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notesSlides/notesSlide13.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9.xml" ContentType="application/vnd.openxmlformats-officedocument.drawingml.chart+xml"/>
  <Override PartName="/ppt/drawings/drawing2.xml" ContentType="application/vnd.openxmlformats-officedocument.drawingml.chartshapes+xml"/>
  <Override PartName="/ppt/charts/chart10.xml" ContentType="application/vnd.openxmlformats-officedocument.drawingml.chart+xml"/>
  <Override PartName="/ppt/theme/themeOverride4.xml" ContentType="application/vnd.openxmlformats-officedocument.themeOverride+xml"/>
  <Override PartName="/ppt/drawings/drawing3.xml" ContentType="application/vnd.openxmlformats-officedocument.drawingml.chartshapes+xml"/>
  <Override PartName="/ppt/notesSlides/notesSlide16.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6.xml" ContentType="application/vnd.openxmlformats-officedocument.themeOverride+xml"/>
  <Override PartName="/ppt/notesSlides/notesSlide22.xml" ContentType="application/vnd.openxmlformats-officedocument.presentationml.notesSlide+xml"/>
  <Override PartName="/ppt/charts/chart16.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3.xml" ContentType="application/vnd.openxmlformats-officedocument.presentationml.notesSlide+xml"/>
  <Override PartName="/ppt/charts/chart17.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0.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1.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2.xml" ContentType="application/vnd.openxmlformats-officedocument.drawingml.chart+xml"/>
  <Override PartName="/ppt/notesSlides/notesSlide26.xml" ContentType="application/vnd.openxmlformats-officedocument.presentationml.notesSlide+xml"/>
  <Override PartName="/ppt/charts/chart23.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7.xml" ContentType="application/vnd.openxmlformats-officedocument.themeOverride+xml"/>
  <Override PartName="/ppt/notesSlides/notesSlide27.xml" ContentType="application/vnd.openxmlformats-officedocument.presentationml.notesSlide+xml"/>
  <Override PartName="/ppt/charts/chart24.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8.xml" ContentType="application/vnd.openxmlformats-officedocument.themeOverride+xml"/>
  <Override PartName="/ppt/charts/chart2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7.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8.xml" ContentType="application/vnd.openxmlformats-officedocument.presentationml.notesSlide+xml"/>
  <Override PartName="/ppt/charts/chart28.xml" ContentType="application/vnd.openxmlformats-officedocument.drawingml.chart+xml"/>
  <Override PartName="/ppt/drawings/drawing4.xml" ContentType="application/vnd.openxmlformats-officedocument.drawingml.chartshape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29.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135"/>
  </p:notesMasterIdLst>
  <p:sldIdLst>
    <p:sldId id="1170" r:id="rId5"/>
    <p:sldId id="4836" r:id="rId6"/>
    <p:sldId id="1027" r:id="rId7"/>
    <p:sldId id="505" r:id="rId8"/>
    <p:sldId id="4364" r:id="rId9"/>
    <p:sldId id="4336" r:id="rId10"/>
    <p:sldId id="4784" r:id="rId11"/>
    <p:sldId id="531" r:id="rId12"/>
    <p:sldId id="4831" r:id="rId13"/>
    <p:sldId id="4789" r:id="rId14"/>
    <p:sldId id="4832" r:id="rId15"/>
    <p:sldId id="4823" r:id="rId16"/>
    <p:sldId id="1169" r:id="rId17"/>
    <p:sldId id="1111" r:id="rId18"/>
    <p:sldId id="544" r:id="rId19"/>
    <p:sldId id="1155" r:id="rId20"/>
    <p:sldId id="498" r:id="rId21"/>
    <p:sldId id="4361" r:id="rId22"/>
    <p:sldId id="4360" r:id="rId23"/>
    <p:sldId id="4362" r:id="rId24"/>
    <p:sldId id="4358" r:id="rId25"/>
    <p:sldId id="4787" r:id="rId26"/>
    <p:sldId id="4331" r:id="rId27"/>
    <p:sldId id="4326" r:id="rId28"/>
    <p:sldId id="4790" r:id="rId29"/>
    <p:sldId id="266" r:id="rId30"/>
    <p:sldId id="1174" r:id="rId31"/>
    <p:sldId id="1173" r:id="rId32"/>
    <p:sldId id="4794" r:id="rId33"/>
    <p:sldId id="4791" r:id="rId34"/>
    <p:sldId id="4795" r:id="rId35"/>
    <p:sldId id="1175" r:id="rId36"/>
    <p:sldId id="1134" r:id="rId37"/>
    <p:sldId id="4824" r:id="rId38"/>
    <p:sldId id="4817" r:id="rId39"/>
    <p:sldId id="1143" r:id="rId40"/>
    <p:sldId id="4337" r:id="rId41"/>
    <p:sldId id="1182" r:id="rId42"/>
    <p:sldId id="1136" r:id="rId43"/>
    <p:sldId id="4818" r:id="rId44"/>
    <p:sldId id="1142" r:id="rId45"/>
    <p:sldId id="4816" r:id="rId46"/>
    <p:sldId id="4327" r:id="rId47"/>
    <p:sldId id="1160" r:id="rId48"/>
    <p:sldId id="4803" r:id="rId49"/>
    <p:sldId id="4804" r:id="rId50"/>
    <p:sldId id="1159" r:id="rId51"/>
    <p:sldId id="587" r:id="rId52"/>
    <p:sldId id="1120" r:id="rId53"/>
    <p:sldId id="1177" r:id="rId54"/>
    <p:sldId id="4677" r:id="rId55"/>
    <p:sldId id="4785" r:id="rId56"/>
    <p:sldId id="4814" r:id="rId57"/>
    <p:sldId id="4339" r:id="rId58"/>
    <p:sldId id="4328" r:id="rId59"/>
    <p:sldId id="1115" r:id="rId60"/>
    <p:sldId id="4800" r:id="rId61"/>
    <p:sldId id="4806" r:id="rId62"/>
    <p:sldId id="4799" r:id="rId63"/>
    <p:sldId id="4801" r:id="rId64"/>
    <p:sldId id="559" r:id="rId65"/>
    <p:sldId id="4819" r:id="rId66"/>
    <p:sldId id="560" r:id="rId67"/>
    <p:sldId id="4820" r:id="rId68"/>
    <p:sldId id="561" r:id="rId69"/>
    <p:sldId id="1126" r:id="rId70"/>
    <p:sldId id="1130" r:id="rId71"/>
    <p:sldId id="1183" r:id="rId72"/>
    <p:sldId id="4815" r:id="rId73"/>
    <p:sldId id="4821" r:id="rId74"/>
    <p:sldId id="4822" r:id="rId75"/>
    <p:sldId id="4802" r:id="rId76"/>
    <p:sldId id="1131" r:id="rId77"/>
    <p:sldId id="1208" r:id="rId78"/>
    <p:sldId id="4367" r:id="rId79"/>
    <p:sldId id="4342" r:id="rId80"/>
    <p:sldId id="501" r:id="rId81"/>
    <p:sldId id="1148" r:id="rId82"/>
    <p:sldId id="4373" r:id="rId83"/>
    <p:sldId id="458" r:id="rId84"/>
    <p:sldId id="4372" r:id="rId85"/>
    <p:sldId id="461" r:id="rId86"/>
    <p:sldId id="4370" r:id="rId87"/>
    <p:sldId id="4345" r:id="rId88"/>
    <p:sldId id="455" r:id="rId89"/>
    <p:sldId id="1184" r:id="rId90"/>
    <p:sldId id="4375" r:id="rId91"/>
    <p:sldId id="4825" r:id="rId92"/>
    <p:sldId id="4347" r:id="rId93"/>
    <p:sldId id="4808" r:id="rId94"/>
    <p:sldId id="4809" r:id="rId95"/>
    <p:sldId id="4810" r:id="rId96"/>
    <p:sldId id="4807" r:id="rId97"/>
    <p:sldId id="4321" r:id="rId98"/>
    <p:sldId id="1096" r:id="rId99"/>
    <p:sldId id="4826" r:id="rId100"/>
    <p:sldId id="4811" r:id="rId101"/>
    <p:sldId id="4812" r:id="rId102"/>
    <p:sldId id="1201" r:id="rId103"/>
    <p:sldId id="1098" r:id="rId104"/>
    <p:sldId id="4374" r:id="rId105"/>
    <p:sldId id="1150" r:id="rId106"/>
    <p:sldId id="1198" r:id="rId107"/>
    <p:sldId id="4827" r:id="rId108"/>
    <p:sldId id="4830" r:id="rId109"/>
    <p:sldId id="1199" r:id="rId110"/>
    <p:sldId id="1152" r:id="rId111"/>
    <p:sldId id="1154" r:id="rId112"/>
    <p:sldId id="4828" r:id="rId113"/>
    <p:sldId id="4829" r:id="rId114"/>
    <p:sldId id="4376" r:id="rId115"/>
    <p:sldId id="4351" r:id="rId116"/>
    <p:sldId id="4352" r:id="rId117"/>
    <p:sldId id="604" r:id="rId118"/>
    <p:sldId id="581" r:id="rId119"/>
    <p:sldId id="4684" r:id="rId120"/>
    <p:sldId id="4377" r:id="rId121"/>
    <p:sldId id="4685" r:id="rId122"/>
    <p:sldId id="4689" r:id="rId123"/>
    <p:sldId id="1161" r:id="rId124"/>
    <p:sldId id="4344" r:id="rId125"/>
    <p:sldId id="1213" r:id="rId126"/>
    <p:sldId id="1209" r:id="rId127"/>
    <p:sldId id="4371" r:id="rId128"/>
    <p:sldId id="4783" r:id="rId129"/>
    <p:sldId id="1106" r:id="rId130"/>
    <p:sldId id="4679" r:id="rId131"/>
    <p:sldId id="4813" r:id="rId132"/>
    <p:sldId id="4837" r:id="rId133"/>
    <p:sldId id="1197" r:id="rId13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F983A8"/>
    <a:srgbClr val="E65082"/>
    <a:srgbClr val="E65090"/>
    <a:srgbClr val="96AAE1"/>
    <a:srgbClr val="FE0000"/>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1" autoAdjust="0"/>
    <p:restoredTop sz="90268" autoAdjust="0"/>
  </p:normalViewPr>
  <p:slideViewPr>
    <p:cSldViewPr snapToGrid="0" snapToObjects="1">
      <p:cViewPr varScale="1">
        <p:scale>
          <a:sx n="57" d="100"/>
          <a:sy n="57" d="100"/>
        </p:scale>
        <p:origin x="596" y="36"/>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viewProps" Target="view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theme" Target="theme/theme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notesMaster" Target="notesMasters/notesMaster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commentAuthors" Target="commentAuthor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1.xml"/><Relationship Id="rId1" Type="http://schemas.microsoft.com/office/2011/relationships/chartStyle" Target="style11.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2.xml"/><Relationship Id="rId1" Type="http://schemas.microsoft.com/office/2011/relationships/chartStyle" Target="style12.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3.xml"/><Relationship Id="rId1" Type="http://schemas.microsoft.com/office/2011/relationships/chartStyle" Target="style13.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5.xml"/><Relationship Id="rId1" Type="http://schemas.microsoft.com/office/2011/relationships/chartStyle" Target="style15.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6.xml"/><Relationship Id="rId1" Type="http://schemas.microsoft.com/office/2011/relationships/chartStyle" Target="style16.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21.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22.xlsx"/></Relationships>
</file>

<file path=ppt/charts/_rels/chart25.xml.rels><?xml version="1.0" encoding="UTF-8" standalone="yes"?>
<Relationships xmlns="http://schemas.openxmlformats.org/package/2006/relationships"><Relationship Id="rId3" Type="http://schemas.openxmlformats.org/officeDocument/2006/relationships/oleObject" Target="file:///C:\Users\rebelein\Desktop\NEED%20project\NEED%20presentations\Healthcare\revising\collected%20data.xlsx" TargetMode="External"/><Relationship Id="rId2" Type="http://schemas.microsoft.com/office/2011/relationships/chartColorStyle" Target="colors19.xml"/><Relationship Id="rId1" Type="http://schemas.microsoft.com/office/2011/relationships/chartStyle" Target="style1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0.xml"/><Relationship Id="rId1" Type="http://schemas.microsoft.com/office/2011/relationships/chartStyle" Target="style2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1.xml"/><Relationship Id="rId1" Type="http://schemas.microsoft.com/office/2011/relationships/chartStyle" Target="style21.xml"/></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25.xlsx"/></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oleObject" Target="file:///C:\Users\rebelein\Desktop\NEED%20project\NEED%20presentations\Healthcare\revising\collected%20data.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9613520532156E-2"/>
          <c:y val="4.6205371651757733E-2"/>
          <c:w val="0.70345262397755837"/>
          <c:h val="0.90662825198245711"/>
        </c:manualLayout>
      </c:layout>
      <c:lineChart>
        <c:grouping val="standard"/>
        <c:varyColors val="0"/>
        <c:ser>
          <c:idx val="10"/>
          <c:order val="0"/>
          <c:tx>
            <c:strRef>
              <c:f>Sheet1!$A$12</c:f>
              <c:strCache>
                <c:ptCount val="1"/>
                <c:pt idx="0">
                  <c:v>US: 16.9%</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8.2409999999999997</c:v>
                </c:pt>
                <c:pt idx="1">
                  <c:v>8.5259999999999998</c:v>
                </c:pt>
                <c:pt idx="2">
                  <c:v>9.2119999999999997</c:v>
                </c:pt>
                <c:pt idx="3">
                  <c:v>9.3409999999999993</c:v>
                </c:pt>
                <c:pt idx="4">
                  <c:v>9.2910000000000004</c:v>
                </c:pt>
                <c:pt idx="5">
                  <c:v>9.5150000000000006</c:v>
                </c:pt>
                <c:pt idx="6">
                  <c:v>9.6890000000000001</c:v>
                </c:pt>
                <c:pt idx="7">
                  <c:v>9.9329999999999998</c:v>
                </c:pt>
                <c:pt idx="8">
                  <c:v>10.321999999999999</c:v>
                </c:pt>
                <c:pt idx="9">
                  <c:v>10.675000000000001</c:v>
                </c:pt>
                <c:pt idx="10">
                  <c:v>11.304</c:v>
                </c:pt>
                <c:pt idx="11">
                  <c:v>11.978999999999999</c:v>
                </c:pt>
                <c:pt idx="12">
                  <c:v>12.25</c:v>
                </c:pt>
                <c:pt idx="13">
                  <c:v>12.506</c:v>
                </c:pt>
                <c:pt idx="14">
                  <c:v>12.428000000000001</c:v>
                </c:pt>
                <c:pt idx="15">
                  <c:v>12.542</c:v>
                </c:pt>
                <c:pt idx="16">
                  <c:v>12.506</c:v>
                </c:pt>
                <c:pt idx="17">
                  <c:v>12.414</c:v>
                </c:pt>
                <c:pt idx="18">
                  <c:v>12.428000000000001</c:v>
                </c:pt>
                <c:pt idx="19">
                  <c:v>12.429</c:v>
                </c:pt>
                <c:pt idx="20">
                  <c:v>12.542</c:v>
                </c:pt>
                <c:pt idx="21">
                  <c:v>13.218999999999999</c:v>
                </c:pt>
                <c:pt idx="22">
                  <c:v>14.007</c:v>
                </c:pt>
                <c:pt idx="23">
                  <c:v>14.522</c:v>
                </c:pt>
                <c:pt idx="24">
                  <c:v>14.61</c:v>
                </c:pt>
                <c:pt idx="25">
                  <c:v>14.606</c:v>
                </c:pt>
                <c:pt idx="26">
                  <c:v>14.702999999999999</c:v>
                </c:pt>
                <c:pt idx="27">
                  <c:v>14.926</c:v>
                </c:pt>
                <c:pt idx="28">
                  <c:v>15.301</c:v>
                </c:pt>
                <c:pt idx="29">
                  <c:v>16.309999999999999</c:v>
                </c:pt>
                <c:pt idx="30">
                  <c:v>16.382000000000001</c:v>
                </c:pt>
                <c:pt idx="31">
                  <c:v>16.350000000000001</c:v>
                </c:pt>
                <c:pt idx="32">
                  <c:v>16.329000000000001</c:v>
                </c:pt>
                <c:pt idx="33">
                  <c:v>16.257000000000001</c:v>
                </c:pt>
                <c:pt idx="34">
                  <c:v>16.443000000000001</c:v>
                </c:pt>
                <c:pt idx="35">
                  <c:v>16.748999999999999</c:v>
                </c:pt>
                <c:pt idx="36">
                  <c:v>17.120999999999999</c:v>
                </c:pt>
                <c:pt idx="37" formatCode="0.0">
                  <c:v>17.061</c:v>
                </c:pt>
              </c:numCache>
            </c:numRef>
          </c:val>
          <c:smooth val="0"/>
          <c:extLst>
            <c:ext xmlns:c16="http://schemas.microsoft.com/office/drawing/2014/chart" uri="{C3380CC4-5D6E-409C-BE32-E72D297353CC}">
              <c16:uniqueId val="{00000000-ED04-4433-AA46-76705826DECB}"/>
            </c:ext>
          </c:extLst>
        </c:ser>
        <c:ser>
          <c:idx val="8"/>
          <c:order val="1"/>
          <c:tx>
            <c:strRef>
              <c:f>Sheet1!$A$10</c:f>
              <c:strCache>
                <c:ptCount val="1"/>
                <c:pt idx="0">
                  <c:v>SWIZ: 12.2%</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6.6310000000000002</c:v>
                </c:pt>
                <c:pt idx="1">
                  <c:v>6.6909999999999998</c:v>
                </c:pt>
                <c:pt idx="2">
                  <c:v>6.8280000000000003</c:v>
                </c:pt>
                <c:pt idx="3">
                  <c:v>7.1920000000000002</c:v>
                </c:pt>
                <c:pt idx="4">
                  <c:v>6.952</c:v>
                </c:pt>
                <c:pt idx="5">
                  <c:v>7.51</c:v>
                </c:pt>
                <c:pt idx="6">
                  <c:v>7.6760000000000002</c:v>
                </c:pt>
                <c:pt idx="7">
                  <c:v>7.859</c:v>
                </c:pt>
                <c:pt idx="8">
                  <c:v>7.9029999999999996</c:v>
                </c:pt>
                <c:pt idx="9">
                  <c:v>7.9089999999999998</c:v>
                </c:pt>
                <c:pt idx="10">
                  <c:v>7.8520000000000003</c:v>
                </c:pt>
                <c:pt idx="11">
                  <c:v>8.4789999999999992</c:v>
                </c:pt>
                <c:pt idx="12">
                  <c:v>8.8580000000000005</c:v>
                </c:pt>
                <c:pt idx="13">
                  <c:v>8.9619999999999997</c:v>
                </c:pt>
                <c:pt idx="14">
                  <c:v>9.09</c:v>
                </c:pt>
                <c:pt idx="15">
                  <c:v>9.3209999999999997</c:v>
                </c:pt>
                <c:pt idx="16">
                  <c:v>9.6999999999999993</c:v>
                </c:pt>
                <c:pt idx="17">
                  <c:v>9.7200000000000006</c:v>
                </c:pt>
                <c:pt idx="18">
                  <c:v>9.8309999999999995</c:v>
                </c:pt>
                <c:pt idx="19">
                  <c:v>9.9610000000000003</c:v>
                </c:pt>
                <c:pt idx="20">
                  <c:v>9.8439999999999994</c:v>
                </c:pt>
                <c:pt idx="21">
                  <c:v>10.231</c:v>
                </c:pt>
                <c:pt idx="22">
                  <c:v>10.641</c:v>
                </c:pt>
                <c:pt idx="23">
                  <c:v>10.936</c:v>
                </c:pt>
                <c:pt idx="24">
                  <c:v>11.004</c:v>
                </c:pt>
                <c:pt idx="25">
                  <c:v>10.821999999999999</c:v>
                </c:pt>
                <c:pt idx="26">
                  <c:v>10.214</c:v>
                </c:pt>
                <c:pt idx="27">
                  <c:v>10.016</c:v>
                </c:pt>
                <c:pt idx="28">
                  <c:v>10.151</c:v>
                </c:pt>
                <c:pt idx="29">
                  <c:v>10.808999999999999</c:v>
                </c:pt>
                <c:pt idx="30">
                  <c:v>10.699</c:v>
                </c:pt>
                <c:pt idx="31">
                  <c:v>10.769</c:v>
                </c:pt>
                <c:pt idx="32">
                  <c:v>11.058</c:v>
                </c:pt>
                <c:pt idx="33">
                  <c:v>11.314</c:v>
                </c:pt>
                <c:pt idx="34">
                  <c:v>11.494</c:v>
                </c:pt>
                <c:pt idx="35">
                  <c:v>11.884</c:v>
                </c:pt>
                <c:pt idx="36">
                  <c:v>12.221</c:v>
                </c:pt>
                <c:pt idx="37" formatCode="0.0">
                  <c:v>12.346</c:v>
                </c:pt>
              </c:numCache>
            </c:numRef>
          </c:val>
          <c:smooth val="0"/>
          <c:extLst>
            <c:ext xmlns:c16="http://schemas.microsoft.com/office/drawing/2014/chart" uri="{C3380CC4-5D6E-409C-BE32-E72D297353CC}">
              <c16:uniqueId val="{00000001-ED04-4433-AA46-76705826DECB}"/>
            </c:ext>
          </c:extLst>
        </c:ser>
        <c:ser>
          <c:idx val="3"/>
          <c:order val="2"/>
          <c:tx>
            <c:strRef>
              <c:f>Sheet1!$A$5</c:f>
              <c:strCache>
                <c:ptCount val="1"/>
                <c:pt idx="0">
                  <c:v>GER: 11.2%</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8.0980000000000008</c:v>
                </c:pt>
                <c:pt idx="1">
                  <c:v>8.3970000000000002</c:v>
                </c:pt>
                <c:pt idx="2">
                  <c:v>8.2279999999999998</c:v>
                </c:pt>
                <c:pt idx="3">
                  <c:v>8.2200000000000006</c:v>
                </c:pt>
                <c:pt idx="4">
                  <c:v>8.3360000000000003</c:v>
                </c:pt>
                <c:pt idx="5">
                  <c:v>8.4809999999999999</c:v>
                </c:pt>
                <c:pt idx="6">
                  <c:v>8.3759999999999994</c:v>
                </c:pt>
                <c:pt idx="7">
                  <c:v>8.48</c:v>
                </c:pt>
                <c:pt idx="8">
                  <c:v>8.66</c:v>
                </c:pt>
                <c:pt idx="9">
                  <c:v>8.0630000000000006</c:v>
                </c:pt>
                <c:pt idx="10">
                  <c:v>8.0310000000000006</c:v>
                </c:pt>
                <c:pt idx="12">
                  <c:v>9.0250000000000004</c:v>
                </c:pt>
                <c:pt idx="13">
                  <c:v>8.9930000000000003</c:v>
                </c:pt>
                <c:pt idx="14">
                  <c:v>9.2270000000000003</c:v>
                </c:pt>
                <c:pt idx="15">
                  <c:v>9.5</c:v>
                </c:pt>
                <c:pt idx="16">
                  <c:v>9.7910000000000004</c:v>
                </c:pt>
                <c:pt idx="17">
                  <c:v>9.6760000000000002</c:v>
                </c:pt>
                <c:pt idx="18">
                  <c:v>9.6980000000000004</c:v>
                </c:pt>
                <c:pt idx="19">
                  <c:v>9.7669999999999995</c:v>
                </c:pt>
                <c:pt idx="20">
                  <c:v>9.8369999999999997</c:v>
                </c:pt>
                <c:pt idx="21">
                  <c:v>9.8719999999999999</c:v>
                </c:pt>
                <c:pt idx="22">
                  <c:v>10.117000000000001</c:v>
                </c:pt>
                <c:pt idx="23">
                  <c:v>10.337999999999999</c:v>
                </c:pt>
                <c:pt idx="24">
                  <c:v>10.08</c:v>
                </c:pt>
                <c:pt idx="25">
                  <c:v>10.228</c:v>
                </c:pt>
                <c:pt idx="26">
                  <c:v>10.117000000000001</c:v>
                </c:pt>
                <c:pt idx="27">
                  <c:v>9.9710000000000001</c:v>
                </c:pt>
                <c:pt idx="28">
                  <c:v>10.157</c:v>
                </c:pt>
                <c:pt idx="29">
                  <c:v>11.14</c:v>
                </c:pt>
                <c:pt idx="30">
                  <c:v>11.005000000000001</c:v>
                </c:pt>
                <c:pt idx="31">
                  <c:v>10.721</c:v>
                </c:pt>
                <c:pt idx="32">
                  <c:v>10.776999999999999</c:v>
                </c:pt>
                <c:pt idx="33">
                  <c:v>10.932</c:v>
                </c:pt>
                <c:pt idx="34">
                  <c:v>10.96</c:v>
                </c:pt>
                <c:pt idx="35">
                  <c:v>11.087999999999999</c:v>
                </c:pt>
                <c:pt idx="36">
                  <c:v>11.131</c:v>
                </c:pt>
                <c:pt idx="37" formatCode="0.0">
                  <c:v>11.247</c:v>
                </c:pt>
              </c:numCache>
            </c:numRef>
          </c:val>
          <c:smooth val="0"/>
          <c:extLst>
            <c:ext xmlns:c16="http://schemas.microsoft.com/office/drawing/2014/chart" uri="{C3380CC4-5D6E-409C-BE32-E72D297353CC}">
              <c16:uniqueId val="{00000002-ED04-4433-AA46-76705826DECB}"/>
            </c:ext>
          </c:extLst>
        </c:ser>
        <c:ser>
          <c:idx val="2"/>
          <c:order val="3"/>
          <c:tx>
            <c:strRef>
              <c:f>Sheet1!$A$4</c:f>
              <c:strCache>
                <c:ptCount val="1"/>
                <c:pt idx="0">
                  <c:v>FRA: 11.2%</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6.7590000000000003</c:v>
                </c:pt>
                <c:pt idx="5">
                  <c:v>7.6710000000000003</c:v>
                </c:pt>
                <c:pt idx="10">
                  <c:v>7.9969999999999999</c:v>
                </c:pt>
                <c:pt idx="11">
                  <c:v>8.2210000000000001</c:v>
                </c:pt>
                <c:pt idx="12">
                  <c:v>8.4459999999999997</c:v>
                </c:pt>
                <c:pt idx="13">
                  <c:v>8.8569999999999993</c:v>
                </c:pt>
                <c:pt idx="14">
                  <c:v>8.8409999999999993</c:v>
                </c:pt>
                <c:pt idx="15">
                  <c:v>9.8840000000000003</c:v>
                </c:pt>
                <c:pt idx="16">
                  <c:v>9.8859999999999992</c:v>
                </c:pt>
                <c:pt idx="17">
                  <c:v>9.7609999999999992</c:v>
                </c:pt>
                <c:pt idx="18">
                  <c:v>9.6590000000000007</c:v>
                </c:pt>
                <c:pt idx="19">
                  <c:v>9.66</c:v>
                </c:pt>
                <c:pt idx="20">
                  <c:v>9.5839999999999996</c:v>
                </c:pt>
                <c:pt idx="21">
                  <c:v>9.7059999999999995</c:v>
                </c:pt>
                <c:pt idx="22">
                  <c:v>10.022</c:v>
                </c:pt>
                <c:pt idx="23">
                  <c:v>10.083</c:v>
                </c:pt>
                <c:pt idx="24">
                  <c:v>10.164</c:v>
                </c:pt>
                <c:pt idx="25">
                  <c:v>10.215</c:v>
                </c:pt>
                <c:pt idx="26">
                  <c:v>10.398</c:v>
                </c:pt>
                <c:pt idx="27">
                  <c:v>10.335000000000001</c:v>
                </c:pt>
                <c:pt idx="28">
                  <c:v>10.513999999999999</c:v>
                </c:pt>
                <c:pt idx="29">
                  <c:v>11.301</c:v>
                </c:pt>
                <c:pt idx="30">
                  <c:v>11.239000000000001</c:v>
                </c:pt>
                <c:pt idx="31">
                  <c:v>11.202999999999999</c:v>
                </c:pt>
                <c:pt idx="32">
                  <c:v>11.315</c:v>
                </c:pt>
                <c:pt idx="33">
                  <c:v>11.436</c:v>
                </c:pt>
                <c:pt idx="34">
                  <c:v>11.571</c:v>
                </c:pt>
                <c:pt idx="35">
                  <c:v>11.459</c:v>
                </c:pt>
                <c:pt idx="36">
                  <c:v>11.507999999999999</c:v>
                </c:pt>
                <c:pt idx="37" formatCode="0.0">
                  <c:v>11.33</c:v>
                </c:pt>
              </c:numCache>
            </c:numRef>
          </c:val>
          <c:smooth val="0"/>
          <c:extLst>
            <c:ext xmlns:c16="http://schemas.microsoft.com/office/drawing/2014/chart" uri="{C3380CC4-5D6E-409C-BE32-E72D297353CC}">
              <c16:uniqueId val="{00000003-ED04-4433-AA46-76705826DECB}"/>
            </c:ext>
          </c:extLst>
        </c:ser>
        <c:ser>
          <c:idx val="7"/>
          <c:order val="4"/>
          <c:tx>
            <c:strRef>
              <c:f>Sheet1!$A$9</c:f>
              <c:strCache>
                <c:ptCount val="1"/>
                <c:pt idx="0">
                  <c:v>SWE: 11.0%</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7.827</c:v>
                </c:pt>
                <c:pt idx="1">
                  <c:v>7.931</c:v>
                </c:pt>
                <c:pt idx="2">
                  <c:v>8.0169999999999995</c:v>
                </c:pt>
                <c:pt idx="3">
                  <c:v>7.9279999999999999</c:v>
                </c:pt>
                <c:pt idx="4">
                  <c:v>7.7370000000000001</c:v>
                </c:pt>
                <c:pt idx="5">
                  <c:v>7.3440000000000003</c:v>
                </c:pt>
                <c:pt idx="6">
                  <c:v>7.1130000000000004</c:v>
                </c:pt>
                <c:pt idx="7">
                  <c:v>7.1920000000000002</c:v>
                </c:pt>
                <c:pt idx="8">
                  <c:v>7.1079999999999997</c:v>
                </c:pt>
                <c:pt idx="9">
                  <c:v>7.1669999999999998</c:v>
                </c:pt>
                <c:pt idx="10">
                  <c:v>7.2480000000000002</c:v>
                </c:pt>
                <c:pt idx="11">
                  <c:v>7.2359999999999998</c:v>
                </c:pt>
                <c:pt idx="12">
                  <c:v>7.52</c:v>
                </c:pt>
                <c:pt idx="13">
                  <c:v>7.7629999999999999</c:v>
                </c:pt>
                <c:pt idx="14">
                  <c:v>7.3689999999999998</c:v>
                </c:pt>
                <c:pt idx="15">
                  <c:v>7.2839999999999998</c:v>
                </c:pt>
                <c:pt idx="16">
                  <c:v>7.4870000000000001</c:v>
                </c:pt>
                <c:pt idx="17">
                  <c:v>7.3079999999999998</c:v>
                </c:pt>
                <c:pt idx="18">
                  <c:v>7.39</c:v>
                </c:pt>
                <c:pt idx="19">
                  <c:v>7.4059999999999997</c:v>
                </c:pt>
                <c:pt idx="20">
                  <c:v>7.4020000000000001</c:v>
                </c:pt>
                <c:pt idx="21">
                  <c:v>8.0220000000000002</c:v>
                </c:pt>
                <c:pt idx="22">
                  <c:v>8.3490000000000002</c:v>
                </c:pt>
                <c:pt idx="23">
                  <c:v>8.4529999999999994</c:v>
                </c:pt>
                <c:pt idx="24">
                  <c:v>8.2520000000000007</c:v>
                </c:pt>
                <c:pt idx="25">
                  <c:v>8.2680000000000007</c:v>
                </c:pt>
                <c:pt idx="26">
                  <c:v>8.1509999999999998</c:v>
                </c:pt>
                <c:pt idx="27">
                  <c:v>8.0640000000000001</c:v>
                </c:pt>
                <c:pt idx="28">
                  <c:v>8.3030000000000008</c:v>
                </c:pt>
                <c:pt idx="29">
                  <c:v>8.9350000000000005</c:v>
                </c:pt>
                <c:pt idx="30">
                  <c:v>8.4770000000000003</c:v>
                </c:pt>
                <c:pt idx="31">
                  <c:v>10.666</c:v>
                </c:pt>
                <c:pt idx="32">
                  <c:v>10.926</c:v>
                </c:pt>
                <c:pt idx="33">
                  <c:v>11.089</c:v>
                </c:pt>
                <c:pt idx="34">
                  <c:v>11.13</c:v>
                </c:pt>
                <c:pt idx="35">
                  <c:v>11.004</c:v>
                </c:pt>
                <c:pt idx="36">
                  <c:v>10.976000000000001</c:v>
                </c:pt>
                <c:pt idx="37" formatCode="0.0">
                  <c:v>11.019</c:v>
                </c:pt>
              </c:numCache>
            </c:numRef>
          </c:val>
          <c:smooth val="0"/>
          <c:extLst>
            <c:ext xmlns:c16="http://schemas.microsoft.com/office/drawing/2014/chart" uri="{C3380CC4-5D6E-409C-BE32-E72D297353CC}">
              <c16:uniqueId val="{00000004-ED04-4433-AA46-76705826DECB}"/>
            </c:ext>
          </c:extLst>
        </c:ser>
        <c:ser>
          <c:idx val="1"/>
          <c:order val="5"/>
          <c:tx>
            <c:strRef>
              <c:f>Sheet1!$A$3</c:f>
              <c:strCache>
                <c:ptCount val="1"/>
                <c:pt idx="0">
                  <c:v>CAN: 10.7%</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6.5359999999999996</c:v>
                </c:pt>
                <c:pt idx="1">
                  <c:v>6.766</c:v>
                </c:pt>
                <c:pt idx="2">
                  <c:v>7.4950000000000001</c:v>
                </c:pt>
                <c:pt idx="3">
                  <c:v>7.6639999999999997</c:v>
                </c:pt>
                <c:pt idx="4">
                  <c:v>7.5510000000000002</c:v>
                </c:pt>
                <c:pt idx="5">
                  <c:v>7.5579999999999998</c:v>
                </c:pt>
                <c:pt idx="6">
                  <c:v>7.798</c:v>
                </c:pt>
                <c:pt idx="7">
                  <c:v>7.7389999999999999</c:v>
                </c:pt>
                <c:pt idx="8">
                  <c:v>7.7380000000000004</c:v>
                </c:pt>
                <c:pt idx="9">
                  <c:v>7.9459999999999997</c:v>
                </c:pt>
                <c:pt idx="10">
                  <c:v>8.3640000000000008</c:v>
                </c:pt>
                <c:pt idx="11">
                  <c:v>9.048</c:v>
                </c:pt>
                <c:pt idx="12">
                  <c:v>9.3010000000000002</c:v>
                </c:pt>
                <c:pt idx="13">
                  <c:v>9.1859999999999999</c:v>
                </c:pt>
                <c:pt idx="14">
                  <c:v>8.8350000000000009</c:v>
                </c:pt>
                <c:pt idx="15">
                  <c:v>8.532</c:v>
                </c:pt>
                <c:pt idx="16">
                  <c:v>8.3360000000000003</c:v>
                </c:pt>
                <c:pt idx="17">
                  <c:v>8.3179999999999996</c:v>
                </c:pt>
                <c:pt idx="18">
                  <c:v>8.5470000000000006</c:v>
                </c:pt>
                <c:pt idx="19">
                  <c:v>8.3290000000000006</c:v>
                </c:pt>
                <c:pt idx="20">
                  <c:v>8.2479999999999993</c:v>
                </c:pt>
                <c:pt idx="21">
                  <c:v>8.625</c:v>
                </c:pt>
                <c:pt idx="22">
                  <c:v>8.8569999999999993</c:v>
                </c:pt>
                <c:pt idx="23">
                  <c:v>9.0109999999999992</c:v>
                </c:pt>
                <c:pt idx="24">
                  <c:v>9.0660000000000007</c:v>
                </c:pt>
                <c:pt idx="25">
                  <c:v>9.0350000000000001</c:v>
                </c:pt>
                <c:pt idx="26">
                  <c:v>9.375</c:v>
                </c:pt>
                <c:pt idx="27">
                  <c:v>9.4760000000000009</c:v>
                </c:pt>
                <c:pt idx="28">
                  <c:v>9.6389999999999993</c:v>
                </c:pt>
                <c:pt idx="29">
                  <c:v>10.756</c:v>
                </c:pt>
                <c:pt idx="30">
                  <c:v>10.728</c:v>
                </c:pt>
                <c:pt idx="31">
                  <c:v>10.403</c:v>
                </c:pt>
                <c:pt idx="32">
                  <c:v>10.403</c:v>
                </c:pt>
                <c:pt idx="33">
                  <c:v>10.287000000000001</c:v>
                </c:pt>
                <c:pt idx="34">
                  <c:v>10.121</c:v>
                </c:pt>
                <c:pt idx="35">
                  <c:v>10.584</c:v>
                </c:pt>
                <c:pt idx="36">
                  <c:v>10.82</c:v>
                </c:pt>
                <c:pt idx="37" formatCode="0.0">
                  <c:v>10.663</c:v>
                </c:pt>
              </c:numCache>
            </c:numRef>
          </c:val>
          <c:smooth val="0"/>
          <c:extLst>
            <c:ext xmlns:c16="http://schemas.microsoft.com/office/drawing/2014/chart" uri="{C3380CC4-5D6E-409C-BE32-E72D297353CC}">
              <c16:uniqueId val="{00000005-ED04-4433-AA46-76705826DECB}"/>
            </c:ext>
          </c:extLst>
        </c:ser>
        <c:ser>
          <c:idx val="6"/>
          <c:order val="6"/>
          <c:tx>
            <c:strRef>
              <c:f>Sheet1!$A$8</c:f>
              <c:strCache>
                <c:ptCount val="1"/>
                <c:pt idx="0">
                  <c:v>NOR: 10.2%</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5.41</c:v>
                </c:pt>
                <c:pt idx="1">
                  <c:v>5.44</c:v>
                </c:pt>
                <c:pt idx="2">
                  <c:v>5.64</c:v>
                </c:pt>
                <c:pt idx="3">
                  <c:v>5.8220000000000001</c:v>
                </c:pt>
                <c:pt idx="4">
                  <c:v>5.4790000000000001</c:v>
                </c:pt>
                <c:pt idx="5">
                  <c:v>5.4770000000000003</c:v>
                </c:pt>
                <c:pt idx="6">
                  <c:v>5.9180000000000001</c:v>
                </c:pt>
                <c:pt idx="7">
                  <c:v>6.1539999999999999</c:v>
                </c:pt>
                <c:pt idx="8">
                  <c:v>6.2910000000000004</c:v>
                </c:pt>
                <c:pt idx="9">
                  <c:v>6.1180000000000003</c:v>
                </c:pt>
                <c:pt idx="10">
                  <c:v>7.0750000000000002</c:v>
                </c:pt>
                <c:pt idx="11">
                  <c:v>7.35</c:v>
                </c:pt>
                <c:pt idx="12">
                  <c:v>7.5010000000000003</c:v>
                </c:pt>
                <c:pt idx="13">
                  <c:v>7.38</c:v>
                </c:pt>
                <c:pt idx="14">
                  <c:v>7.2930000000000001</c:v>
                </c:pt>
                <c:pt idx="15">
                  <c:v>7.2729999999999997</c:v>
                </c:pt>
                <c:pt idx="16">
                  <c:v>7.1890000000000001</c:v>
                </c:pt>
                <c:pt idx="17">
                  <c:v>7.7430000000000003</c:v>
                </c:pt>
                <c:pt idx="18">
                  <c:v>8.4269999999999996</c:v>
                </c:pt>
                <c:pt idx="19">
                  <c:v>8.4359999999999999</c:v>
                </c:pt>
                <c:pt idx="20">
                  <c:v>7.7089999999999996</c:v>
                </c:pt>
                <c:pt idx="21">
                  <c:v>8.0210000000000008</c:v>
                </c:pt>
                <c:pt idx="22">
                  <c:v>9.0050000000000008</c:v>
                </c:pt>
                <c:pt idx="23">
                  <c:v>9.2189999999999994</c:v>
                </c:pt>
                <c:pt idx="24">
                  <c:v>8.8260000000000005</c:v>
                </c:pt>
                <c:pt idx="25">
                  <c:v>8.3330000000000002</c:v>
                </c:pt>
                <c:pt idx="26">
                  <c:v>7.9160000000000004</c:v>
                </c:pt>
                <c:pt idx="27">
                  <c:v>8.048</c:v>
                </c:pt>
                <c:pt idx="28">
                  <c:v>7.9560000000000004</c:v>
                </c:pt>
                <c:pt idx="29">
                  <c:v>9.0640000000000001</c:v>
                </c:pt>
                <c:pt idx="30">
                  <c:v>8.8979999999999997</c:v>
                </c:pt>
                <c:pt idx="31">
                  <c:v>8.7789999999999999</c:v>
                </c:pt>
                <c:pt idx="32">
                  <c:v>8.7650000000000006</c:v>
                </c:pt>
                <c:pt idx="33">
                  <c:v>8.9169999999999998</c:v>
                </c:pt>
                <c:pt idx="34">
                  <c:v>9.3279999999999994</c:v>
                </c:pt>
                <c:pt idx="35">
                  <c:v>10.109</c:v>
                </c:pt>
                <c:pt idx="36">
                  <c:v>10.519</c:v>
                </c:pt>
                <c:pt idx="37" formatCode="0.0">
                  <c:v>10.446</c:v>
                </c:pt>
              </c:numCache>
            </c:numRef>
          </c:val>
          <c:smooth val="0"/>
          <c:extLst>
            <c:ext xmlns:c16="http://schemas.microsoft.com/office/drawing/2014/chart" uri="{C3380CC4-5D6E-409C-BE32-E72D297353CC}">
              <c16:uniqueId val="{00000006-ED04-4433-AA46-76705826DECB}"/>
            </c:ext>
          </c:extLst>
        </c:ser>
        <c:ser>
          <c:idx val="4"/>
          <c:order val="7"/>
          <c:tx>
            <c:strRef>
              <c:f>Sheet1!$A$6</c:f>
              <c:strCache>
                <c:ptCount val="1"/>
                <c:pt idx="0">
                  <c:v>NETH: 9.9%</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6.5140000000000002</c:v>
                </c:pt>
                <c:pt idx="1">
                  <c:v>6.6040000000000001</c:v>
                </c:pt>
                <c:pt idx="2">
                  <c:v>6.8289999999999997</c:v>
                </c:pt>
                <c:pt idx="3">
                  <c:v>6.8289999999999997</c:v>
                </c:pt>
                <c:pt idx="4">
                  <c:v>6.5549999999999997</c:v>
                </c:pt>
                <c:pt idx="5">
                  <c:v>6.5439999999999996</c:v>
                </c:pt>
                <c:pt idx="6">
                  <c:v>6.63</c:v>
                </c:pt>
                <c:pt idx="7">
                  <c:v>6.7380000000000004</c:v>
                </c:pt>
                <c:pt idx="8">
                  <c:v>6.6669999999999998</c:v>
                </c:pt>
                <c:pt idx="9">
                  <c:v>6.8339999999999996</c:v>
                </c:pt>
                <c:pt idx="10">
                  <c:v>6.992</c:v>
                </c:pt>
                <c:pt idx="11">
                  <c:v>7.1689999999999996</c:v>
                </c:pt>
                <c:pt idx="12">
                  <c:v>7.3760000000000003</c:v>
                </c:pt>
                <c:pt idx="13">
                  <c:v>7.476</c:v>
                </c:pt>
                <c:pt idx="14">
                  <c:v>7.359</c:v>
                </c:pt>
                <c:pt idx="15">
                  <c:v>7.27</c:v>
                </c:pt>
                <c:pt idx="16">
                  <c:v>7.2130000000000001</c:v>
                </c:pt>
                <c:pt idx="17">
                  <c:v>7.0259999999999998</c:v>
                </c:pt>
                <c:pt idx="18">
                  <c:v>7.7960000000000003</c:v>
                </c:pt>
                <c:pt idx="19">
                  <c:v>7.8250000000000002</c:v>
                </c:pt>
                <c:pt idx="20">
                  <c:v>7.7069999999999999</c:v>
                </c:pt>
                <c:pt idx="21">
                  <c:v>8.0589999999999993</c:v>
                </c:pt>
                <c:pt idx="22">
                  <c:v>8.6489999999999991</c:v>
                </c:pt>
                <c:pt idx="23">
                  <c:v>9.0570000000000004</c:v>
                </c:pt>
                <c:pt idx="24">
                  <c:v>9.1110000000000007</c:v>
                </c:pt>
                <c:pt idx="25">
                  <c:v>9.0969999999999995</c:v>
                </c:pt>
                <c:pt idx="26">
                  <c:v>9.0809999999999995</c:v>
                </c:pt>
                <c:pt idx="27">
                  <c:v>9.0530000000000008</c:v>
                </c:pt>
                <c:pt idx="28">
                  <c:v>9.2769999999999992</c:v>
                </c:pt>
                <c:pt idx="29">
                  <c:v>9.9930000000000003</c:v>
                </c:pt>
                <c:pt idx="30">
                  <c:v>10.154999999999999</c:v>
                </c:pt>
                <c:pt idx="31">
                  <c:v>10.234</c:v>
                </c:pt>
                <c:pt idx="32">
                  <c:v>10.539</c:v>
                </c:pt>
                <c:pt idx="33">
                  <c:v>10.584</c:v>
                </c:pt>
                <c:pt idx="34">
                  <c:v>10.567</c:v>
                </c:pt>
                <c:pt idx="35">
                  <c:v>10.324</c:v>
                </c:pt>
                <c:pt idx="36">
                  <c:v>10.301</c:v>
                </c:pt>
                <c:pt idx="37" formatCode="0.0">
                  <c:v>10.101000000000001</c:v>
                </c:pt>
              </c:numCache>
            </c:numRef>
          </c:val>
          <c:smooth val="0"/>
          <c:extLst>
            <c:ext xmlns:c16="http://schemas.microsoft.com/office/drawing/2014/chart" uri="{C3380CC4-5D6E-409C-BE32-E72D297353CC}">
              <c16:uniqueId val="{00000007-ED04-4433-AA46-76705826DECB}"/>
            </c:ext>
          </c:extLst>
        </c:ser>
        <c:ser>
          <c:idx val="9"/>
          <c:order val="8"/>
          <c:tx>
            <c:strRef>
              <c:f>Sheet1!$A$11</c:f>
              <c:strCache>
                <c:ptCount val="1"/>
                <c:pt idx="0">
                  <c:v>UK: 9.8%</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5.0629999999999997</c:v>
                </c:pt>
                <c:pt idx="1">
                  <c:v>5.2850000000000001</c:v>
                </c:pt>
                <c:pt idx="2">
                  <c:v>5.1230000000000002</c:v>
                </c:pt>
                <c:pt idx="3">
                  <c:v>5.3209999999999997</c:v>
                </c:pt>
                <c:pt idx="4">
                  <c:v>5.2370000000000001</c:v>
                </c:pt>
                <c:pt idx="5">
                  <c:v>5.14</c:v>
                </c:pt>
                <c:pt idx="6">
                  <c:v>5.125</c:v>
                </c:pt>
                <c:pt idx="7">
                  <c:v>5.1779999999999999</c:v>
                </c:pt>
                <c:pt idx="8">
                  <c:v>5.0890000000000004</c:v>
                </c:pt>
                <c:pt idx="9">
                  <c:v>5.0369999999999999</c:v>
                </c:pt>
                <c:pt idx="10">
                  <c:v>5.09</c:v>
                </c:pt>
                <c:pt idx="11">
                  <c:v>5.4859999999999998</c:v>
                </c:pt>
                <c:pt idx="12">
                  <c:v>5.9349999999999996</c:v>
                </c:pt>
                <c:pt idx="13">
                  <c:v>6.0030000000000001</c:v>
                </c:pt>
                <c:pt idx="14">
                  <c:v>6.0780000000000003</c:v>
                </c:pt>
                <c:pt idx="15">
                  <c:v>5.5970000000000004</c:v>
                </c:pt>
                <c:pt idx="16">
                  <c:v>5.5869999999999997</c:v>
                </c:pt>
                <c:pt idx="17">
                  <c:v>5.4649999999999999</c:v>
                </c:pt>
                <c:pt idx="18">
                  <c:v>5.6029999999999998</c:v>
                </c:pt>
                <c:pt idx="19">
                  <c:v>5.8440000000000003</c:v>
                </c:pt>
                <c:pt idx="20">
                  <c:v>5.9720000000000004</c:v>
                </c:pt>
                <c:pt idx="21">
                  <c:v>6.3109999999999999</c:v>
                </c:pt>
                <c:pt idx="22">
                  <c:v>6.5679999999999996</c:v>
                </c:pt>
                <c:pt idx="23">
                  <c:v>6.8330000000000002</c:v>
                </c:pt>
                <c:pt idx="24">
                  <c:v>7.0359999999999996</c:v>
                </c:pt>
                <c:pt idx="25">
                  <c:v>7.1749999999999998</c:v>
                </c:pt>
                <c:pt idx="26">
                  <c:v>7.3079999999999998</c:v>
                </c:pt>
                <c:pt idx="27">
                  <c:v>7.4059999999999997</c:v>
                </c:pt>
                <c:pt idx="28">
                  <c:v>7.6459999999999999</c:v>
                </c:pt>
                <c:pt idx="29">
                  <c:v>8.4819999999999993</c:v>
                </c:pt>
                <c:pt idx="30">
                  <c:v>8.4339999999999993</c:v>
                </c:pt>
                <c:pt idx="31">
                  <c:v>8.3759999999999994</c:v>
                </c:pt>
                <c:pt idx="32">
                  <c:v>8.2859999999999996</c:v>
                </c:pt>
                <c:pt idx="33">
                  <c:v>9.766</c:v>
                </c:pt>
                <c:pt idx="34">
                  <c:v>9.7569999999999997</c:v>
                </c:pt>
                <c:pt idx="35">
                  <c:v>9.6869999999999994</c:v>
                </c:pt>
                <c:pt idx="36">
                  <c:v>9.6989999999999998</c:v>
                </c:pt>
                <c:pt idx="37" formatCode="0.0">
                  <c:v>9.6319999999999997</c:v>
                </c:pt>
              </c:numCache>
            </c:numRef>
          </c:val>
          <c:smooth val="0"/>
          <c:extLst>
            <c:ext xmlns:c16="http://schemas.microsoft.com/office/drawing/2014/chart" uri="{C3380CC4-5D6E-409C-BE32-E72D297353CC}">
              <c16:uniqueId val="{00000008-ED04-4433-AA46-76705826DECB}"/>
            </c:ext>
          </c:extLst>
        </c:ser>
        <c:ser>
          <c:idx val="0"/>
          <c:order val="9"/>
          <c:tx>
            <c:strRef>
              <c:f>Sheet1!$A$2</c:f>
              <c:strCache>
                <c:ptCount val="1"/>
                <c:pt idx="0">
                  <c:v>AUS: 9.3%</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5.83</c:v>
                </c:pt>
                <c:pt idx="1">
                  <c:v>5.8390000000000004</c:v>
                </c:pt>
                <c:pt idx="2">
                  <c:v>6.1059999999999999</c:v>
                </c:pt>
                <c:pt idx="3">
                  <c:v>6.0519999999999996</c:v>
                </c:pt>
                <c:pt idx="4">
                  <c:v>6.024</c:v>
                </c:pt>
                <c:pt idx="5">
                  <c:v>6.0750000000000002</c:v>
                </c:pt>
                <c:pt idx="6">
                  <c:v>6.274</c:v>
                </c:pt>
                <c:pt idx="7">
                  <c:v>6.1120000000000001</c:v>
                </c:pt>
                <c:pt idx="8">
                  <c:v>6.0670000000000002</c:v>
                </c:pt>
                <c:pt idx="9">
                  <c:v>6.12</c:v>
                </c:pt>
                <c:pt idx="10">
                  <c:v>6.48</c:v>
                </c:pt>
                <c:pt idx="11">
                  <c:v>6.7759999999999998</c:v>
                </c:pt>
                <c:pt idx="12">
                  <c:v>6.8410000000000002</c:v>
                </c:pt>
                <c:pt idx="13">
                  <c:v>6.8570000000000002</c:v>
                </c:pt>
                <c:pt idx="14">
                  <c:v>6.8890000000000002</c:v>
                </c:pt>
                <c:pt idx="15">
                  <c:v>6.9349999999999996</c:v>
                </c:pt>
                <c:pt idx="16">
                  <c:v>7.0739999999999998</c:v>
                </c:pt>
                <c:pt idx="17">
                  <c:v>7.0880000000000001</c:v>
                </c:pt>
                <c:pt idx="18">
                  <c:v>7.2439999999999998</c:v>
                </c:pt>
                <c:pt idx="19">
                  <c:v>7.3310000000000004</c:v>
                </c:pt>
                <c:pt idx="20">
                  <c:v>7.6139999999999999</c:v>
                </c:pt>
                <c:pt idx="21">
                  <c:v>7.6959999999999997</c:v>
                </c:pt>
                <c:pt idx="22">
                  <c:v>7.8929999999999998</c:v>
                </c:pt>
                <c:pt idx="23">
                  <c:v>7.9039999999999999</c:v>
                </c:pt>
                <c:pt idx="24">
                  <c:v>8.109</c:v>
                </c:pt>
                <c:pt idx="25">
                  <c:v>7.99</c:v>
                </c:pt>
                <c:pt idx="26">
                  <c:v>7.9889999999999999</c:v>
                </c:pt>
                <c:pt idx="27">
                  <c:v>8.0679999999999996</c:v>
                </c:pt>
                <c:pt idx="28">
                  <c:v>8.2560000000000002</c:v>
                </c:pt>
                <c:pt idx="29">
                  <c:v>8.5630000000000006</c:v>
                </c:pt>
                <c:pt idx="30">
                  <c:v>8.4309999999999992</c:v>
                </c:pt>
                <c:pt idx="31">
                  <c:v>8.5419999999999998</c:v>
                </c:pt>
                <c:pt idx="32">
                  <c:v>8.6760000000000002</c:v>
                </c:pt>
                <c:pt idx="33">
                  <c:v>8.7590000000000003</c:v>
                </c:pt>
                <c:pt idx="34">
                  <c:v>9.0380000000000003</c:v>
                </c:pt>
                <c:pt idx="35">
                  <c:v>9.3149999999999995</c:v>
                </c:pt>
                <c:pt idx="36">
                  <c:v>9.1959999999999997</c:v>
                </c:pt>
                <c:pt idx="37" formatCode="0.0">
                  <c:v>9.2059999999999995</c:v>
                </c:pt>
              </c:numCache>
            </c:numRef>
          </c:val>
          <c:smooth val="0"/>
          <c:extLst>
            <c:ext xmlns:c16="http://schemas.microsoft.com/office/drawing/2014/chart" uri="{C3380CC4-5D6E-409C-BE32-E72D297353CC}">
              <c16:uniqueId val="{00000009-ED04-4433-AA46-76705826DECB}"/>
            </c:ext>
          </c:extLst>
        </c:ser>
        <c:ser>
          <c:idx val="5"/>
          <c:order val="10"/>
          <c:tx>
            <c:strRef>
              <c:f>Sheet1!$A$7</c:f>
              <c:strCache>
                <c:ptCount val="1"/>
                <c:pt idx="0">
                  <c:v>NZ: 9.3%</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5.7619999999999996</c:v>
                </c:pt>
                <c:pt idx="1">
                  <c:v>5.7190000000000003</c:v>
                </c:pt>
                <c:pt idx="2">
                  <c:v>5.7590000000000003</c:v>
                </c:pt>
                <c:pt idx="3">
                  <c:v>5.61</c:v>
                </c:pt>
                <c:pt idx="4">
                  <c:v>5.3120000000000003</c:v>
                </c:pt>
                <c:pt idx="5">
                  <c:v>4.883</c:v>
                </c:pt>
                <c:pt idx="6">
                  <c:v>5.0369999999999999</c:v>
                </c:pt>
                <c:pt idx="7">
                  <c:v>5.5750000000000002</c:v>
                </c:pt>
                <c:pt idx="8">
                  <c:v>6.0869999999999997</c:v>
                </c:pt>
                <c:pt idx="9">
                  <c:v>6.24</c:v>
                </c:pt>
                <c:pt idx="10">
                  <c:v>6.6639999999999997</c:v>
                </c:pt>
                <c:pt idx="11">
                  <c:v>7.0990000000000002</c:v>
                </c:pt>
                <c:pt idx="12">
                  <c:v>7.23</c:v>
                </c:pt>
                <c:pt idx="13">
                  <c:v>6.9349999999999996</c:v>
                </c:pt>
                <c:pt idx="14">
                  <c:v>6.9539999999999997</c:v>
                </c:pt>
                <c:pt idx="15">
                  <c:v>6.9489999999999998</c:v>
                </c:pt>
                <c:pt idx="16">
                  <c:v>6.891</c:v>
                </c:pt>
                <c:pt idx="17">
                  <c:v>7.0979999999999999</c:v>
                </c:pt>
                <c:pt idx="18">
                  <c:v>7.5129999999999999</c:v>
                </c:pt>
                <c:pt idx="19">
                  <c:v>7.3970000000000002</c:v>
                </c:pt>
                <c:pt idx="20">
                  <c:v>7.47</c:v>
                </c:pt>
                <c:pt idx="21">
                  <c:v>7.5789999999999997</c:v>
                </c:pt>
                <c:pt idx="22">
                  <c:v>7.9</c:v>
                </c:pt>
                <c:pt idx="23">
                  <c:v>7.7220000000000004</c:v>
                </c:pt>
                <c:pt idx="24">
                  <c:v>7.9009999999999998</c:v>
                </c:pt>
                <c:pt idx="25">
                  <c:v>8.2729999999999997</c:v>
                </c:pt>
                <c:pt idx="26">
                  <c:v>8.6329999999999991</c:v>
                </c:pt>
                <c:pt idx="27">
                  <c:v>8.3209999999999997</c:v>
                </c:pt>
                <c:pt idx="28">
                  <c:v>9.1140000000000008</c:v>
                </c:pt>
                <c:pt idx="29">
                  <c:v>9.6240000000000006</c:v>
                </c:pt>
                <c:pt idx="30">
                  <c:v>9.5879999999999992</c:v>
                </c:pt>
                <c:pt idx="31">
                  <c:v>9.51</c:v>
                </c:pt>
                <c:pt idx="32">
                  <c:v>9.6519999999999992</c:v>
                </c:pt>
                <c:pt idx="33">
                  <c:v>9.3659999999999997</c:v>
                </c:pt>
                <c:pt idx="34">
                  <c:v>9.4239999999999995</c:v>
                </c:pt>
                <c:pt idx="35">
                  <c:v>9.3279999999999994</c:v>
                </c:pt>
                <c:pt idx="36">
                  <c:v>9.2919999999999998</c:v>
                </c:pt>
                <c:pt idx="37" formatCode="0.0">
                  <c:v>9.1449999999999996</c:v>
                </c:pt>
              </c:numCache>
            </c:numRef>
          </c:val>
          <c:smooth val="0"/>
          <c:extLst>
            <c:ext xmlns:c16="http://schemas.microsoft.com/office/drawing/2014/chart" uri="{C3380CC4-5D6E-409C-BE32-E72D297353CC}">
              <c16:uniqueId val="{0000000A-ED04-4433-AA46-76705826DECB}"/>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6"/>
        <c:noMultiLvlLbl val="0"/>
      </c:catAx>
      <c:valAx>
        <c:axId val="636216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856492938382714"/>
          <c:y val="9.1616236695495804E-2"/>
          <c:w val="0.13838008068943694"/>
          <c:h val="0.7780801303447573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893016604416813E-3"/>
          <c:y val="0.10985973719046116"/>
          <c:w val="0.99347134707456519"/>
          <c:h val="0.83212041745832932"/>
        </c:manualLayout>
      </c:layout>
      <c:barChart>
        <c:barDir val="col"/>
        <c:grouping val="clustered"/>
        <c:varyColors val="0"/>
        <c:ser>
          <c:idx val="4"/>
          <c:order val="0"/>
          <c:spPr>
            <a:solidFill>
              <a:schemeClr val="accent1"/>
            </a:solidFill>
            <a:ln w="9525">
              <a:noFill/>
              <a:prstDash val="solid"/>
            </a:ln>
          </c:spPr>
          <c:invertIfNegative val="0"/>
          <c:dPt>
            <c:idx val="5"/>
            <c:invertIfNegative val="0"/>
            <c:bubble3D val="0"/>
            <c:spPr>
              <a:solidFill>
                <a:srgbClr val="C00000"/>
              </a:solidFill>
              <a:ln w="9525">
                <a:noFill/>
                <a:prstDash val="solid"/>
              </a:ln>
            </c:spPr>
            <c:extLst>
              <c:ext xmlns:c16="http://schemas.microsoft.com/office/drawing/2014/chart" uri="{C3380CC4-5D6E-409C-BE32-E72D297353CC}">
                <c16:uniqueId val="{00000003-8C68-42A1-A750-41FF63E7B279}"/>
              </c:ext>
            </c:extLst>
          </c:dPt>
          <c:dPt>
            <c:idx val="10"/>
            <c:invertIfNegative val="0"/>
            <c:bubble3D val="0"/>
            <c:extLst>
              <c:ext xmlns:c16="http://schemas.microsoft.com/office/drawing/2014/chart" uri="{C3380CC4-5D6E-409C-BE32-E72D297353CC}">
                <c16:uniqueId val="{00000000-8C68-42A1-A750-41FF63E7B279}"/>
              </c:ext>
            </c:extLst>
          </c:dPt>
          <c:dLbls>
            <c:numFmt formatCode="#,##0.0" sourceLinked="0"/>
            <c:spPr>
              <a:noFill/>
              <a:ln>
                <a:noFill/>
              </a:ln>
              <a:effectLst/>
            </c:spPr>
            <c:txPr>
              <a:bodyPr wrap="square" lIns="38100" tIns="19050" rIns="38100" bIns="19050" anchor="ctr">
                <a:spAutoFit/>
              </a:bodyPr>
              <a:lstStyle/>
              <a:p>
                <a:pPr>
                  <a:defRPr sz="1600"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AUS</c:v>
                </c:pt>
                <c:pt idx="1">
                  <c:v>NZ</c:v>
                </c:pt>
                <c:pt idx="2">
                  <c:v>NETH</c:v>
                </c:pt>
                <c:pt idx="3">
                  <c:v>SWE</c:v>
                </c:pt>
                <c:pt idx="4">
                  <c:v>SWIZ</c:v>
                </c:pt>
                <c:pt idx="5">
                  <c:v>US</c:v>
                </c:pt>
                <c:pt idx="6">
                  <c:v>FRA</c:v>
                </c:pt>
                <c:pt idx="7">
                  <c:v>UK</c:v>
                </c:pt>
                <c:pt idx="8">
                  <c:v>NOR</c:v>
                </c:pt>
                <c:pt idx="9">
                  <c:v>CAN</c:v>
                </c:pt>
                <c:pt idx="10">
                  <c:v>GER</c:v>
                </c:pt>
              </c:strCache>
            </c:strRef>
          </c:cat>
          <c:val>
            <c:numRef>
              <c:f>Sheet1!$B$2:$B$12</c:f>
              <c:numCache>
                <c:formatCode>General</c:formatCode>
                <c:ptCount val="11"/>
                <c:pt idx="0">
                  <c:v>4.2</c:v>
                </c:pt>
                <c:pt idx="1">
                  <c:v>4.9000000000000004</c:v>
                </c:pt>
                <c:pt idx="2">
                  <c:v>5</c:v>
                </c:pt>
                <c:pt idx="3">
                  <c:v>5.5</c:v>
                </c:pt>
                <c:pt idx="4">
                  <c:v>5.5</c:v>
                </c:pt>
                <c:pt idx="5">
                  <c:v>5.5</c:v>
                </c:pt>
                <c:pt idx="6">
                  <c:v>5.6</c:v>
                </c:pt>
                <c:pt idx="7">
                  <c:v>5.9</c:v>
                </c:pt>
                <c:pt idx="8">
                  <c:v>6</c:v>
                </c:pt>
                <c:pt idx="9">
                  <c:v>7.4</c:v>
                </c:pt>
                <c:pt idx="10">
                  <c:v>7.5</c:v>
                </c:pt>
              </c:numCache>
            </c:numRef>
          </c:val>
          <c:extLst>
            <c:ext xmlns:c16="http://schemas.microsoft.com/office/drawing/2014/chart" uri="{C3380CC4-5D6E-409C-BE32-E72D297353CC}">
              <c16:uniqueId val="{00000001-8C68-42A1-A750-41FF63E7B279}"/>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chemeClr val="bg2"/>
              </a:solidFill>
            </a:ln>
          </c:spPr>
          <c:marker>
            <c:symbol val="none"/>
          </c:marker>
          <c:val>
            <c:numRef>
              <c:f>Sheet1!$C$2:$C$12</c:f>
              <c:numCache>
                <c:formatCode>General</c:formatCode>
                <c:ptCount val="11"/>
                <c:pt idx="0">
                  <c:v>6.4</c:v>
                </c:pt>
                <c:pt idx="1">
                  <c:v>6.4</c:v>
                </c:pt>
                <c:pt idx="2">
                  <c:v>6.4</c:v>
                </c:pt>
                <c:pt idx="3">
                  <c:v>6.4</c:v>
                </c:pt>
                <c:pt idx="4">
                  <c:v>6.4</c:v>
                </c:pt>
                <c:pt idx="5">
                  <c:v>6.4</c:v>
                </c:pt>
                <c:pt idx="6">
                  <c:v>6.4</c:v>
                </c:pt>
                <c:pt idx="7">
                  <c:v>6.4</c:v>
                </c:pt>
                <c:pt idx="8">
                  <c:v>6.4</c:v>
                </c:pt>
                <c:pt idx="9">
                  <c:v>6.4</c:v>
                </c:pt>
                <c:pt idx="10">
                  <c:v>6.4</c:v>
                </c:pt>
              </c:numCache>
            </c:numRef>
          </c:val>
          <c:smooth val="0"/>
          <c:extLst>
            <c:ext xmlns:c16="http://schemas.microsoft.com/office/drawing/2014/chart" uri="{C3380CC4-5D6E-409C-BE32-E72D297353CC}">
              <c16:uniqueId val="{00000002-8C68-42A1-A750-41FF63E7B279}"/>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75000"/>
              </a:schemeClr>
            </a:solidFill>
            <a:ln>
              <a:noFill/>
            </a:ln>
            <a:effectLst/>
          </c:spPr>
          <c:invertIfNegative val="0"/>
          <c:dPt>
            <c:idx val="4"/>
            <c:invertIfNegative val="0"/>
            <c:bubble3D val="0"/>
            <c:spPr>
              <a:solidFill>
                <a:srgbClr val="C00000"/>
              </a:solidFill>
              <a:ln>
                <a:noFill/>
              </a:ln>
              <a:effectLst/>
            </c:spPr>
            <c:extLst>
              <c:ext xmlns:c16="http://schemas.microsoft.com/office/drawing/2014/chart" uri="{C3380CC4-5D6E-409C-BE32-E72D297353CC}">
                <c16:uniqueId val="{00000001-0241-4579-BC0E-107A5117B6C0}"/>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Sheet1!$M$19:$M$31</c:f>
              <c:strCache>
                <c:ptCount val="13"/>
                <c:pt idx="0">
                  <c:v>Sweden</c:v>
                </c:pt>
                <c:pt idx="1">
                  <c:v>Netherlands</c:v>
                </c:pt>
                <c:pt idx="2">
                  <c:v>UK</c:v>
                </c:pt>
                <c:pt idx="3">
                  <c:v>Canada</c:v>
                </c:pt>
                <c:pt idx="4">
                  <c:v>US</c:v>
                </c:pt>
                <c:pt idx="5">
                  <c:v>Australia</c:v>
                </c:pt>
                <c:pt idx="6">
                  <c:v>OECD Ave</c:v>
                </c:pt>
                <c:pt idx="7">
                  <c:v>Switzerland</c:v>
                </c:pt>
                <c:pt idx="8">
                  <c:v>Belgium</c:v>
                </c:pt>
                <c:pt idx="9">
                  <c:v>France</c:v>
                </c:pt>
                <c:pt idx="10">
                  <c:v>Austria</c:v>
                </c:pt>
                <c:pt idx="11">
                  <c:v>Germany</c:v>
                </c:pt>
                <c:pt idx="12">
                  <c:v>Japan</c:v>
                </c:pt>
              </c:strCache>
            </c:strRef>
          </c:cat>
          <c:val>
            <c:numRef>
              <c:f>Sheet1!$N$19:$N$31</c:f>
              <c:numCache>
                <c:formatCode>0.0</c:formatCode>
                <c:ptCount val="13"/>
                <c:pt idx="0">
                  <c:v>1.87</c:v>
                </c:pt>
                <c:pt idx="1">
                  <c:v>2.31</c:v>
                </c:pt>
                <c:pt idx="2">
                  <c:v>2.44</c:v>
                </c:pt>
                <c:pt idx="3">
                  <c:v>2.4900000000000002</c:v>
                </c:pt>
                <c:pt idx="4">
                  <c:v>2.75</c:v>
                </c:pt>
                <c:pt idx="5">
                  <c:v>3.84</c:v>
                </c:pt>
                <c:pt idx="6">
                  <c:v>4.1965789473684207</c:v>
                </c:pt>
                <c:pt idx="7">
                  <c:v>4.37</c:v>
                </c:pt>
                <c:pt idx="8">
                  <c:v>5.39</c:v>
                </c:pt>
                <c:pt idx="9">
                  <c:v>5.4</c:v>
                </c:pt>
                <c:pt idx="10">
                  <c:v>6.6</c:v>
                </c:pt>
                <c:pt idx="11">
                  <c:v>7.66</c:v>
                </c:pt>
                <c:pt idx="12">
                  <c:v>12.52</c:v>
                </c:pt>
              </c:numCache>
            </c:numRef>
          </c:val>
          <c:extLst>
            <c:ext xmlns:c16="http://schemas.microsoft.com/office/drawing/2014/chart" uri="{C3380CC4-5D6E-409C-BE32-E72D297353CC}">
              <c16:uniqueId val="{00000002-0241-4579-BC0E-107A5117B6C0}"/>
            </c:ext>
          </c:extLst>
        </c:ser>
        <c:dLbls>
          <c:showLegendKey val="0"/>
          <c:showVal val="0"/>
          <c:showCatName val="0"/>
          <c:showSerName val="0"/>
          <c:showPercent val="0"/>
          <c:showBubbleSize val="0"/>
        </c:dLbls>
        <c:gapWidth val="50"/>
        <c:overlap val="-27"/>
        <c:axId val="1569199776"/>
        <c:axId val="1569198336"/>
      </c:barChart>
      <c:catAx>
        <c:axId val="156919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569198336"/>
        <c:crosses val="autoZero"/>
        <c:auto val="1"/>
        <c:lblAlgn val="ctr"/>
        <c:lblOffset val="100"/>
        <c:noMultiLvlLbl val="0"/>
      </c:catAx>
      <c:valAx>
        <c:axId val="15691983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56919977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5B9BD5">
                <a:lumMod val="50000"/>
              </a:srgbClr>
            </a:solidFill>
            <a:ln>
              <a:solidFill>
                <a:sysClr val="windowText" lastClr="000000"/>
              </a:solidFill>
            </a:ln>
            <a:effectLst/>
          </c:spPr>
          <c:invertIfNegative val="0"/>
          <c:dPt>
            <c:idx val="11"/>
            <c:invertIfNegative val="0"/>
            <c:bubble3D val="0"/>
            <c:spPr>
              <a:solidFill>
                <a:srgbClr val="C00000"/>
              </a:solidFill>
              <a:ln>
                <a:solidFill>
                  <a:sysClr val="windowText" lastClr="000000"/>
                </a:solidFill>
              </a:ln>
              <a:effectLst/>
            </c:spPr>
            <c:extLst>
              <c:ext xmlns:c16="http://schemas.microsoft.com/office/drawing/2014/chart" uri="{C3380CC4-5D6E-409C-BE32-E72D297353CC}">
                <c16:uniqueId val="{00000001-DA45-481B-BFDA-0409FB9B7FEC}"/>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Sheet1!$L$19:$L$31</c:f>
              <c:strCache>
                <c:ptCount val="13"/>
                <c:pt idx="0">
                  <c:v>Sweden</c:v>
                </c:pt>
                <c:pt idx="1">
                  <c:v>U.K.</c:v>
                </c:pt>
                <c:pt idx="2">
                  <c:v>Netherlands</c:v>
                </c:pt>
                <c:pt idx="3">
                  <c:v>Australia</c:v>
                </c:pt>
                <c:pt idx="4">
                  <c:v>Switzerland</c:v>
                </c:pt>
                <c:pt idx="5">
                  <c:v>France</c:v>
                </c:pt>
                <c:pt idx="6">
                  <c:v>Canada</c:v>
                </c:pt>
                <c:pt idx="7">
                  <c:v>Japan</c:v>
                </c:pt>
                <c:pt idx="8">
                  <c:v>Comp ave</c:v>
                </c:pt>
                <c:pt idx="9">
                  <c:v>Belgium</c:v>
                </c:pt>
                <c:pt idx="10">
                  <c:v>Austria</c:v>
                </c:pt>
                <c:pt idx="11">
                  <c:v>U.S.</c:v>
                </c:pt>
                <c:pt idx="12">
                  <c:v>Germany</c:v>
                </c:pt>
              </c:strCache>
            </c:strRef>
          </c:cat>
          <c:val>
            <c:numRef>
              <c:f>Sheet1!$M$19:$M$31</c:f>
              <c:numCache>
                <c:formatCode>General</c:formatCode>
                <c:ptCount val="13"/>
                <c:pt idx="0">
                  <c:v>5.8</c:v>
                </c:pt>
                <c:pt idx="1">
                  <c:v>6.6</c:v>
                </c:pt>
                <c:pt idx="2">
                  <c:v>8.4</c:v>
                </c:pt>
                <c:pt idx="3">
                  <c:v>9.1</c:v>
                </c:pt>
                <c:pt idx="4">
                  <c:v>11</c:v>
                </c:pt>
                <c:pt idx="5">
                  <c:v>11.6</c:v>
                </c:pt>
                <c:pt idx="6">
                  <c:v>13.5</c:v>
                </c:pt>
                <c:pt idx="7">
                  <c:v>13.5</c:v>
                </c:pt>
                <c:pt idx="8" formatCode="0.0">
                  <c:v>14.172727272727274</c:v>
                </c:pt>
                <c:pt idx="9">
                  <c:v>15.9</c:v>
                </c:pt>
                <c:pt idx="10">
                  <c:v>21.8</c:v>
                </c:pt>
                <c:pt idx="11">
                  <c:v>29.4</c:v>
                </c:pt>
                <c:pt idx="12">
                  <c:v>38.700000000000003</c:v>
                </c:pt>
              </c:numCache>
            </c:numRef>
          </c:val>
          <c:extLst>
            <c:ext xmlns:c16="http://schemas.microsoft.com/office/drawing/2014/chart" uri="{C3380CC4-5D6E-409C-BE32-E72D297353CC}">
              <c16:uniqueId val="{00000002-DA45-481B-BFDA-0409FB9B7FEC}"/>
            </c:ext>
          </c:extLst>
        </c:ser>
        <c:dLbls>
          <c:showLegendKey val="0"/>
          <c:showVal val="0"/>
          <c:showCatName val="0"/>
          <c:showSerName val="0"/>
          <c:showPercent val="0"/>
          <c:showBubbleSize val="0"/>
        </c:dLbls>
        <c:gapWidth val="50"/>
        <c:overlap val="-28"/>
        <c:axId val="1457316448"/>
        <c:axId val="1457315968"/>
      </c:barChart>
      <c:catAx>
        <c:axId val="1457316448"/>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457315968"/>
        <c:crosses val="autoZero"/>
        <c:auto val="1"/>
        <c:lblAlgn val="ctr"/>
        <c:lblOffset val="100"/>
        <c:noMultiLvlLbl val="0"/>
      </c:catAx>
      <c:valAx>
        <c:axId val="1457315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457316448"/>
        <c:crosses val="autoZero"/>
        <c:crossBetween val="between"/>
      </c:valAx>
      <c:spPr>
        <a:noFill/>
        <a:ln>
          <a:solidFill>
            <a:sysClr val="windowText" lastClr="000000"/>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947368421052598E-2"/>
          <c:y val="0.13436692506459899"/>
          <c:w val="0.94736842105263097"/>
          <c:h val="0.75452196382429004"/>
        </c:manualLayout>
      </c:layout>
      <c:barChart>
        <c:barDir val="col"/>
        <c:grouping val="clustered"/>
        <c:varyColors val="0"/>
        <c:ser>
          <c:idx val="4"/>
          <c:order val="0"/>
          <c:tx>
            <c:strRef>
              <c:f>Sheet1!$B$1</c:f>
              <c:strCache>
                <c:ptCount val="1"/>
              </c:strCache>
            </c:strRef>
          </c:tx>
          <c:spPr>
            <a:solidFill>
              <a:srgbClr val="0C4C88"/>
            </a:solidFill>
            <a:ln w="15056">
              <a:solidFill>
                <a:schemeClr val="tx1"/>
              </a:solidFill>
              <a:prstDash val="solid"/>
            </a:ln>
          </c:spPr>
          <c:invertIfNegative val="0"/>
          <c:dPt>
            <c:idx val="1"/>
            <c:invertIfNegative val="0"/>
            <c:bubble3D val="0"/>
            <c:spPr>
              <a:solidFill>
                <a:srgbClr val="C00000"/>
              </a:solidFill>
              <a:ln w="15056">
                <a:solidFill>
                  <a:schemeClr val="tx1"/>
                </a:solidFill>
                <a:prstDash val="solid"/>
              </a:ln>
            </c:spPr>
            <c:extLst>
              <c:ext xmlns:c16="http://schemas.microsoft.com/office/drawing/2014/chart" uri="{C3380CC4-5D6E-409C-BE32-E72D297353CC}">
                <c16:uniqueId val="{00000001-FFEA-45E7-B828-291AB519E421}"/>
              </c:ext>
            </c:extLst>
          </c:dPt>
          <c:dLbls>
            <c:spPr>
              <a:noFill/>
              <a:ln w="30111">
                <a:noFill/>
              </a:ln>
            </c:spPr>
            <c:txPr>
              <a:bodyPr/>
              <a:lstStyle/>
              <a:p>
                <a:pPr>
                  <a:defRPr sz="18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SWIZ</c:v>
                </c:pt>
                <c:pt idx="1">
                  <c:v>US</c:v>
                </c:pt>
                <c:pt idx="2">
                  <c:v>NETH</c:v>
                </c:pt>
                <c:pt idx="3">
                  <c:v>UK</c:v>
                </c:pt>
                <c:pt idx="4">
                  <c:v>GER</c:v>
                </c:pt>
                <c:pt idx="5">
                  <c:v>NZ</c:v>
                </c:pt>
                <c:pt idx="6">
                  <c:v>FR</c:v>
                </c:pt>
                <c:pt idx="7">
                  <c:v>SWE</c:v>
                </c:pt>
                <c:pt idx="8">
                  <c:v>AUS</c:v>
                </c:pt>
                <c:pt idx="9">
                  <c:v>CAN</c:v>
                </c:pt>
                <c:pt idx="10">
                  <c:v>NOR</c:v>
                </c:pt>
              </c:strCache>
            </c:strRef>
          </c:cat>
          <c:val>
            <c:numRef>
              <c:f>Sheet1!$B$2:$B$12</c:f>
              <c:numCache>
                <c:formatCode>General</c:formatCode>
                <c:ptCount val="11"/>
                <c:pt idx="0">
                  <c:v>92</c:v>
                </c:pt>
                <c:pt idx="1">
                  <c:v>88</c:v>
                </c:pt>
                <c:pt idx="2">
                  <c:v>81</c:v>
                </c:pt>
                <c:pt idx="3">
                  <c:v>80</c:v>
                </c:pt>
                <c:pt idx="4">
                  <c:v>79</c:v>
                </c:pt>
                <c:pt idx="5">
                  <c:v>68</c:v>
                </c:pt>
                <c:pt idx="6">
                  <c:v>67</c:v>
                </c:pt>
                <c:pt idx="7">
                  <c:v>63</c:v>
                </c:pt>
                <c:pt idx="8">
                  <c:v>59</c:v>
                </c:pt>
                <c:pt idx="9">
                  <c:v>52</c:v>
                </c:pt>
                <c:pt idx="10">
                  <c:v>47</c:v>
                </c:pt>
              </c:numCache>
            </c:numRef>
          </c:val>
          <c:extLst>
            <c:ext xmlns:c16="http://schemas.microsoft.com/office/drawing/2014/chart" uri="{C3380CC4-5D6E-409C-BE32-E72D297353CC}">
              <c16:uniqueId val="{00000000-FFEA-45E7-B828-291AB519E421}"/>
            </c:ext>
          </c:extLst>
        </c:ser>
        <c:dLbls>
          <c:showLegendKey val="0"/>
          <c:showVal val="0"/>
          <c:showCatName val="0"/>
          <c:showSerName val="0"/>
          <c:showPercent val="0"/>
          <c:showBubbleSize val="0"/>
        </c:dLbls>
        <c:gapWidth val="70"/>
        <c:overlap val="-10"/>
        <c:axId val="-2111585944"/>
        <c:axId val="-2117421240"/>
      </c:barChart>
      <c:catAx>
        <c:axId val="-211158594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660" b="1" i="0" u="none" strike="noStrike" baseline="0">
                <a:solidFill>
                  <a:schemeClr val="tx1"/>
                </a:solidFill>
                <a:latin typeface="Arial"/>
                <a:ea typeface="Arial"/>
                <a:cs typeface="Arial"/>
              </a:defRPr>
            </a:pPr>
            <a:endParaRPr lang="en-US"/>
          </a:p>
        </c:txPr>
        <c:crossAx val="-2117421240"/>
        <c:crosses val="autoZero"/>
        <c:auto val="1"/>
        <c:lblAlgn val="ctr"/>
        <c:lblOffset val="100"/>
        <c:tickLblSkip val="1"/>
        <c:tickMarkSkip val="1"/>
        <c:noMultiLvlLbl val="0"/>
      </c:catAx>
      <c:valAx>
        <c:axId val="-2117421240"/>
        <c:scaling>
          <c:orientation val="minMax"/>
          <c:max val="100"/>
        </c:scaling>
        <c:delete val="0"/>
        <c:axPos val="l"/>
        <c:numFmt formatCode="0" sourceLinked="0"/>
        <c:majorTickMark val="out"/>
        <c:minorTickMark val="none"/>
        <c:tickLblPos val="nextTo"/>
        <c:spPr>
          <a:ln w="3764">
            <a:solidFill>
              <a:schemeClr val="tx1"/>
            </a:solidFill>
            <a:prstDash val="solid"/>
          </a:ln>
        </c:spPr>
        <c:txPr>
          <a:bodyPr rot="0" vert="horz"/>
          <a:lstStyle/>
          <a:p>
            <a:pPr>
              <a:defRPr sz="1660" b="1" i="0" u="none" strike="noStrike" baseline="0">
                <a:solidFill>
                  <a:schemeClr val="tx1"/>
                </a:solidFill>
                <a:latin typeface="Arial"/>
                <a:ea typeface="Arial"/>
                <a:cs typeface="Arial"/>
              </a:defRPr>
            </a:pPr>
            <a:endParaRPr lang="en-US"/>
          </a:p>
        </c:txPr>
        <c:crossAx val="-2111585944"/>
        <c:crosses val="autoZero"/>
        <c:crossBetween val="between"/>
        <c:majorUnit val="20"/>
        <c:minorUnit val="1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938435321041963E-2"/>
          <c:y val="0.17803476923972528"/>
          <c:w val="0.94646171553367064"/>
          <c:h val="0.729450451709999"/>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10"/>
            <c:invertIfNegative val="0"/>
            <c:bubble3D val="0"/>
            <c:spPr>
              <a:solidFill>
                <a:srgbClr val="C00000"/>
              </a:solidFill>
              <a:ln w="19050">
                <a:noFill/>
              </a:ln>
            </c:spPr>
            <c:extLst>
              <c:ext xmlns:c16="http://schemas.microsoft.com/office/drawing/2014/chart" uri="{C3380CC4-5D6E-409C-BE32-E72D297353CC}">
                <c16:uniqueId val="{00000001-15E5-4D9E-A6C1-9E3ECA714572}"/>
              </c:ext>
            </c:extLst>
          </c:dPt>
          <c:dLbls>
            <c:dLbl>
              <c:idx val="0"/>
              <c:layout>
                <c:manualLayout>
                  <c:x val="1.4182172920024878E-3"/>
                  <c:y val="4.76298406787603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5E5-4D9E-A6C1-9E3ECA714572}"/>
                </c:ext>
              </c:extLst>
            </c:dLbl>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UK</c:v>
                </c:pt>
                <c:pt idx="1">
                  <c:v>NZ</c:v>
                </c:pt>
                <c:pt idx="2">
                  <c:v>GER</c:v>
                </c:pt>
                <c:pt idx="3">
                  <c:v>SWE</c:v>
                </c:pt>
                <c:pt idx="4">
                  <c:v>NOR</c:v>
                </c:pt>
                <c:pt idx="5">
                  <c:v>AUS</c:v>
                </c:pt>
                <c:pt idx="6">
                  <c:v>NETH</c:v>
                </c:pt>
                <c:pt idx="7">
                  <c:v>CAN</c:v>
                </c:pt>
                <c:pt idx="8">
                  <c:v>SWIZ</c:v>
                </c:pt>
                <c:pt idx="9">
                  <c:v>FRA</c:v>
                </c:pt>
                <c:pt idx="10">
                  <c:v>US</c:v>
                </c:pt>
              </c:strCache>
            </c:strRef>
          </c:cat>
          <c:val>
            <c:numRef>
              <c:f>Sheet1!$B$2:$B$12</c:f>
              <c:numCache>
                <c:formatCode>0</c:formatCode>
                <c:ptCount val="11"/>
                <c:pt idx="0">
                  <c:v>1.93</c:v>
                </c:pt>
                <c:pt idx="1">
                  <c:v>8.27</c:v>
                </c:pt>
                <c:pt idx="2">
                  <c:v>9.9499999999999993</c:v>
                </c:pt>
                <c:pt idx="3">
                  <c:v>12.48</c:v>
                </c:pt>
                <c:pt idx="4">
                  <c:v>15.74</c:v>
                </c:pt>
                <c:pt idx="5">
                  <c:v>16.59</c:v>
                </c:pt>
                <c:pt idx="6">
                  <c:v>17.809999999999999</c:v>
                </c:pt>
                <c:pt idx="7">
                  <c:v>21.76</c:v>
                </c:pt>
                <c:pt idx="8">
                  <c:v>29.77</c:v>
                </c:pt>
                <c:pt idx="9">
                  <c:v>34.880000000000003</c:v>
                </c:pt>
                <c:pt idx="10">
                  <c:v>43.62</c:v>
                </c:pt>
              </c:numCache>
            </c:numRef>
          </c:val>
          <c:extLst>
            <c:ext xmlns:c16="http://schemas.microsoft.com/office/drawing/2014/chart" uri="{C3380CC4-5D6E-409C-BE32-E72D297353CC}">
              <c16:uniqueId val="{00000003-15E5-4D9E-A6C1-9E3ECA714572}"/>
            </c:ext>
          </c:extLst>
        </c:ser>
        <c:dLbls>
          <c:showLegendKey val="0"/>
          <c:showVal val="0"/>
          <c:showCatName val="0"/>
          <c:showSerName val="0"/>
          <c:showPercent val="0"/>
          <c:showBubbleSize val="0"/>
        </c:dLbls>
        <c:gapWidth val="25"/>
        <c:axId val="638106384"/>
        <c:axId val="638888624"/>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9"/>
                    <c:layout>
                      <c:manualLayout>
                        <c:x val="-2.8363529325322011E-3"/>
                        <c:y val="-4.2729943170297206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15E5-4D9E-A6C1-9E3ECA714572}"/>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UK</c:v>
                      </c:pt>
                      <c:pt idx="1">
                        <c:v>NZ</c:v>
                      </c:pt>
                      <c:pt idx="2">
                        <c:v>GER</c:v>
                      </c:pt>
                      <c:pt idx="3">
                        <c:v>SWE</c:v>
                      </c:pt>
                      <c:pt idx="4">
                        <c:v>NOR</c:v>
                      </c:pt>
                      <c:pt idx="5">
                        <c:v>AUS</c:v>
                      </c:pt>
                      <c:pt idx="6">
                        <c:v>NETH</c:v>
                      </c:pt>
                      <c:pt idx="7">
                        <c:v>CAN</c:v>
                      </c:pt>
                      <c:pt idx="8">
                        <c:v>SWIZ</c:v>
                      </c:pt>
                      <c:pt idx="9">
                        <c:v>FRA</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5-15E5-4D9E-A6C1-9E3ECA714572}"/>
                  </c:ext>
                </c:extLst>
              </c15:ser>
            </c15:filteredBarSeries>
          </c:ext>
        </c:extLst>
      </c:barChart>
      <c:catAx>
        <c:axId val="638106384"/>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8888624"/>
        <c:crosses val="autoZero"/>
        <c:auto val="1"/>
        <c:lblAlgn val="ctr"/>
        <c:lblOffset val="100"/>
        <c:noMultiLvlLbl val="0"/>
      </c:catAx>
      <c:valAx>
        <c:axId val="638888624"/>
        <c:scaling>
          <c:orientation val="minMax"/>
          <c:max val="50"/>
        </c:scaling>
        <c:delete val="1"/>
        <c:axPos val="l"/>
        <c:numFmt formatCode="0" sourceLinked="1"/>
        <c:majorTickMark val="none"/>
        <c:minorTickMark val="none"/>
        <c:tickLblPos val="nextTo"/>
        <c:crossAx val="638106384"/>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042508575316974E-2"/>
          <c:y val="0.13749246248691147"/>
          <c:w val="0.98883270361418252"/>
          <c:h val="0.75243617535083762"/>
        </c:manualLayout>
      </c:layout>
      <c:barChart>
        <c:barDir val="col"/>
        <c:grouping val="clustered"/>
        <c:varyColors val="0"/>
        <c:ser>
          <c:idx val="0"/>
          <c:order val="0"/>
          <c:tx>
            <c:strRef>
              <c:f>Sheet1!$B$1</c:f>
              <c:strCache>
                <c:ptCount val="1"/>
                <c:pt idx="0">
                  <c:v>2000</c:v>
                </c:pt>
              </c:strCache>
            </c:strRef>
          </c:tx>
          <c:spPr>
            <a:solidFill>
              <a:srgbClr val="044C7F">
                <a:alpha val="21000"/>
              </a:srgbClr>
            </a:solidFill>
            <a:ln>
              <a:noFill/>
            </a:ln>
            <a:effectLst/>
          </c:spPr>
          <c:invertIfNegative val="0"/>
          <c:dPt>
            <c:idx val="10"/>
            <c:invertIfNegative val="0"/>
            <c:bubble3D val="0"/>
            <c:spPr>
              <a:solidFill>
                <a:srgbClr val="FF0000">
                  <a:alpha val="21000"/>
                </a:srgbClr>
              </a:solidFill>
              <a:ln>
                <a:noFill/>
              </a:ln>
              <a:effectLst/>
            </c:spPr>
            <c:extLst>
              <c:ext xmlns:c16="http://schemas.microsoft.com/office/drawing/2014/chart" uri="{C3380CC4-5D6E-409C-BE32-E72D297353CC}">
                <c16:uniqueId val="{00000003-8B52-4426-A5D5-7FD0F7B081C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tx2"/>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NOR</c:v>
                </c:pt>
                <c:pt idx="3">
                  <c:v>AUS</c:v>
                </c:pt>
                <c:pt idx="4">
                  <c:v>SWE</c:v>
                </c:pt>
                <c:pt idx="5">
                  <c:v>NETH</c:v>
                </c:pt>
                <c:pt idx="6">
                  <c:v>CAN</c:v>
                </c:pt>
                <c:pt idx="7">
                  <c:v>NZ</c:v>
                </c:pt>
                <c:pt idx="8">
                  <c:v>UK</c:v>
                </c:pt>
                <c:pt idx="9">
                  <c:v>GER</c:v>
                </c:pt>
                <c:pt idx="10">
                  <c:v>US</c:v>
                </c:pt>
              </c:strCache>
            </c:strRef>
          </c:cat>
          <c:val>
            <c:numRef>
              <c:f>Sheet1!$B$2:$B$12</c:f>
              <c:numCache>
                <c:formatCode>General</c:formatCode>
                <c:ptCount val="11"/>
                <c:pt idx="0">
                  <c:v>90</c:v>
                </c:pt>
                <c:pt idx="1">
                  <c:v>90</c:v>
                </c:pt>
                <c:pt idx="2">
                  <c:v>117</c:v>
                </c:pt>
                <c:pt idx="3">
                  <c:v>108</c:v>
                </c:pt>
                <c:pt idx="4">
                  <c:v>111</c:v>
                </c:pt>
                <c:pt idx="5">
                  <c:v>121</c:v>
                </c:pt>
                <c:pt idx="6">
                  <c:v>109</c:v>
                </c:pt>
                <c:pt idx="7">
                  <c:v>135</c:v>
                </c:pt>
                <c:pt idx="8">
                  <c:v>145</c:v>
                </c:pt>
                <c:pt idx="9">
                  <c:v>131</c:v>
                </c:pt>
                <c:pt idx="10">
                  <c:v>149</c:v>
                </c:pt>
              </c:numCache>
            </c:numRef>
          </c:val>
          <c:extLst>
            <c:ext xmlns:c16="http://schemas.microsoft.com/office/drawing/2014/chart" uri="{C3380CC4-5D6E-409C-BE32-E72D297353CC}">
              <c16:uniqueId val="{00000000-8B52-4426-A5D5-7FD0F7B081C8}"/>
            </c:ext>
          </c:extLst>
        </c:ser>
        <c:ser>
          <c:idx val="1"/>
          <c:order val="1"/>
          <c:tx>
            <c:strRef>
              <c:f>Sheet1!$C$1</c:f>
              <c:strCache>
                <c:ptCount val="1"/>
                <c:pt idx="0">
                  <c:v>2016</c:v>
                </c:pt>
              </c:strCache>
            </c:strRef>
          </c:tx>
          <c:spPr>
            <a:solidFill>
              <a:srgbClr val="0C4C88"/>
            </a:solidFill>
            <a:ln>
              <a:noFill/>
            </a:ln>
            <a:effectLst/>
          </c:spPr>
          <c:invertIfNegative val="0"/>
          <c:dPt>
            <c:idx val="10"/>
            <c:invertIfNegative val="0"/>
            <c:bubble3D val="0"/>
            <c:spPr>
              <a:solidFill>
                <a:srgbClr val="C00000"/>
              </a:solidFill>
              <a:ln>
                <a:noFill/>
              </a:ln>
              <a:effectLst/>
            </c:spPr>
            <c:extLst>
              <c:ext xmlns:c16="http://schemas.microsoft.com/office/drawing/2014/chart" uri="{C3380CC4-5D6E-409C-BE32-E72D297353CC}">
                <c16:uniqueId val="{00000002-8B52-4426-A5D5-7FD0F7B081C8}"/>
              </c:ext>
            </c:extLst>
          </c:dPt>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NOR</c:v>
                </c:pt>
                <c:pt idx="3">
                  <c:v>AUS</c:v>
                </c:pt>
                <c:pt idx="4">
                  <c:v>SWE</c:v>
                </c:pt>
                <c:pt idx="5">
                  <c:v>NETH</c:v>
                </c:pt>
                <c:pt idx="6">
                  <c:v>CAN</c:v>
                </c:pt>
                <c:pt idx="7">
                  <c:v>NZ</c:v>
                </c:pt>
                <c:pt idx="8">
                  <c:v>UK</c:v>
                </c:pt>
                <c:pt idx="9">
                  <c:v>GER</c:v>
                </c:pt>
                <c:pt idx="10">
                  <c:v>US</c:v>
                </c:pt>
              </c:strCache>
            </c:strRef>
          </c:cat>
          <c:val>
            <c:numRef>
              <c:f>Sheet1!$C$2:$C$12</c:f>
              <c:numCache>
                <c:formatCode>General</c:formatCode>
                <c:ptCount val="11"/>
                <c:pt idx="0">
                  <c:v>54</c:v>
                </c:pt>
                <c:pt idx="1">
                  <c:v>60</c:v>
                </c:pt>
                <c:pt idx="2">
                  <c:v>60</c:v>
                </c:pt>
                <c:pt idx="3">
                  <c:v>62</c:v>
                </c:pt>
                <c:pt idx="4">
                  <c:v>65</c:v>
                </c:pt>
                <c:pt idx="5">
                  <c:v>67</c:v>
                </c:pt>
                <c:pt idx="6">
                  <c:v>72</c:v>
                </c:pt>
                <c:pt idx="7">
                  <c:v>82</c:v>
                </c:pt>
                <c:pt idx="8">
                  <c:v>84</c:v>
                </c:pt>
                <c:pt idx="9">
                  <c:v>86</c:v>
                </c:pt>
                <c:pt idx="10">
                  <c:v>112</c:v>
                </c:pt>
              </c:numCache>
            </c:numRef>
          </c:val>
          <c:extLst>
            <c:ext xmlns:c16="http://schemas.microsoft.com/office/drawing/2014/chart" uri="{C3380CC4-5D6E-409C-BE32-E72D297353CC}">
              <c16:uniqueId val="{00000001-8B52-4426-A5D5-7FD0F7B081C8}"/>
            </c:ext>
          </c:extLst>
        </c:ser>
        <c:dLbls>
          <c:dLblPos val="outEnd"/>
          <c:showLegendKey val="0"/>
          <c:showVal val="1"/>
          <c:showCatName val="0"/>
          <c:showSerName val="0"/>
          <c:showPercent val="0"/>
          <c:showBubbleSize val="0"/>
        </c:dLbls>
        <c:gapWidth val="30"/>
        <c:axId val="739546464"/>
        <c:axId val="739546856"/>
      </c:barChart>
      <c:catAx>
        <c:axId val="739546464"/>
        <c:scaling>
          <c:orientation val="minMax"/>
        </c:scaling>
        <c:delete val="0"/>
        <c:axPos val="b"/>
        <c:numFmt formatCode="General" sourceLinked="1"/>
        <c:majorTickMark val="out"/>
        <c:minorTickMark val="none"/>
        <c:tickLblPos val="nextTo"/>
        <c:spPr>
          <a:noFill/>
          <a:ln w="3810" cap="flat" cmpd="sng" algn="ctr">
            <a:solidFill>
              <a:srgbClr val="4C515A"/>
            </a:solidFill>
            <a:round/>
          </a:ln>
          <a:effectLst/>
        </c:spPr>
        <c:txPr>
          <a:bodyPr rot="-60000000" spcFirstLastPara="1" vertOverflow="ellipsis" vert="horz" wrap="square" anchor="ctr" anchorCtr="1"/>
          <a:lstStyle/>
          <a:p>
            <a:pPr>
              <a:defRPr sz="1200" b="0" i="0" u="none" strike="noStrike" kern="1200" baseline="0">
                <a:solidFill>
                  <a:srgbClr val="4C515A"/>
                </a:solidFill>
                <a:latin typeface="Lato" panose="020F0502020204030203" pitchFamily="34" charset="0"/>
                <a:ea typeface="Lato" panose="020F0502020204030203" pitchFamily="34" charset="0"/>
                <a:cs typeface="Lato" panose="020F0502020204030203" pitchFamily="34" charset="0"/>
              </a:defRPr>
            </a:pPr>
            <a:endParaRPr lang="en-US"/>
          </a:p>
        </c:txPr>
        <c:crossAx val="739546856"/>
        <c:crosses val="autoZero"/>
        <c:auto val="1"/>
        <c:lblAlgn val="ctr"/>
        <c:lblOffset val="100"/>
        <c:noMultiLvlLbl val="0"/>
      </c:catAx>
      <c:valAx>
        <c:axId val="739546856"/>
        <c:scaling>
          <c:orientation val="minMax"/>
        </c:scaling>
        <c:delete val="1"/>
        <c:axPos val="l"/>
        <c:numFmt formatCode="0" sourceLinked="0"/>
        <c:majorTickMark val="out"/>
        <c:minorTickMark val="none"/>
        <c:tickLblPos val="nextTo"/>
        <c:crossAx val="7395464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accent5"/>
              </a:solidFill>
              <a:latin typeface="InterFace" panose="020B0503030203020204" pitchFamily="34" charset="0"/>
              <a:ea typeface="Lato" panose="020F0502020204030203" pitchFamily="34" charset="0"/>
              <a:cs typeface="Lato" panose="020F0502020204030203" pitchFamily="34" charset="0"/>
            </a:defRPr>
          </a:pPr>
          <a:endParaRPr lang="en-US"/>
        </a:p>
      </c:txPr>
    </c:legend>
    <c:plotVisOnly val="1"/>
    <c:dispBlanksAs val="gap"/>
    <c:showDLblsOverMax val="0"/>
  </c:chart>
  <c:spPr>
    <a:noFill/>
    <a:ln>
      <a:noFill/>
    </a:ln>
    <a:effectLst/>
  </c:spPr>
  <c:txPr>
    <a:bodyPr/>
    <a:lstStyle/>
    <a:p>
      <a:pPr>
        <a:defRPr>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1" dirty="0">
                <a:solidFill>
                  <a:schemeClr val="tx1"/>
                </a:solidFill>
              </a:rPr>
              <a:t>Life Expectancy at Birth 1980-2023 (yrs)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v>Australia: 83.1</c:v>
          </c:tx>
          <c:spPr>
            <a:ln w="6350" cap="rnd">
              <a:solidFill>
                <a:schemeClr val="accent2"/>
              </a:solidFill>
              <a:round/>
            </a:ln>
            <a:effectLst/>
          </c:spPr>
          <c:marker>
            <c:symbol val="none"/>
          </c:marker>
          <c:cat>
            <c:numRef>
              <c:f>'Life expectancy 1980-2023 KFF'!$A$2:$A$45</c:f>
              <c:numCache>
                <c:formatCode>General</c:formatCode>
                <c:ptCount val="4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numCache>
            </c:numRef>
          </c:cat>
          <c:val>
            <c:numRef>
              <c:f>'Life expectancy 1980-2023 KFF'!$B$2:$B$45</c:f>
              <c:numCache>
                <c:formatCode>General</c:formatCode>
                <c:ptCount val="44"/>
                <c:pt idx="1">
                  <c:v>74.8</c:v>
                </c:pt>
                <c:pt idx="2">
                  <c:v>74.599999999999994</c:v>
                </c:pt>
                <c:pt idx="3">
                  <c:v>75.400000000000006</c:v>
                </c:pt>
                <c:pt idx="4">
                  <c:v>75.7</c:v>
                </c:pt>
                <c:pt idx="5">
                  <c:v>75.5</c:v>
                </c:pt>
                <c:pt idx="6">
                  <c:v>76</c:v>
                </c:pt>
                <c:pt idx="7">
                  <c:v>76.2</c:v>
                </c:pt>
                <c:pt idx="8">
                  <c:v>76.2</c:v>
                </c:pt>
                <c:pt idx="9">
                  <c:v>76.400000000000006</c:v>
                </c:pt>
                <c:pt idx="10">
                  <c:v>76.900000000000006</c:v>
                </c:pt>
                <c:pt idx="11">
                  <c:v>77.3</c:v>
                </c:pt>
                <c:pt idx="12">
                  <c:v>77.400000000000006</c:v>
                </c:pt>
                <c:pt idx="13">
                  <c:v>77.900000000000006</c:v>
                </c:pt>
                <c:pt idx="14">
                  <c:v>77.900000000000006</c:v>
                </c:pt>
                <c:pt idx="15">
                  <c:v>77.8</c:v>
                </c:pt>
                <c:pt idx="16">
                  <c:v>78.099999999999994</c:v>
                </c:pt>
                <c:pt idx="17">
                  <c:v>78.400000000000006</c:v>
                </c:pt>
                <c:pt idx="18">
                  <c:v>78.599999999999994</c:v>
                </c:pt>
                <c:pt idx="19">
                  <c:v>78.900000000000006</c:v>
                </c:pt>
                <c:pt idx="20">
                  <c:v>79.2</c:v>
                </c:pt>
                <c:pt idx="21">
                  <c:v>79.599999999999994</c:v>
                </c:pt>
                <c:pt idx="22">
                  <c:v>79.900000000000006</c:v>
                </c:pt>
                <c:pt idx="23">
                  <c:v>80.2</c:v>
                </c:pt>
                <c:pt idx="24">
                  <c:v>80.5</c:v>
                </c:pt>
                <c:pt idx="25">
                  <c:v>80.8</c:v>
                </c:pt>
                <c:pt idx="26">
                  <c:v>81</c:v>
                </c:pt>
                <c:pt idx="27">
                  <c:v>81.3</c:v>
                </c:pt>
                <c:pt idx="28">
                  <c:v>81.400000000000006</c:v>
                </c:pt>
                <c:pt idx="29">
                  <c:v>81.5</c:v>
                </c:pt>
                <c:pt idx="30">
                  <c:v>81.7</c:v>
                </c:pt>
                <c:pt idx="31">
                  <c:v>81.900000000000006</c:v>
                </c:pt>
                <c:pt idx="32">
                  <c:v>82</c:v>
                </c:pt>
                <c:pt idx="33">
                  <c:v>82.1</c:v>
                </c:pt>
                <c:pt idx="34">
                  <c:v>82.3</c:v>
                </c:pt>
                <c:pt idx="35">
                  <c:v>82.4</c:v>
                </c:pt>
                <c:pt idx="36">
                  <c:v>82.4</c:v>
                </c:pt>
                <c:pt idx="37">
                  <c:v>82.5</c:v>
                </c:pt>
                <c:pt idx="38">
                  <c:v>82.7</c:v>
                </c:pt>
                <c:pt idx="39">
                  <c:v>82.9</c:v>
                </c:pt>
                <c:pt idx="40">
                  <c:v>83.2</c:v>
                </c:pt>
                <c:pt idx="41">
                  <c:v>83.3</c:v>
                </c:pt>
                <c:pt idx="42">
                  <c:v>83.2</c:v>
                </c:pt>
                <c:pt idx="43">
                  <c:v>83.1</c:v>
                </c:pt>
              </c:numCache>
            </c:numRef>
          </c:val>
          <c:smooth val="0"/>
          <c:extLst>
            <c:ext xmlns:c16="http://schemas.microsoft.com/office/drawing/2014/chart" uri="{C3380CC4-5D6E-409C-BE32-E72D297353CC}">
              <c16:uniqueId val="{00000000-B1D3-4B10-8EE1-B541295ED5A7}"/>
            </c:ext>
          </c:extLst>
        </c:ser>
        <c:ser>
          <c:idx val="2"/>
          <c:order val="1"/>
          <c:tx>
            <c:v>Austria: 81.6</c:v>
          </c:tx>
          <c:spPr>
            <a:ln w="6350" cap="rnd">
              <a:solidFill>
                <a:schemeClr val="accent3"/>
              </a:solidFill>
              <a:round/>
            </a:ln>
            <a:effectLst/>
          </c:spPr>
          <c:marker>
            <c:symbol val="none"/>
          </c:marker>
          <c:cat>
            <c:numRef>
              <c:f>'Life expectancy 1980-2023 KFF'!$A$2:$A$45</c:f>
              <c:numCache>
                <c:formatCode>General</c:formatCode>
                <c:ptCount val="4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numCache>
            </c:numRef>
          </c:cat>
          <c:val>
            <c:numRef>
              <c:f>'Life expectancy 1980-2023 KFF'!$C$2:$C$45</c:f>
              <c:numCache>
                <c:formatCode>General</c:formatCode>
                <c:ptCount val="44"/>
                <c:pt idx="0">
                  <c:v>72.7</c:v>
                </c:pt>
                <c:pt idx="1">
                  <c:v>73</c:v>
                </c:pt>
                <c:pt idx="2">
                  <c:v>73.2</c:v>
                </c:pt>
                <c:pt idx="3">
                  <c:v>73.3</c:v>
                </c:pt>
                <c:pt idx="4">
                  <c:v>73.900000000000006</c:v>
                </c:pt>
                <c:pt idx="5">
                  <c:v>74.099999999999994</c:v>
                </c:pt>
                <c:pt idx="6">
                  <c:v>74.5</c:v>
                </c:pt>
                <c:pt idx="7">
                  <c:v>75</c:v>
                </c:pt>
                <c:pt idx="8">
                  <c:v>75.5</c:v>
                </c:pt>
                <c:pt idx="9">
                  <c:v>75.599999999999994</c:v>
                </c:pt>
                <c:pt idx="10">
                  <c:v>75.8</c:v>
                </c:pt>
                <c:pt idx="11">
                  <c:v>75.900000000000006</c:v>
                </c:pt>
                <c:pt idx="12">
                  <c:v>76.099999999999994</c:v>
                </c:pt>
                <c:pt idx="13">
                  <c:v>76.3</c:v>
                </c:pt>
                <c:pt idx="14">
                  <c:v>76.7</c:v>
                </c:pt>
                <c:pt idx="15">
                  <c:v>76.900000000000006</c:v>
                </c:pt>
                <c:pt idx="16">
                  <c:v>77.099999999999994</c:v>
                </c:pt>
                <c:pt idx="17">
                  <c:v>77.5</c:v>
                </c:pt>
                <c:pt idx="18">
                  <c:v>77.900000000000006</c:v>
                </c:pt>
                <c:pt idx="19">
                  <c:v>78.099999999999994</c:v>
                </c:pt>
                <c:pt idx="20">
                  <c:v>78.3</c:v>
                </c:pt>
                <c:pt idx="21">
                  <c:v>78.8</c:v>
                </c:pt>
                <c:pt idx="22">
                  <c:v>78.900000000000006</c:v>
                </c:pt>
                <c:pt idx="23">
                  <c:v>78.8</c:v>
                </c:pt>
                <c:pt idx="24">
                  <c:v>79.3</c:v>
                </c:pt>
                <c:pt idx="25">
                  <c:v>79.5</c:v>
                </c:pt>
                <c:pt idx="26">
                  <c:v>80.099999999999994</c:v>
                </c:pt>
                <c:pt idx="27">
                  <c:v>80.3</c:v>
                </c:pt>
                <c:pt idx="28">
                  <c:v>80.599999999999994</c:v>
                </c:pt>
                <c:pt idx="29">
                  <c:v>80.5</c:v>
                </c:pt>
                <c:pt idx="30">
                  <c:v>80.7</c:v>
                </c:pt>
                <c:pt idx="31">
                  <c:v>81.099999999999994</c:v>
                </c:pt>
                <c:pt idx="32">
                  <c:v>81.099999999999994</c:v>
                </c:pt>
                <c:pt idx="33">
                  <c:v>81.3</c:v>
                </c:pt>
                <c:pt idx="34">
                  <c:v>81.599999999999994</c:v>
                </c:pt>
                <c:pt idx="35">
                  <c:v>81.3</c:v>
                </c:pt>
                <c:pt idx="36">
                  <c:v>81.8</c:v>
                </c:pt>
                <c:pt idx="37">
                  <c:v>81.7</c:v>
                </c:pt>
                <c:pt idx="38">
                  <c:v>81.8</c:v>
                </c:pt>
                <c:pt idx="39">
                  <c:v>82</c:v>
                </c:pt>
                <c:pt idx="40">
                  <c:v>81.3</c:v>
                </c:pt>
                <c:pt idx="41">
                  <c:v>81.3</c:v>
                </c:pt>
                <c:pt idx="42">
                  <c:v>81.400000000000006</c:v>
                </c:pt>
                <c:pt idx="43">
                  <c:v>81.599999999999994</c:v>
                </c:pt>
              </c:numCache>
            </c:numRef>
          </c:val>
          <c:smooth val="0"/>
          <c:extLst>
            <c:ext xmlns:c16="http://schemas.microsoft.com/office/drawing/2014/chart" uri="{C3380CC4-5D6E-409C-BE32-E72D297353CC}">
              <c16:uniqueId val="{00000001-B1D3-4B10-8EE1-B541295ED5A7}"/>
            </c:ext>
          </c:extLst>
        </c:ser>
        <c:ser>
          <c:idx val="3"/>
          <c:order val="2"/>
          <c:tx>
            <c:v>Belgium: 82.5</c:v>
          </c:tx>
          <c:spPr>
            <a:ln w="9525" cap="rnd">
              <a:solidFill>
                <a:schemeClr val="accent4"/>
              </a:solidFill>
              <a:round/>
            </a:ln>
            <a:effectLst/>
          </c:spPr>
          <c:marker>
            <c:symbol val="none"/>
          </c:marker>
          <c:cat>
            <c:numRef>
              <c:f>'Life expectancy 1980-2023 KFF'!$A$2:$A$45</c:f>
              <c:numCache>
                <c:formatCode>General</c:formatCode>
                <c:ptCount val="4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numCache>
            </c:numRef>
          </c:cat>
          <c:val>
            <c:numRef>
              <c:f>'Life expectancy 1980-2023 KFF'!$D$2:$D$45</c:f>
              <c:numCache>
                <c:formatCode>General</c:formatCode>
                <c:ptCount val="44"/>
                <c:pt idx="0">
                  <c:v>73.3</c:v>
                </c:pt>
                <c:pt idx="1">
                  <c:v>73.7</c:v>
                </c:pt>
                <c:pt idx="2">
                  <c:v>74</c:v>
                </c:pt>
                <c:pt idx="3">
                  <c:v>73.900000000000006</c:v>
                </c:pt>
                <c:pt idx="4">
                  <c:v>74.5</c:v>
                </c:pt>
                <c:pt idx="5">
                  <c:v>74.599999999999994</c:v>
                </c:pt>
                <c:pt idx="6">
                  <c:v>74.8</c:v>
                </c:pt>
                <c:pt idx="7">
                  <c:v>75.400000000000006</c:v>
                </c:pt>
                <c:pt idx="8">
                  <c:v>75.7</c:v>
                </c:pt>
                <c:pt idx="9">
                  <c:v>75.7</c:v>
                </c:pt>
                <c:pt idx="10">
                  <c:v>76.2</c:v>
                </c:pt>
                <c:pt idx="11">
                  <c:v>76.3</c:v>
                </c:pt>
                <c:pt idx="12">
                  <c:v>76.5</c:v>
                </c:pt>
                <c:pt idx="13">
                  <c:v>76.5</c:v>
                </c:pt>
                <c:pt idx="14">
                  <c:v>76.8</c:v>
                </c:pt>
                <c:pt idx="15">
                  <c:v>77</c:v>
                </c:pt>
                <c:pt idx="16">
                  <c:v>77.3</c:v>
                </c:pt>
                <c:pt idx="17">
                  <c:v>77.5</c:v>
                </c:pt>
                <c:pt idx="18">
                  <c:v>77.599999999999994</c:v>
                </c:pt>
                <c:pt idx="19">
                  <c:v>77.7</c:v>
                </c:pt>
                <c:pt idx="20">
                  <c:v>77.900000000000006</c:v>
                </c:pt>
                <c:pt idx="21">
                  <c:v>78.099999999999994</c:v>
                </c:pt>
                <c:pt idx="22">
                  <c:v>78.2</c:v>
                </c:pt>
                <c:pt idx="23">
                  <c:v>78.3</c:v>
                </c:pt>
                <c:pt idx="24">
                  <c:v>79</c:v>
                </c:pt>
                <c:pt idx="25">
                  <c:v>79.099999999999994</c:v>
                </c:pt>
                <c:pt idx="26">
                  <c:v>79.5</c:v>
                </c:pt>
                <c:pt idx="27">
                  <c:v>79.900000000000006</c:v>
                </c:pt>
                <c:pt idx="28">
                  <c:v>79.8</c:v>
                </c:pt>
                <c:pt idx="29">
                  <c:v>80.2</c:v>
                </c:pt>
                <c:pt idx="30">
                  <c:v>80.3</c:v>
                </c:pt>
                <c:pt idx="31">
                  <c:v>80.7</c:v>
                </c:pt>
                <c:pt idx="32">
                  <c:v>80.5</c:v>
                </c:pt>
                <c:pt idx="33">
                  <c:v>80.7</c:v>
                </c:pt>
                <c:pt idx="34">
                  <c:v>81.400000000000006</c:v>
                </c:pt>
                <c:pt idx="35">
                  <c:v>81.099999999999994</c:v>
                </c:pt>
                <c:pt idx="36">
                  <c:v>81.5</c:v>
                </c:pt>
                <c:pt idx="37">
                  <c:v>81.599999999999994</c:v>
                </c:pt>
                <c:pt idx="38">
                  <c:v>81.7</c:v>
                </c:pt>
                <c:pt idx="39">
                  <c:v>82.1</c:v>
                </c:pt>
                <c:pt idx="40">
                  <c:v>80.8</c:v>
                </c:pt>
                <c:pt idx="41">
                  <c:v>81.900000000000006</c:v>
                </c:pt>
                <c:pt idx="42">
                  <c:v>81.8</c:v>
                </c:pt>
                <c:pt idx="43">
                  <c:v>82.5</c:v>
                </c:pt>
              </c:numCache>
            </c:numRef>
          </c:val>
          <c:smooth val="0"/>
          <c:extLst>
            <c:ext xmlns:c16="http://schemas.microsoft.com/office/drawing/2014/chart" uri="{C3380CC4-5D6E-409C-BE32-E72D297353CC}">
              <c16:uniqueId val="{00000002-B1D3-4B10-8EE1-B541295ED5A7}"/>
            </c:ext>
          </c:extLst>
        </c:ser>
        <c:ser>
          <c:idx val="4"/>
          <c:order val="3"/>
          <c:tx>
            <c:v>Canada: 81.7</c:v>
          </c:tx>
          <c:spPr>
            <a:ln w="6350" cap="rnd">
              <a:solidFill>
                <a:schemeClr val="accent5"/>
              </a:solidFill>
              <a:round/>
            </a:ln>
            <a:effectLst/>
          </c:spPr>
          <c:marker>
            <c:symbol val="none"/>
          </c:marker>
          <c:cat>
            <c:numRef>
              <c:f>'Life expectancy 1980-2023 KFF'!$A$2:$A$45</c:f>
              <c:numCache>
                <c:formatCode>General</c:formatCode>
                <c:ptCount val="4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numCache>
            </c:numRef>
          </c:cat>
          <c:val>
            <c:numRef>
              <c:f>'Life expectancy 1980-2023 KFF'!$E$2:$E$45</c:f>
              <c:numCache>
                <c:formatCode>General</c:formatCode>
                <c:ptCount val="44"/>
                <c:pt idx="0">
                  <c:v>75.099999999999994</c:v>
                </c:pt>
                <c:pt idx="1">
                  <c:v>75.5</c:v>
                </c:pt>
                <c:pt idx="2">
                  <c:v>75.7</c:v>
                </c:pt>
                <c:pt idx="3">
                  <c:v>76.099999999999994</c:v>
                </c:pt>
                <c:pt idx="4">
                  <c:v>76.400000000000006</c:v>
                </c:pt>
                <c:pt idx="5">
                  <c:v>76.400000000000006</c:v>
                </c:pt>
                <c:pt idx="6">
                  <c:v>76.5</c:v>
                </c:pt>
                <c:pt idx="7">
                  <c:v>76.8</c:v>
                </c:pt>
                <c:pt idx="8">
                  <c:v>76.900000000000006</c:v>
                </c:pt>
                <c:pt idx="9">
                  <c:v>77.2</c:v>
                </c:pt>
                <c:pt idx="10">
                  <c:v>77.5</c:v>
                </c:pt>
                <c:pt idx="11">
                  <c:v>77.7</c:v>
                </c:pt>
                <c:pt idx="12">
                  <c:v>77.900000000000006</c:v>
                </c:pt>
                <c:pt idx="13">
                  <c:v>77.8</c:v>
                </c:pt>
                <c:pt idx="14">
                  <c:v>78</c:v>
                </c:pt>
                <c:pt idx="15">
                  <c:v>78.099999999999994</c:v>
                </c:pt>
                <c:pt idx="16">
                  <c:v>78.3</c:v>
                </c:pt>
                <c:pt idx="17">
                  <c:v>78.5</c:v>
                </c:pt>
                <c:pt idx="18">
                  <c:v>78.7</c:v>
                </c:pt>
                <c:pt idx="19">
                  <c:v>78.900000000000006</c:v>
                </c:pt>
                <c:pt idx="20">
                  <c:v>79.3</c:v>
                </c:pt>
                <c:pt idx="21">
                  <c:v>79.5</c:v>
                </c:pt>
                <c:pt idx="22">
                  <c:v>79.599999999999994</c:v>
                </c:pt>
                <c:pt idx="23">
                  <c:v>79.8</c:v>
                </c:pt>
                <c:pt idx="24">
                  <c:v>80.099999999999994</c:v>
                </c:pt>
                <c:pt idx="25">
                  <c:v>80.2</c:v>
                </c:pt>
                <c:pt idx="26">
                  <c:v>80.7</c:v>
                </c:pt>
                <c:pt idx="27">
                  <c:v>80.7</c:v>
                </c:pt>
                <c:pt idx="28">
                  <c:v>80.8</c:v>
                </c:pt>
                <c:pt idx="29">
                  <c:v>81.2</c:v>
                </c:pt>
                <c:pt idx="30">
                  <c:v>81.400000000000006</c:v>
                </c:pt>
                <c:pt idx="31">
                  <c:v>81.599999999999994</c:v>
                </c:pt>
                <c:pt idx="32">
                  <c:v>81.8</c:v>
                </c:pt>
                <c:pt idx="33">
                  <c:v>81.8</c:v>
                </c:pt>
                <c:pt idx="34">
                  <c:v>81.900000000000006</c:v>
                </c:pt>
                <c:pt idx="35">
                  <c:v>81.900000000000006</c:v>
                </c:pt>
                <c:pt idx="36">
                  <c:v>82</c:v>
                </c:pt>
                <c:pt idx="37">
                  <c:v>81.900000000000006</c:v>
                </c:pt>
                <c:pt idx="38">
                  <c:v>81.900000000000006</c:v>
                </c:pt>
                <c:pt idx="39">
                  <c:v>82.3</c:v>
                </c:pt>
                <c:pt idx="40">
                  <c:v>81.7</c:v>
                </c:pt>
                <c:pt idx="41">
                  <c:v>81.599999999999994</c:v>
                </c:pt>
                <c:pt idx="42">
                  <c:v>81.3</c:v>
                </c:pt>
                <c:pt idx="43">
                  <c:v>81.7</c:v>
                </c:pt>
              </c:numCache>
            </c:numRef>
          </c:val>
          <c:smooth val="0"/>
          <c:extLst>
            <c:ext xmlns:c16="http://schemas.microsoft.com/office/drawing/2014/chart" uri="{C3380CC4-5D6E-409C-BE32-E72D297353CC}">
              <c16:uniqueId val="{00000003-B1D3-4B10-8EE1-B541295ED5A7}"/>
            </c:ext>
          </c:extLst>
        </c:ser>
        <c:ser>
          <c:idx val="5"/>
          <c:order val="4"/>
          <c:tx>
            <c:v>France: 83.1</c:v>
          </c:tx>
          <c:spPr>
            <a:ln w="6350" cap="rnd">
              <a:solidFill>
                <a:schemeClr val="accent6"/>
              </a:solidFill>
              <a:round/>
            </a:ln>
            <a:effectLst/>
          </c:spPr>
          <c:marker>
            <c:symbol val="none"/>
          </c:marker>
          <c:cat>
            <c:numRef>
              <c:f>'Life expectancy 1980-2023 KFF'!$A$2:$A$45</c:f>
              <c:numCache>
                <c:formatCode>General</c:formatCode>
                <c:ptCount val="4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numCache>
            </c:numRef>
          </c:cat>
          <c:val>
            <c:numRef>
              <c:f>'Life expectancy 1980-2023 KFF'!$F$2:$F$45</c:f>
              <c:numCache>
                <c:formatCode>General</c:formatCode>
                <c:ptCount val="44"/>
                <c:pt idx="0">
                  <c:v>74.3</c:v>
                </c:pt>
                <c:pt idx="1">
                  <c:v>74.5</c:v>
                </c:pt>
                <c:pt idx="2">
                  <c:v>74.8</c:v>
                </c:pt>
                <c:pt idx="3">
                  <c:v>74.8</c:v>
                </c:pt>
                <c:pt idx="4">
                  <c:v>75.3</c:v>
                </c:pt>
                <c:pt idx="5">
                  <c:v>75.400000000000006</c:v>
                </c:pt>
                <c:pt idx="6">
                  <c:v>75.7</c:v>
                </c:pt>
                <c:pt idx="7">
                  <c:v>76.3</c:v>
                </c:pt>
                <c:pt idx="8">
                  <c:v>76.599999999999994</c:v>
                </c:pt>
                <c:pt idx="9">
                  <c:v>76.7</c:v>
                </c:pt>
                <c:pt idx="10">
                  <c:v>77</c:v>
                </c:pt>
                <c:pt idx="11">
                  <c:v>77.2</c:v>
                </c:pt>
                <c:pt idx="12">
                  <c:v>77.5</c:v>
                </c:pt>
                <c:pt idx="13">
                  <c:v>77.5</c:v>
                </c:pt>
                <c:pt idx="14">
                  <c:v>78</c:v>
                </c:pt>
                <c:pt idx="15">
                  <c:v>78.099999999999994</c:v>
                </c:pt>
                <c:pt idx="16">
                  <c:v>78.2</c:v>
                </c:pt>
                <c:pt idx="17">
                  <c:v>78.599999999999994</c:v>
                </c:pt>
                <c:pt idx="18">
                  <c:v>78.7</c:v>
                </c:pt>
                <c:pt idx="19">
                  <c:v>78.900000000000006</c:v>
                </c:pt>
                <c:pt idx="20">
                  <c:v>79.2</c:v>
                </c:pt>
                <c:pt idx="21">
                  <c:v>79.3</c:v>
                </c:pt>
                <c:pt idx="22">
                  <c:v>79.400000000000006</c:v>
                </c:pt>
                <c:pt idx="23">
                  <c:v>79.3</c:v>
                </c:pt>
                <c:pt idx="24">
                  <c:v>80.3</c:v>
                </c:pt>
                <c:pt idx="25">
                  <c:v>80.3</c:v>
                </c:pt>
                <c:pt idx="26">
                  <c:v>80.900000000000006</c:v>
                </c:pt>
                <c:pt idx="27">
                  <c:v>81.3</c:v>
                </c:pt>
                <c:pt idx="28">
                  <c:v>81.400000000000006</c:v>
                </c:pt>
                <c:pt idx="29">
                  <c:v>81.5</c:v>
                </c:pt>
                <c:pt idx="30">
                  <c:v>81.8</c:v>
                </c:pt>
                <c:pt idx="31">
                  <c:v>82.3</c:v>
                </c:pt>
                <c:pt idx="32">
                  <c:v>82.1</c:v>
                </c:pt>
                <c:pt idx="33">
                  <c:v>82.4</c:v>
                </c:pt>
                <c:pt idx="34">
                  <c:v>82.9</c:v>
                </c:pt>
                <c:pt idx="35">
                  <c:v>82.4</c:v>
                </c:pt>
                <c:pt idx="36">
                  <c:v>82.7</c:v>
                </c:pt>
                <c:pt idx="37">
                  <c:v>82.7</c:v>
                </c:pt>
                <c:pt idx="38">
                  <c:v>82.8</c:v>
                </c:pt>
                <c:pt idx="39">
                  <c:v>83</c:v>
                </c:pt>
                <c:pt idx="40">
                  <c:v>82.3</c:v>
                </c:pt>
                <c:pt idx="41">
                  <c:v>82.4</c:v>
                </c:pt>
                <c:pt idx="42">
                  <c:v>82.3</c:v>
                </c:pt>
                <c:pt idx="43">
                  <c:v>83.1</c:v>
                </c:pt>
              </c:numCache>
            </c:numRef>
          </c:val>
          <c:smooth val="0"/>
          <c:extLst>
            <c:ext xmlns:c16="http://schemas.microsoft.com/office/drawing/2014/chart" uri="{C3380CC4-5D6E-409C-BE32-E72D297353CC}">
              <c16:uniqueId val="{00000004-B1D3-4B10-8EE1-B541295ED5A7}"/>
            </c:ext>
          </c:extLst>
        </c:ser>
        <c:ser>
          <c:idx val="6"/>
          <c:order val="5"/>
          <c:tx>
            <c:v>Germany: 80.6</c:v>
          </c:tx>
          <c:spPr>
            <a:ln w="6350" cap="rnd">
              <a:solidFill>
                <a:schemeClr val="accent1">
                  <a:lumMod val="60000"/>
                </a:schemeClr>
              </a:solidFill>
              <a:round/>
            </a:ln>
            <a:effectLst/>
          </c:spPr>
          <c:marker>
            <c:symbol val="none"/>
          </c:marker>
          <c:cat>
            <c:numRef>
              <c:f>'Life expectancy 1980-2023 KFF'!$A$2:$A$45</c:f>
              <c:numCache>
                <c:formatCode>General</c:formatCode>
                <c:ptCount val="4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numCache>
            </c:numRef>
          </c:cat>
          <c:val>
            <c:numRef>
              <c:f>'Life expectancy 1980-2023 KFF'!$G$2:$G$45</c:f>
              <c:numCache>
                <c:formatCode>General</c:formatCode>
                <c:ptCount val="44"/>
                <c:pt idx="0">
                  <c:v>73.099999999999994</c:v>
                </c:pt>
                <c:pt idx="1">
                  <c:v>73.400000000000006</c:v>
                </c:pt>
                <c:pt idx="2">
                  <c:v>73.7</c:v>
                </c:pt>
                <c:pt idx="3">
                  <c:v>74</c:v>
                </c:pt>
                <c:pt idx="4">
                  <c:v>74.5</c:v>
                </c:pt>
                <c:pt idx="5">
                  <c:v>74.599999999999994</c:v>
                </c:pt>
                <c:pt idx="6">
                  <c:v>74.8</c:v>
                </c:pt>
                <c:pt idx="7">
                  <c:v>75.2</c:v>
                </c:pt>
                <c:pt idx="8">
                  <c:v>75.400000000000006</c:v>
                </c:pt>
                <c:pt idx="9">
                  <c:v>75.599999999999994</c:v>
                </c:pt>
                <c:pt idx="10">
                  <c:v>75.400000000000006</c:v>
                </c:pt>
                <c:pt idx="11">
                  <c:v>75.7</c:v>
                </c:pt>
                <c:pt idx="12">
                  <c:v>76.2</c:v>
                </c:pt>
                <c:pt idx="13">
                  <c:v>76.2</c:v>
                </c:pt>
                <c:pt idx="14">
                  <c:v>76.599999999999994</c:v>
                </c:pt>
                <c:pt idx="15">
                  <c:v>76.7</c:v>
                </c:pt>
                <c:pt idx="16">
                  <c:v>77</c:v>
                </c:pt>
                <c:pt idx="17">
                  <c:v>77.400000000000006</c:v>
                </c:pt>
                <c:pt idx="18">
                  <c:v>77.8</c:v>
                </c:pt>
                <c:pt idx="19">
                  <c:v>78</c:v>
                </c:pt>
                <c:pt idx="20">
                  <c:v>78.3</c:v>
                </c:pt>
                <c:pt idx="21">
                  <c:v>78.599999999999994</c:v>
                </c:pt>
                <c:pt idx="22">
                  <c:v>78.599999999999994</c:v>
                </c:pt>
                <c:pt idx="23">
                  <c:v>78.599999999999994</c:v>
                </c:pt>
                <c:pt idx="24">
                  <c:v>79.3</c:v>
                </c:pt>
                <c:pt idx="25">
                  <c:v>79.400000000000006</c:v>
                </c:pt>
                <c:pt idx="26">
                  <c:v>79.900000000000006</c:v>
                </c:pt>
                <c:pt idx="27">
                  <c:v>80.099999999999994</c:v>
                </c:pt>
                <c:pt idx="28">
                  <c:v>80.2</c:v>
                </c:pt>
                <c:pt idx="29">
                  <c:v>80.3</c:v>
                </c:pt>
                <c:pt idx="30">
                  <c:v>80.5</c:v>
                </c:pt>
                <c:pt idx="31">
                  <c:v>80.599999999999994</c:v>
                </c:pt>
                <c:pt idx="32">
                  <c:v>80.7</c:v>
                </c:pt>
                <c:pt idx="33">
                  <c:v>80.599999999999994</c:v>
                </c:pt>
                <c:pt idx="34">
                  <c:v>81.2</c:v>
                </c:pt>
                <c:pt idx="35">
                  <c:v>80.7</c:v>
                </c:pt>
                <c:pt idx="36">
                  <c:v>81</c:v>
                </c:pt>
                <c:pt idx="37">
                  <c:v>81.099999999999994</c:v>
                </c:pt>
                <c:pt idx="38">
                  <c:v>81</c:v>
                </c:pt>
                <c:pt idx="39">
                  <c:v>81.3</c:v>
                </c:pt>
                <c:pt idx="40">
                  <c:v>81.099999999999994</c:v>
                </c:pt>
                <c:pt idx="41">
                  <c:v>80.8</c:v>
                </c:pt>
                <c:pt idx="42">
                  <c:v>80.7</c:v>
                </c:pt>
                <c:pt idx="43">
                  <c:v>80.599999999999994</c:v>
                </c:pt>
              </c:numCache>
            </c:numRef>
          </c:val>
          <c:smooth val="0"/>
          <c:extLst>
            <c:ext xmlns:c16="http://schemas.microsoft.com/office/drawing/2014/chart" uri="{C3380CC4-5D6E-409C-BE32-E72D297353CC}">
              <c16:uniqueId val="{00000005-B1D3-4B10-8EE1-B541295ED5A7}"/>
            </c:ext>
          </c:extLst>
        </c:ser>
        <c:ser>
          <c:idx val="7"/>
          <c:order val="6"/>
          <c:tx>
            <c:v>Japan: 84.1</c:v>
          </c:tx>
          <c:spPr>
            <a:ln w="6350" cap="rnd">
              <a:solidFill>
                <a:schemeClr val="accent2">
                  <a:lumMod val="60000"/>
                </a:schemeClr>
              </a:solidFill>
              <a:round/>
            </a:ln>
            <a:effectLst/>
          </c:spPr>
          <c:marker>
            <c:symbol val="none"/>
          </c:marker>
          <c:cat>
            <c:numRef>
              <c:f>'Life expectancy 1980-2023 KFF'!$A$2:$A$45</c:f>
              <c:numCache>
                <c:formatCode>General</c:formatCode>
                <c:ptCount val="4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numCache>
            </c:numRef>
          </c:cat>
          <c:val>
            <c:numRef>
              <c:f>'Life expectancy 1980-2023 KFF'!$H$2:$H$45</c:f>
              <c:numCache>
                <c:formatCode>General</c:formatCode>
                <c:ptCount val="44"/>
                <c:pt idx="0">
                  <c:v>76.099999999999994</c:v>
                </c:pt>
                <c:pt idx="1">
                  <c:v>76.5</c:v>
                </c:pt>
                <c:pt idx="2">
                  <c:v>76.900000000000006</c:v>
                </c:pt>
                <c:pt idx="3">
                  <c:v>77</c:v>
                </c:pt>
                <c:pt idx="4">
                  <c:v>77.400000000000006</c:v>
                </c:pt>
                <c:pt idx="5">
                  <c:v>77.599999999999994</c:v>
                </c:pt>
                <c:pt idx="6">
                  <c:v>78.099999999999994</c:v>
                </c:pt>
                <c:pt idx="7">
                  <c:v>78.5</c:v>
                </c:pt>
                <c:pt idx="8">
                  <c:v>78.400000000000006</c:v>
                </c:pt>
                <c:pt idx="9">
                  <c:v>78.8</c:v>
                </c:pt>
                <c:pt idx="10">
                  <c:v>78.900000000000006</c:v>
                </c:pt>
                <c:pt idx="11">
                  <c:v>79.099999999999994</c:v>
                </c:pt>
                <c:pt idx="12">
                  <c:v>79.2</c:v>
                </c:pt>
                <c:pt idx="13">
                  <c:v>79.400000000000006</c:v>
                </c:pt>
                <c:pt idx="14">
                  <c:v>79.8</c:v>
                </c:pt>
                <c:pt idx="15">
                  <c:v>79.599999999999994</c:v>
                </c:pt>
                <c:pt idx="16">
                  <c:v>80.3</c:v>
                </c:pt>
                <c:pt idx="17">
                  <c:v>80.5</c:v>
                </c:pt>
                <c:pt idx="18">
                  <c:v>80.599999999999994</c:v>
                </c:pt>
                <c:pt idx="19">
                  <c:v>80.5</c:v>
                </c:pt>
                <c:pt idx="20">
                  <c:v>81.2</c:v>
                </c:pt>
                <c:pt idx="21">
                  <c:v>81.5</c:v>
                </c:pt>
                <c:pt idx="22">
                  <c:v>81.8</c:v>
                </c:pt>
                <c:pt idx="23">
                  <c:v>81.8</c:v>
                </c:pt>
                <c:pt idx="24">
                  <c:v>82.1</c:v>
                </c:pt>
                <c:pt idx="25">
                  <c:v>82</c:v>
                </c:pt>
                <c:pt idx="26">
                  <c:v>82.4</c:v>
                </c:pt>
                <c:pt idx="27">
                  <c:v>82.6</c:v>
                </c:pt>
                <c:pt idx="28">
                  <c:v>82.7</c:v>
                </c:pt>
                <c:pt idx="29">
                  <c:v>83</c:v>
                </c:pt>
                <c:pt idx="30">
                  <c:v>82.9</c:v>
                </c:pt>
                <c:pt idx="31">
                  <c:v>82.7</c:v>
                </c:pt>
                <c:pt idx="32">
                  <c:v>83.2</c:v>
                </c:pt>
                <c:pt idx="33">
                  <c:v>83.4</c:v>
                </c:pt>
                <c:pt idx="34">
                  <c:v>83.7</c:v>
                </c:pt>
                <c:pt idx="35">
                  <c:v>83.9</c:v>
                </c:pt>
                <c:pt idx="36">
                  <c:v>84.1</c:v>
                </c:pt>
                <c:pt idx="37">
                  <c:v>84.2</c:v>
                </c:pt>
                <c:pt idx="38">
                  <c:v>84.3</c:v>
                </c:pt>
                <c:pt idx="39">
                  <c:v>84.4</c:v>
                </c:pt>
                <c:pt idx="40">
                  <c:v>84.6</c:v>
                </c:pt>
                <c:pt idx="41">
                  <c:v>84.5</c:v>
                </c:pt>
                <c:pt idx="42">
                  <c:v>84.1</c:v>
                </c:pt>
                <c:pt idx="43">
                  <c:v>84.1</c:v>
                </c:pt>
              </c:numCache>
            </c:numRef>
          </c:val>
          <c:smooth val="0"/>
          <c:extLst>
            <c:ext xmlns:c16="http://schemas.microsoft.com/office/drawing/2014/chart" uri="{C3380CC4-5D6E-409C-BE32-E72D297353CC}">
              <c16:uniqueId val="{00000006-B1D3-4B10-8EE1-B541295ED5A7}"/>
            </c:ext>
          </c:extLst>
        </c:ser>
        <c:ser>
          <c:idx val="8"/>
          <c:order val="7"/>
          <c:tx>
            <c:v>Netherlands: 82.0</c:v>
          </c:tx>
          <c:spPr>
            <a:ln w="6350" cap="rnd">
              <a:solidFill>
                <a:schemeClr val="accent3">
                  <a:lumMod val="60000"/>
                </a:schemeClr>
              </a:solidFill>
              <a:round/>
            </a:ln>
            <a:effectLst/>
          </c:spPr>
          <c:marker>
            <c:symbol val="none"/>
          </c:marker>
          <c:cat>
            <c:numRef>
              <c:f>'Life expectancy 1980-2023 KFF'!$A$2:$A$45</c:f>
              <c:numCache>
                <c:formatCode>General</c:formatCode>
                <c:ptCount val="4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numCache>
            </c:numRef>
          </c:cat>
          <c:val>
            <c:numRef>
              <c:f>'Life expectancy 1980-2023 KFF'!$I$2:$I$45</c:f>
              <c:numCache>
                <c:formatCode>General</c:formatCode>
                <c:ptCount val="44"/>
                <c:pt idx="0">
                  <c:v>75.900000000000006</c:v>
                </c:pt>
                <c:pt idx="1">
                  <c:v>76</c:v>
                </c:pt>
                <c:pt idx="2">
                  <c:v>76.099999999999994</c:v>
                </c:pt>
                <c:pt idx="3">
                  <c:v>76.3</c:v>
                </c:pt>
                <c:pt idx="4">
                  <c:v>76.400000000000006</c:v>
                </c:pt>
                <c:pt idx="5">
                  <c:v>76.5</c:v>
                </c:pt>
                <c:pt idx="6">
                  <c:v>76.400000000000006</c:v>
                </c:pt>
                <c:pt idx="7">
                  <c:v>76.900000000000006</c:v>
                </c:pt>
                <c:pt idx="8">
                  <c:v>77.099999999999994</c:v>
                </c:pt>
                <c:pt idx="9">
                  <c:v>76.900000000000006</c:v>
                </c:pt>
                <c:pt idx="10">
                  <c:v>77.099999999999994</c:v>
                </c:pt>
                <c:pt idx="11">
                  <c:v>77.2</c:v>
                </c:pt>
                <c:pt idx="12">
                  <c:v>77.400000000000006</c:v>
                </c:pt>
                <c:pt idx="13">
                  <c:v>77.099999999999994</c:v>
                </c:pt>
                <c:pt idx="14">
                  <c:v>77.599999999999994</c:v>
                </c:pt>
                <c:pt idx="15">
                  <c:v>77.599999999999994</c:v>
                </c:pt>
                <c:pt idx="16">
                  <c:v>77.599999999999994</c:v>
                </c:pt>
                <c:pt idx="17">
                  <c:v>78</c:v>
                </c:pt>
                <c:pt idx="18">
                  <c:v>78.099999999999994</c:v>
                </c:pt>
                <c:pt idx="19">
                  <c:v>78</c:v>
                </c:pt>
                <c:pt idx="20">
                  <c:v>78.2</c:v>
                </c:pt>
                <c:pt idx="21">
                  <c:v>78.400000000000006</c:v>
                </c:pt>
                <c:pt idx="22">
                  <c:v>78.5</c:v>
                </c:pt>
                <c:pt idx="23">
                  <c:v>78.7</c:v>
                </c:pt>
                <c:pt idx="24">
                  <c:v>79.3</c:v>
                </c:pt>
                <c:pt idx="25">
                  <c:v>79.599999999999994</c:v>
                </c:pt>
                <c:pt idx="26">
                  <c:v>80</c:v>
                </c:pt>
                <c:pt idx="27">
                  <c:v>80.400000000000006</c:v>
                </c:pt>
                <c:pt idx="28">
                  <c:v>80.5</c:v>
                </c:pt>
                <c:pt idx="29">
                  <c:v>80.900000000000006</c:v>
                </c:pt>
                <c:pt idx="30">
                  <c:v>81</c:v>
                </c:pt>
                <c:pt idx="31">
                  <c:v>81.3</c:v>
                </c:pt>
                <c:pt idx="32">
                  <c:v>81.2</c:v>
                </c:pt>
                <c:pt idx="33">
                  <c:v>81.400000000000006</c:v>
                </c:pt>
                <c:pt idx="34">
                  <c:v>81.8</c:v>
                </c:pt>
                <c:pt idx="35">
                  <c:v>81.599999999999994</c:v>
                </c:pt>
                <c:pt idx="36">
                  <c:v>81.7</c:v>
                </c:pt>
                <c:pt idx="37">
                  <c:v>81.8</c:v>
                </c:pt>
                <c:pt idx="38">
                  <c:v>81.900000000000006</c:v>
                </c:pt>
                <c:pt idx="39">
                  <c:v>82.2</c:v>
                </c:pt>
                <c:pt idx="40">
                  <c:v>81.400000000000006</c:v>
                </c:pt>
                <c:pt idx="41">
                  <c:v>81.400000000000006</c:v>
                </c:pt>
                <c:pt idx="42">
                  <c:v>81.7</c:v>
                </c:pt>
                <c:pt idx="43">
                  <c:v>82</c:v>
                </c:pt>
              </c:numCache>
            </c:numRef>
          </c:val>
          <c:smooth val="0"/>
          <c:extLst>
            <c:ext xmlns:c16="http://schemas.microsoft.com/office/drawing/2014/chart" uri="{C3380CC4-5D6E-409C-BE32-E72D297353CC}">
              <c16:uniqueId val="{00000007-B1D3-4B10-8EE1-B541295ED5A7}"/>
            </c:ext>
          </c:extLst>
        </c:ser>
        <c:ser>
          <c:idx val="9"/>
          <c:order val="8"/>
          <c:tx>
            <c:v>Sweden: 83.4</c:v>
          </c:tx>
          <c:spPr>
            <a:ln w="6350" cap="rnd">
              <a:solidFill>
                <a:schemeClr val="accent4">
                  <a:lumMod val="60000"/>
                </a:schemeClr>
              </a:solidFill>
              <a:round/>
            </a:ln>
            <a:effectLst/>
          </c:spPr>
          <c:marker>
            <c:symbol val="none"/>
          </c:marker>
          <c:cat>
            <c:numRef>
              <c:f>'Life expectancy 1980-2023 KFF'!$A$2:$A$45</c:f>
              <c:numCache>
                <c:formatCode>General</c:formatCode>
                <c:ptCount val="4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numCache>
            </c:numRef>
          </c:cat>
          <c:val>
            <c:numRef>
              <c:f>'Life expectancy 1980-2023 KFF'!$J$2:$J$45</c:f>
              <c:numCache>
                <c:formatCode>General</c:formatCode>
                <c:ptCount val="44"/>
                <c:pt idx="0">
                  <c:v>75.8</c:v>
                </c:pt>
                <c:pt idx="1">
                  <c:v>76.099999999999994</c:v>
                </c:pt>
                <c:pt idx="2">
                  <c:v>76.400000000000006</c:v>
                </c:pt>
                <c:pt idx="3">
                  <c:v>76.7</c:v>
                </c:pt>
                <c:pt idx="4">
                  <c:v>76.900000000000006</c:v>
                </c:pt>
                <c:pt idx="5">
                  <c:v>76.8</c:v>
                </c:pt>
                <c:pt idx="6">
                  <c:v>77</c:v>
                </c:pt>
                <c:pt idx="7">
                  <c:v>77.2</c:v>
                </c:pt>
                <c:pt idx="8">
                  <c:v>77.099999999999994</c:v>
                </c:pt>
                <c:pt idx="9">
                  <c:v>77.8</c:v>
                </c:pt>
                <c:pt idx="10">
                  <c:v>77.7</c:v>
                </c:pt>
                <c:pt idx="11">
                  <c:v>77.8</c:v>
                </c:pt>
                <c:pt idx="12">
                  <c:v>78.2</c:v>
                </c:pt>
                <c:pt idx="13">
                  <c:v>78.2</c:v>
                </c:pt>
                <c:pt idx="14">
                  <c:v>78.900000000000006</c:v>
                </c:pt>
                <c:pt idx="15">
                  <c:v>79</c:v>
                </c:pt>
                <c:pt idx="16">
                  <c:v>79.2</c:v>
                </c:pt>
                <c:pt idx="17">
                  <c:v>79.400000000000006</c:v>
                </c:pt>
                <c:pt idx="18">
                  <c:v>79.5</c:v>
                </c:pt>
                <c:pt idx="19">
                  <c:v>79.599999999999994</c:v>
                </c:pt>
                <c:pt idx="20">
                  <c:v>79.8</c:v>
                </c:pt>
                <c:pt idx="21">
                  <c:v>79.900000000000006</c:v>
                </c:pt>
                <c:pt idx="22">
                  <c:v>80</c:v>
                </c:pt>
                <c:pt idx="23">
                  <c:v>80.3</c:v>
                </c:pt>
                <c:pt idx="24">
                  <c:v>80.7</c:v>
                </c:pt>
                <c:pt idx="25">
                  <c:v>80.7</c:v>
                </c:pt>
                <c:pt idx="26">
                  <c:v>81</c:v>
                </c:pt>
                <c:pt idx="27">
                  <c:v>81.099999999999994</c:v>
                </c:pt>
                <c:pt idx="28">
                  <c:v>81.3</c:v>
                </c:pt>
                <c:pt idx="29">
                  <c:v>81.5</c:v>
                </c:pt>
                <c:pt idx="30">
                  <c:v>81.599999999999994</c:v>
                </c:pt>
                <c:pt idx="31">
                  <c:v>81.900000000000006</c:v>
                </c:pt>
                <c:pt idx="32">
                  <c:v>81.8</c:v>
                </c:pt>
                <c:pt idx="33">
                  <c:v>82</c:v>
                </c:pt>
                <c:pt idx="34">
                  <c:v>82.3</c:v>
                </c:pt>
                <c:pt idx="35">
                  <c:v>82.2</c:v>
                </c:pt>
                <c:pt idx="36">
                  <c:v>82.4</c:v>
                </c:pt>
                <c:pt idx="37">
                  <c:v>82.5</c:v>
                </c:pt>
                <c:pt idx="38">
                  <c:v>82.6</c:v>
                </c:pt>
                <c:pt idx="39">
                  <c:v>83.2</c:v>
                </c:pt>
                <c:pt idx="40">
                  <c:v>82.4</c:v>
                </c:pt>
                <c:pt idx="41">
                  <c:v>83.1</c:v>
                </c:pt>
                <c:pt idx="42">
                  <c:v>83.1</c:v>
                </c:pt>
                <c:pt idx="43">
                  <c:v>83.4</c:v>
                </c:pt>
              </c:numCache>
            </c:numRef>
          </c:val>
          <c:smooth val="0"/>
          <c:extLst>
            <c:ext xmlns:c16="http://schemas.microsoft.com/office/drawing/2014/chart" uri="{C3380CC4-5D6E-409C-BE32-E72D297353CC}">
              <c16:uniqueId val="{00000008-B1D3-4B10-8EE1-B541295ED5A7}"/>
            </c:ext>
          </c:extLst>
        </c:ser>
        <c:ser>
          <c:idx val="10"/>
          <c:order val="9"/>
          <c:tx>
            <c:v>Switzerland: 84.2</c:v>
          </c:tx>
          <c:spPr>
            <a:ln w="6350" cap="rnd">
              <a:solidFill>
                <a:schemeClr val="accent5">
                  <a:lumMod val="60000"/>
                </a:schemeClr>
              </a:solidFill>
              <a:round/>
            </a:ln>
            <a:effectLst/>
          </c:spPr>
          <c:marker>
            <c:symbol val="none"/>
          </c:marker>
          <c:cat>
            <c:numRef>
              <c:f>'Life expectancy 1980-2023 KFF'!$A$2:$A$45</c:f>
              <c:numCache>
                <c:formatCode>General</c:formatCode>
                <c:ptCount val="4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numCache>
            </c:numRef>
          </c:cat>
          <c:val>
            <c:numRef>
              <c:f>'Life expectancy 1980-2023 KFF'!$K$2:$K$45</c:f>
              <c:numCache>
                <c:formatCode>General</c:formatCode>
                <c:ptCount val="44"/>
                <c:pt idx="0">
                  <c:v>75.7</c:v>
                </c:pt>
                <c:pt idx="1">
                  <c:v>75.900000000000006</c:v>
                </c:pt>
                <c:pt idx="2">
                  <c:v>76.3</c:v>
                </c:pt>
                <c:pt idx="3">
                  <c:v>76.2</c:v>
                </c:pt>
                <c:pt idx="4">
                  <c:v>76.900000000000006</c:v>
                </c:pt>
                <c:pt idx="5">
                  <c:v>77</c:v>
                </c:pt>
                <c:pt idx="6">
                  <c:v>77.2</c:v>
                </c:pt>
                <c:pt idx="7">
                  <c:v>77.5</c:v>
                </c:pt>
                <c:pt idx="8">
                  <c:v>77.5</c:v>
                </c:pt>
                <c:pt idx="9">
                  <c:v>77.7</c:v>
                </c:pt>
                <c:pt idx="10">
                  <c:v>77.5</c:v>
                </c:pt>
                <c:pt idx="11">
                  <c:v>77.8</c:v>
                </c:pt>
                <c:pt idx="12">
                  <c:v>78.099999999999994</c:v>
                </c:pt>
                <c:pt idx="13">
                  <c:v>78.400000000000006</c:v>
                </c:pt>
                <c:pt idx="14">
                  <c:v>78.7</c:v>
                </c:pt>
                <c:pt idx="15">
                  <c:v>78.7</c:v>
                </c:pt>
                <c:pt idx="16">
                  <c:v>79.2</c:v>
                </c:pt>
                <c:pt idx="17">
                  <c:v>79.400000000000006</c:v>
                </c:pt>
                <c:pt idx="18">
                  <c:v>79.599999999999994</c:v>
                </c:pt>
                <c:pt idx="19">
                  <c:v>79.900000000000006</c:v>
                </c:pt>
                <c:pt idx="20">
                  <c:v>80</c:v>
                </c:pt>
                <c:pt idx="21">
                  <c:v>80.5</c:v>
                </c:pt>
                <c:pt idx="22">
                  <c:v>80.599999999999994</c:v>
                </c:pt>
                <c:pt idx="23">
                  <c:v>80.7</c:v>
                </c:pt>
                <c:pt idx="24">
                  <c:v>81.3</c:v>
                </c:pt>
                <c:pt idx="25">
                  <c:v>81.5</c:v>
                </c:pt>
                <c:pt idx="26">
                  <c:v>81.8</c:v>
                </c:pt>
                <c:pt idx="27">
                  <c:v>82</c:v>
                </c:pt>
                <c:pt idx="28">
                  <c:v>82.3</c:v>
                </c:pt>
                <c:pt idx="29">
                  <c:v>82.3</c:v>
                </c:pt>
                <c:pt idx="30">
                  <c:v>82.7</c:v>
                </c:pt>
                <c:pt idx="31">
                  <c:v>82.8</c:v>
                </c:pt>
                <c:pt idx="32">
                  <c:v>82.8</c:v>
                </c:pt>
                <c:pt idx="33">
                  <c:v>82.9</c:v>
                </c:pt>
                <c:pt idx="34">
                  <c:v>83.3</c:v>
                </c:pt>
                <c:pt idx="35">
                  <c:v>83</c:v>
                </c:pt>
                <c:pt idx="36">
                  <c:v>83.7</c:v>
                </c:pt>
                <c:pt idx="37">
                  <c:v>83.7</c:v>
                </c:pt>
                <c:pt idx="38">
                  <c:v>83.8</c:v>
                </c:pt>
                <c:pt idx="39">
                  <c:v>84</c:v>
                </c:pt>
                <c:pt idx="40">
                  <c:v>83.1</c:v>
                </c:pt>
                <c:pt idx="41">
                  <c:v>83.9</c:v>
                </c:pt>
                <c:pt idx="42">
                  <c:v>83.7</c:v>
                </c:pt>
                <c:pt idx="43">
                  <c:v>84.2</c:v>
                </c:pt>
              </c:numCache>
            </c:numRef>
          </c:val>
          <c:smooth val="0"/>
          <c:extLst>
            <c:ext xmlns:c16="http://schemas.microsoft.com/office/drawing/2014/chart" uri="{C3380CC4-5D6E-409C-BE32-E72D297353CC}">
              <c16:uniqueId val="{00000009-B1D3-4B10-8EE1-B541295ED5A7}"/>
            </c:ext>
          </c:extLst>
        </c:ser>
        <c:ser>
          <c:idx val="11"/>
          <c:order val="10"/>
          <c:tx>
            <c:v>UK: 81.1</c:v>
          </c:tx>
          <c:spPr>
            <a:ln w="6350" cap="rnd">
              <a:solidFill>
                <a:schemeClr val="accent6">
                  <a:lumMod val="60000"/>
                </a:schemeClr>
              </a:solidFill>
              <a:round/>
            </a:ln>
            <a:effectLst/>
          </c:spPr>
          <c:marker>
            <c:symbol val="none"/>
          </c:marker>
          <c:cat>
            <c:numRef>
              <c:f>'Life expectancy 1980-2023 KFF'!$A$2:$A$45</c:f>
              <c:numCache>
                <c:formatCode>General</c:formatCode>
                <c:ptCount val="4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numCache>
            </c:numRef>
          </c:cat>
          <c:val>
            <c:numRef>
              <c:f>'Life expectancy 1980-2023 KFF'!$L$2:$L$45</c:f>
              <c:numCache>
                <c:formatCode>General</c:formatCode>
                <c:ptCount val="44"/>
                <c:pt idx="0">
                  <c:v>73.599999999999994</c:v>
                </c:pt>
                <c:pt idx="1">
                  <c:v>73.900000000000006</c:v>
                </c:pt>
                <c:pt idx="2">
                  <c:v>74</c:v>
                </c:pt>
                <c:pt idx="3">
                  <c:v>74.3</c:v>
                </c:pt>
                <c:pt idx="4">
                  <c:v>74.599999999999994</c:v>
                </c:pt>
                <c:pt idx="5">
                  <c:v>74.5</c:v>
                </c:pt>
                <c:pt idx="6">
                  <c:v>74.8</c:v>
                </c:pt>
                <c:pt idx="7">
                  <c:v>75.099999999999994</c:v>
                </c:pt>
                <c:pt idx="8">
                  <c:v>75.2</c:v>
                </c:pt>
                <c:pt idx="9">
                  <c:v>75.400000000000006</c:v>
                </c:pt>
                <c:pt idx="10">
                  <c:v>75.7</c:v>
                </c:pt>
                <c:pt idx="11">
                  <c:v>75.900000000000006</c:v>
                </c:pt>
                <c:pt idx="12">
                  <c:v>76.2</c:v>
                </c:pt>
                <c:pt idx="13">
                  <c:v>76.099999999999994</c:v>
                </c:pt>
                <c:pt idx="14">
                  <c:v>76.7</c:v>
                </c:pt>
                <c:pt idx="15">
                  <c:v>76.599999999999994</c:v>
                </c:pt>
                <c:pt idx="16">
                  <c:v>76.8</c:v>
                </c:pt>
                <c:pt idx="17">
                  <c:v>77</c:v>
                </c:pt>
                <c:pt idx="18">
                  <c:v>77.2</c:v>
                </c:pt>
                <c:pt idx="19">
                  <c:v>77.400000000000006</c:v>
                </c:pt>
                <c:pt idx="20">
                  <c:v>77.8</c:v>
                </c:pt>
                <c:pt idx="21">
                  <c:v>78</c:v>
                </c:pt>
                <c:pt idx="22">
                  <c:v>78.2</c:v>
                </c:pt>
                <c:pt idx="23">
                  <c:v>78.3</c:v>
                </c:pt>
                <c:pt idx="24">
                  <c:v>78.8</c:v>
                </c:pt>
                <c:pt idx="25">
                  <c:v>79</c:v>
                </c:pt>
                <c:pt idx="26">
                  <c:v>79.3</c:v>
                </c:pt>
                <c:pt idx="27">
                  <c:v>79.5</c:v>
                </c:pt>
                <c:pt idx="28">
                  <c:v>79.599999999999994</c:v>
                </c:pt>
                <c:pt idx="29">
                  <c:v>80.099999999999994</c:v>
                </c:pt>
                <c:pt idx="30">
                  <c:v>80.400000000000006</c:v>
                </c:pt>
                <c:pt idx="31">
                  <c:v>80.7</c:v>
                </c:pt>
                <c:pt idx="32">
                  <c:v>80.8</c:v>
                </c:pt>
                <c:pt idx="33">
                  <c:v>80.8</c:v>
                </c:pt>
                <c:pt idx="34">
                  <c:v>81.099999999999994</c:v>
                </c:pt>
                <c:pt idx="35">
                  <c:v>80.8</c:v>
                </c:pt>
                <c:pt idx="36">
                  <c:v>81</c:v>
                </c:pt>
                <c:pt idx="37">
                  <c:v>81.099999999999994</c:v>
                </c:pt>
                <c:pt idx="38">
                  <c:v>81</c:v>
                </c:pt>
                <c:pt idx="39">
                  <c:v>81.3</c:v>
                </c:pt>
                <c:pt idx="40">
                  <c:v>80.3</c:v>
                </c:pt>
                <c:pt idx="41">
                  <c:v>80.5</c:v>
                </c:pt>
                <c:pt idx="42">
                  <c:v>80.900000000000006</c:v>
                </c:pt>
                <c:pt idx="43">
                  <c:v>81.099999999999994</c:v>
                </c:pt>
              </c:numCache>
            </c:numRef>
          </c:val>
          <c:smooth val="0"/>
          <c:extLst>
            <c:ext xmlns:c16="http://schemas.microsoft.com/office/drawing/2014/chart" uri="{C3380CC4-5D6E-409C-BE32-E72D297353CC}">
              <c16:uniqueId val="{0000000A-B1D3-4B10-8EE1-B541295ED5A7}"/>
            </c:ext>
          </c:extLst>
        </c:ser>
        <c:ser>
          <c:idx val="12"/>
          <c:order val="11"/>
          <c:tx>
            <c:v>US: 78.4</c:v>
          </c:tx>
          <c:spPr>
            <a:ln w="34925" cap="rnd">
              <a:solidFill>
                <a:srgbClr val="3D0FD1"/>
              </a:solidFill>
              <a:round/>
            </a:ln>
            <a:effectLst/>
          </c:spPr>
          <c:marker>
            <c:symbol val="none"/>
          </c:marker>
          <c:cat>
            <c:numRef>
              <c:f>'Life expectancy 1980-2023 KFF'!$A$2:$A$45</c:f>
              <c:numCache>
                <c:formatCode>General</c:formatCode>
                <c:ptCount val="4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numCache>
            </c:numRef>
          </c:cat>
          <c:val>
            <c:numRef>
              <c:f>'Life expectancy 1980-2023 KFF'!$M$2:$M$45</c:f>
              <c:numCache>
                <c:formatCode>General</c:formatCode>
                <c:ptCount val="44"/>
                <c:pt idx="0">
                  <c:v>73.7</c:v>
                </c:pt>
                <c:pt idx="1">
                  <c:v>74.099999999999994</c:v>
                </c:pt>
                <c:pt idx="2">
                  <c:v>74.5</c:v>
                </c:pt>
                <c:pt idx="3">
                  <c:v>74.599999999999994</c:v>
                </c:pt>
                <c:pt idx="4">
                  <c:v>74.7</c:v>
                </c:pt>
                <c:pt idx="5">
                  <c:v>74.7</c:v>
                </c:pt>
                <c:pt idx="6">
                  <c:v>74.7</c:v>
                </c:pt>
                <c:pt idx="7">
                  <c:v>74.900000000000006</c:v>
                </c:pt>
                <c:pt idx="8">
                  <c:v>74.900000000000006</c:v>
                </c:pt>
                <c:pt idx="9">
                  <c:v>75.099999999999994</c:v>
                </c:pt>
                <c:pt idx="10">
                  <c:v>75.400000000000006</c:v>
                </c:pt>
                <c:pt idx="11">
                  <c:v>75.5</c:v>
                </c:pt>
                <c:pt idx="12">
                  <c:v>75.8</c:v>
                </c:pt>
                <c:pt idx="13">
                  <c:v>75.5</c:v>
                </c:pt>
                <c:pt idx="14">
                  <c:v>75.7</c:v>
                </c:pt>
                <c:pt idx="15">
                  <c:v>75.8</c:v>
                </c:pt>
                <c:pt idx="16">
                  <c:v>76.099999999999994</c:v>
                </c:pt>
                <c:pt idx="17">
                  <c:v>76.5</c:v>
                </c:pt>
                <c:pt idx="18">
                  <c:v>76.7</c:v>
                </c:pt>
                <c:pt idx="19">
                  <c:v>76.7</c:v>
                </c:pt>
                <c:pt idx="20">
                  <c:v>76.8</c:v>
                </c:pt>
                <c:pt idx="21">
                  <c:v>77</c:v>
                </c:pt>
                <c:pt idx="22">
                  <c:v>77</c:v>
                </c:pt>
                <c:pt idx="23">
                  <c:v>77.2</c:v>
                </c:pt>
                <c:pt idx="24">
                  <c:v>77.599999999999994</c:v>
                </c:pt>
                <c:pt idx="25">
                  <c:v>77.599999999999994</c:v>
                </c:pt>
                <c:pt idx="26">
                  <c:v>77.8</c:v>
                </c:pt>
                <c:pt idx="27">
                  <c:v>78.099999999999994</c:v>
                </c:pt>
                <c:pt idx="28">
                  <c:v>78.2</c:v>
                </c:pt>
                <c:pt idx="29">
                  <c:v>78.5</c:v>
                </c:pt>
                <c:pt idx="30">
                  <c:v>78.7</c:v>
                </c:pt>
                <c:pt idx="31">
                  <c:v>78.7</c:v>
                </c:pt>
                <c:pt idx="32">
                  <c:v>78.8</c:v>
                </c:pt>
                <c:pt idx="33">
                  <c:v>78.8</c:v>
                </c:pt>
                <c:pt idx="34">
                  <c:v>78.900000000000006</c:v>
                </c:pt>
                <c:pt idx="35">
                  <c:v>78.7</c:v>
                </c:pt>
                <c:pt idx="36">
                  <c:v>78.7</c:v>
                </c:pt>
                <c:pt idx="37">
                  <c:v>78.599999999999994</c:v>
                </c:pt>
                <c:pt idx="38">
                  <c:v>78.7</c:v>
                </c:pt>
                <c:pt idx="39">
                  <c:v>78.8</c:v>
                </c:pt>
                <c:pt idx="40">
                  <c:v>77</c:v>
                </c:pt>
                <c:pt idx="41">
                  <c:v>76.400000000000006</c:v>
                </c:pt>
                <c:pt idx="42">
                  <c:v>77.5</c:v>
                </c:pt>
                <c:pt idx="43">
                  <c:v>78.400000000000006</c:v>
                </c:pt>
              </c:numCache>
            </c:numRef>
          </c:val>
          <c:smooth val="0"/>
          <c:extLst>
            <c:ext xmlns:c16="http://schemas.microsoft.com/office/drawing/2014/chart" uri="{C3380CC4-5D6E-409C-BE32-E72D297353CC}">
              <c16:uniqueId val="{0000000B-B1D3-4B10-8EE1-B541295ED5A7}"/>
            </c:ext>
          </c:extLst>
        </c:ser>
        <c:ser>
          <c:idx val="13"/>
          <c:order val="12"/>
          <c:tx>
            <c:v>Comparable Ave: 82.5</c:v>
          </c:tx>
          <c:spPr>
            <a:ln w="44450" cap="rnd">
              <a:solidFill>
                <a:schemeClr val="tx1"/>
              </a:solidFill>
              <a:round/>
            </a:ln>
            <a:effectLst/>
          </c:spPr>
          <c:marker>
            <c:symbol val="none"/>
          </c:marker>
          <c:cat>
            <c:numRef>
              <c:f>'Life expectancy 1980-2023 KFF'!$A$2:$A$45</c:f>
              <c:numCache>
                <c:formatCode>General</c:formatCode>
                <c:ptCount val="4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numCache>
            </c:numRef>
          </c:cat>
          <c:val>
            <c:numRef>
              <c:f>'Life expectancy 1980-2023 KFF'!$N$2:$N$45</c:f>
              <c:numCache>
                <c:formatCode>General</c:formatCode>
                <c:ptCount val="44"/>
                <c:pt idx="0">
                  <c:v>74.599999999999994</c:v>
                </c:pt>
                <c:pt idx="1">
                  <c:v>74.8</c:v>
                </c:pt>
                <c:pt idx="2">
                  <c:v>75.099999999999994</c:v>
                </c:pt>
                <c:pt idx="3">
                  <c:v>75.3</c:v>
                </c:pt>
                <c:pt idx="4">
                  <c:v>75.7</c:v>
                </c:pt>
                <c:pt idx="5">
                  <c:v>75.7</c:v>
                </c:pt>
                <c:pt idx="6">
                  <c:v>76</c:v>
                </c:pt>
                <c:pt idx="7">
                  <c:v>76.400000000000006</c:v>
                </c:pt>
                <c:pt idx="8">
                  <c:v>76.5</c:v>
                </c:pt>
                <c:pt idx="9">
                  <c:v>76.7</c:v>
                </c:pt>
                <c:pt idx="10">
                  <c:v>76.900000000000006</c:v>
                </c:pt>
                <c:pt idx="11">
                  <c:v>77.099999999999994</c:v>
                </c:pt>
                <c:pt idx="12">
                  <c:v>77.3</c:v>
                </c:pt>
                <c:pt idx="13">
                  <c:v>77.400000000000006</c:v>
                </c:pt>
                <c:pt idx="14">
                  <c:v>77.8</c:v>
                </c:pt>
                <c:pt idx="15">
                  <c:v>77.8</c:v>
                </c:pt>
                <c:pt idx="16">
                  <c:v>78.099999999999994</c:v>
                </c:pt>
                <c:pt idx="17">
                  <c:v>78.400000000000006</c:v>
                </c:pt>
                <c:pt idx="18">
                  <c:v>78.599999999999994</c:v>
                </c:pt>
                <c:pt idx="19">
                  <c:v>78.7</c:v>
                </c:pt>
                <c:pt idx="20">
                  <c:v>79</c:v>
                </c:pt>
                <c:pt idx="21">
                  <c:v>79.3</c:v>
                </c:pt>
                <c:pt idx="22">
                  <c:v>79.400000000000006</c:v>
                </c:pt>
                <c:pt idx="23">
                  <c:v>79.5</c:v>
                </c:pt>
                <c:pt idx="24">
                  <c:v>80.099999999999994</c:v>
                </c:pt>
                <c:pt idx="25">
                  <c:v>80.2</c:v>
                </c:pt>
                <c:pt idx="26">
                  <c:v>80.599999999999994</c:v>
                </c:pt>
                <c:pt idx="27">
                  <c:v>80.8</c:v>
                </c:pt>
                <c:pt idx="28">
                  <c:v>81</c:v>
                </c:pt>
                <c:pt idx="29">
                  <c:v>81.2</c:v>
                </c:pt>
                <c:pt idx="30">
                  <c:v>81.400000000000006</c:v>
                </c:pt>
                <c:pt idx="31">
                  <c:v>81.599999999999994</c:v>
                </c:pt>
                <c:pt idx="32">
                  <c:v>81.599999999999994</c:v>
                </c:pt>
                <c:pt idx="33">
                  <c:v>81.8</c:v>
                </c:pt>
                <c:pt idx="34">
                  <c:v>82.1</c:v>
                </c:pt>
                <c:pt idx="35">
                  <c:v>81.900000000000006</c:v>
                </c:pt>
                <c:pt idx="36">
                  <c:v>82.2</c:v>
                </c:pt>
                <c:pt idx="37">
                  <c:v>82.3</c:v>
                </c:pt>
                <c:pt idx="38">
                  <c:v>82.3</c:v>
                </c:pt>
                <c:pt idx="39">
                  <c:v>82.6</c:v>
                </c:pt>
                <c:pt idx="40">
                  <c:v>82</c:v>
                </c:pt>
                <c:pt idx="41">
                  <c:v>82.2</c:v>
                </c:pt>
                <c:pt idx="42">
                  <c:v>82.2</c:v>
                </c:pt>
                <c:pt idx="43">
                  <c:v>82.5</c:v>
                </c:pt>
              </c:numCache>
            </c:numRef>
          </c:val>
          <c:smooth val="0"/>
          <c:extLst>
            <c:ext xmlns:c16="http://schemas.microsoft.com/office/drawing/2014/chart" uri="{C3380CC4-5D6E-409C-BE32-E72D297353CC}">
              <c16:uniqueId val="{0000000C-B1D3-4B10-8EE1-B541295ED5A7}"/>
            </c:ext>
          </c:extLst>
        </c:ser>
        <c:dLbls>
          <c:showLegendKey val="0"/>
          <c:showVal val="0"/>
          <c:showCatName val="0"/>
          <c:showSerName val="0"/>
          <c:showPercent val="0"/>
          <c:showBubbleSize val="0"/>
        </c:dLbls>
        <c:smooth val="0"/>
        <c:axId val="64437648"/>
        <c:axId val="70705040"/>
      </c:lineChart>
      <c:catAx>
        <c:axId val="64437648"/>
        <c:scaling>
          <c:orientation val="minMax"/>
        </c:scaling>
        <c:delete val="0"/>
        <c:axPos val="b"/>
        <c:numFmt formatCode="General" sourceLinked="1"/>
        <c:majorTickMark val="cross"/>
        <c:minorTickMark val="cross"/>
        <c:tickLblPos val="nextTo"/>
        <c:spPr>
          <a:noFill/>
          <a:ln w="1587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0705040"/>
        <c:crosses val="autoZero"/>
        <c:auto val="1"/>
        <c:lblAlgn val="ctr"/>
        <c:lblOffset val="100"/>
        <c:tickLblSkip val="5"/>
        <c:tickMarkSkip val="5"/>
        <c:noMultiLvlLbl val="0"/>
      </c:catAx>
      <c:valAx>
        <c:axId val="70705040"/>
        <c:scaling>
          <c:orientation val="minMax"/>
          <c:min val="68"/>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4437648"/>
        <c:crosses val="autoZero"/>
        <c:crossBetween val="midCat"/>
      </c:valAx>
      <c:spPr>
        <a:noFill/>
        <a:ln>
          <a:solidFill>
            <a:schemeClr val="tx1">
              <a:lumMod val="15000"/>
              <a:lumOff val="85000"/>
            </a:schemeClr>
          </a:solid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C4C88"/>
            </a:solidFill>
            <a:ln>
              <a:solidFill>
                <a:sysClr val="windowText" lastClr="000000"/>
              </a:solidFill>
            </a:ln>
            <a:effectLst/>
          </c:spPr>
          <c:invertIfNegative val="0"/>
          <c:dPt>
            <c:idx val="12"/>
            <c:invertIfNegative val="0"/>
            <c:bubble3D val="0"/>
            <c:spPr>
              <a:solidFill>
                <a:srgbClr val="C00000"/>
              </a:solidFill>
              <a:ln>
                <a:solidFill>
                  <a:sysClr val="windowText" lastClr="000000"/>
                </a:solidFill>
              </a:ln>
              <a:effectLst/>
            </c:spPr>
            <c:extLst>
              <c:ext xmlns:c16="http://schemas.microsoft.com/office/drawing/2014/chart" uri="{C3380CC4-5D6E-409C-BE32-E72D297353CC}">
                <c16:uniqueId val="{00000001-738F-408B-AD88-11B009B5F117}"/>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Sheet1!$AE$19:$AE$31</c:f>
              <c:strCache>
                <c:ptCount val="13"/>
                <c:pt idx="0">
                  <c:v>Japan</c:v>
                </c:pt>
                <c:pt idx="1">
                  <c:v>Sweden</c:v>
                </c:pt>
                <c:pt idx="2">
                  <c:v>Austria</c:v>
                </c:pt>
                <c:pt idx="3">
                  <c:v>Belgium</c:v>
                </c:pt>
                <c:pt idx="4">
                  <c:v>Germany</c:v>
                </c:pt>
                <c:pt idx="5">
                  <c:v>Comparable Ave</c:v>
                </c:pt>
                <c:pt idx="6">
                  <c:v>Australia</c:v>
                </c:pt>
                <c:pt idx="7">
                  <c:v>Netherlands</c:v>
                </c:pt>
                <c:pt idx="8">
                  <c:v>Switzerland</c:v>
                </c:pt>
                <c:pt idx="9">
                  <c:v>France</c:v>
                </c:pt>
                <c:pt idx="10">
                  <c:v>U.K.</c:v>
                </c:pt>
                <c:pt idx="11">
                  <c:v>Canada</c:v>
                </c:pt>
                <c:pt idx="12">
                  <c:v>U.S.</c:v>
                </c:pt>
              </c:strCache>
            </c:strRef>
          </c:cat>
          <c:val>
            <c:numRef>
              <c:f>Sheet1!$AF$19:$AF$31</c:f>
              <c:numCache>
                <c:formatCode>0.0</c:formatCode>
                <c:ptCount val="13"/>
                <c:pt idx="0">
                  <c:v>1.7666666666666666</c:v>
                </c:pt>
                <c:pt idx="1">
                  <c:v>2.0333333333333332</c:v>
                </c:pt>
                <c:pt idx="2">
                  <c:v>2.6333333333333333</c:v>
                </c:pt>
                <c:pt idx="3">
                  <c:v>2.9666666666666668</c:v>
                </c:pt>
                <c:pt idx="4">
                  <c:v>3.1333333333333333</c:v>
                </c:pt>
                <c:pt idx="5">
                  <c:v>3.1848484848484846</c:v>
                </c:pt>
                <c:pt idx="6">
                  <c:v>3.2333333333333329</c:v>
                </c:pt>
                <c:pt idx="7">
                  <c:v>3.3666666666666667</c:v>
                </c:pt>
                <c:pt idx="8">
                  <c:v>3.4</c:v>
                </c:pt>
                <c:pt idx="9">
                  <c:v>3.9</c:v>
                </c:pt>
                <c:pt idx="10">
                  <c:v>4.0666666666666664</c:v>
                </c:pt>
                <c:pt idx="11">
                  <c:v>4.5333333333333332</c:v>
                </c:pt>
                <c:pt idx="12">
                  <c:v>5.5333333333333341</c:v>
                </c:pt>
              </c:numCache>
            </c:numRef>
          </c:val>
          <c:extLst>
            <c:ext xmlns:c16="http://schemas.microsoft.com/office/drawing/2014/chart" uri="{C3380CC4-5D6E-409C-BE32-E72D297353CC}">
              <c16:uniqueId val="{00000002-738F-408B-AD88-11B009B5F117}"/>
            </c:ext>
          </c:extLst>
        </c:ser>
        <c:dLbls>
          <c:showLegendKey val="0"/>
          <c:showVal val="0"/>
          <c:showCatName val="0"/>
          <c:showSerName val="0"/>
          <c:showPercent val="0"/>
          <c:showBubbleSize val="0"/>
        </c:dLbls>
        <c:gapWidth val="50"/>
        <c:overlap val="-27"/>
        <c:axId val="1390226240"/>
        <c:axId val="1390224800"/>
      </c:barChart>
      <c:catAx>
        <c:axId val="1390226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390224800"/>
        <c:crosses val="autoZero"/>
        <c:auto val="1"/>
        <c:lblAlgn val="ctr"/>
        <c:lblOffset val="100"/>
        <c:noMultiLvlLbl val="0"/>
      </c:catAx>
      <c:valAx>
        <c:axId val="139022480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3902262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0"/>
          <c:spPr>
            <a:solidFill>
              <a:schemeClr val="accent1">
                <a:lumMod val="75000"/>
              </a:schemeClr>
            </a:solidFill>
            <a:ln>
              <a:noFill/>
            </a:ln>
            <a:effectLst/>
          </c:spPr>
          <c:invertIfNegative val="0"/>
          <c:dPt>
            <c:idx val="22"/>
            <c:invertIfNegative val="0"/>
            <c:bubble3D val="0"/>
            <c:spPr>
              <a:solidFill>
                <a:srgbClr val="C00000"/>
              </a:solidFill>
              <a:ln>
                <a:noFill/>
              </a:ln>
              <a:effectLst/>
            </c:spPr>
            <c:extLst>
              <c:ext xmlns:c16="http://schemas.microsoft.com/office/drawing/2014/chart" uri="{C3380CC4-5D6E-409C-BE32-E72D297353CC}">
                <c16:uniqueId val="{00000001-4D35-4C36-A05D-4240A7459C46}"/>
              </c:ext>
            </c:extLst>
          </c:dPt>
          <c:cat>
            <c:strRef>
              <c:f>Sheet1!$H$47:$H$85</c:f>
              <c:strCache>
                <c:ptCount val="39"/>
                <c:pt idx="0">
                  <c:v>Hungary</c:v>
                </c:pt>
                <c:pt idx="1">
                  <c:v>Costa Rica</c:v>
                </c:pt>
                <c:pt idx="2">
                  <c:v>Luxembourg</c:v>
                </c:pt>
                <c:pt idx="3">
                  <c:v>Japan</c:v>
                </c:pt>
                <c:pt idx="4">
                  <c:v>Portugal</c:v>
                </c:pt>
                <c:pt idx="5">
                  <c:v>Israel</c:v>
                </c:pt>
                <c:pt idx="6">
                  <c:v>Latvia</c:v>
                </c:pt>
                <c:pt idx="7">
                  <c:v>Belgium</c:v>
                </c:pt>
                <c:pt idx="8">
                  <c:v>Korea</c:v>
                </c:pt>
                <c:pt idx="9">
                  <c:v>Norway</c:v>
                </c:pt>
                <c:pt idx="10">
                  <c:v>Denmark</c:v>
                </c:pt>
                <c:pt idx="11">
                  <c:v>Slovak Republic</c:v>
                </c:pt>
                <c:pt idx="12">
                  <c:v>Switzerland</c:v>
                </c:pt>
                <c:pt idx="13">
                  <c:v>France</c:v>
                </c:pt>
                <c:pt idx="14">
                  <c:v>Turkey</c:v>
                </c:pt>
                <c:pt idx="15">
                  <c:v>Greece</c:v>
                </c:pt>
                <c:pt idx="16">
                  <c:v>Italy</c:v>
                </c:pt>
                <c:pt idx="17">
                  <c:v>Chile</c:v>
                </c:pt>
                <c:pt idx="18">
                  <c:v>Sweden</c:v>
                </c:pt>
                <c:pt idx="19">
                  <c:v>Poland</c:v>
                </c:pt>
                <c:pt idx="20">
                  <c:v>Iceland</c:v>
                </c:pt>
                <c:pt idx="21">
                  <c:v>Spain</c:v>
                </c:pt>
                <c:pt idx="22">
                  <c:v>US</c:v>
                </c:pt>
                <c:pt idx="23">
                  <c:v>OECD38</c:v>
                </c:pt>
                <c:pt idx="24">
                  <c:v>Australia</c:v>
                </c:pt>
                <c:pt idx="25">
                  <c:v>Canada</c:v>
                </c:pt>
                <c:pt idx="26">
                  <c:v>Ireland</c:v>
                </c:pt>
                <c:pt idx="27">
                  <c:v>UK</c:v>
                </c:pt>
                <c:pt idx="28">
                  <c:v>Finland</c:v>
                </c:pt>
                <c:pt idx="29">
                  <c:v>Netherlands</c:v>
                </c:pt>
                <c:pt idx="30">
                  <c:v>Slovenia</c:v>
                </c:pt>
                <c:pt idx="31">
                  <c:v>Columbia</c:v>
                </c:pt>
                <c:pt idx="32">
                  <c:v>Germany</c:v>
                </c:pt>
                <c:pt idx="33">
                  <c:v>New Zealand</c:v>
                </c:pt>
                <c:pt idx="34">
                  <c:v>Lithuania</c:v>
                </c:pt>
                <c:pt idx="35">
                  <c:v>Czechia</c:v>
                </c:pt>
                <c:pt idx="36">
                  <c:v>Austria</c:v>
                </c:pt>
                <c:pt idx="37">
                  <c:v>Estonia</c:v>
                </c:pt>
                <c:pt idx="38">
                  <c:v>Mexico</c:v>
                </c:pt>
              </c:strCache>
            </c:strRef>
          </c:cat>
          <c:val>
            <c:numRef>
              <c:f>Sheet1!$K$47:$K$85</c:f>
              <c:numCache>
                <c:formatCode>#,##0</c:formatCode>
                <c:ptCount val="39"/>
                <c:pt idx="0">
                  <c:v>99.9</c:v>
                </c:pt>
                <c:pt idx="1">
                  <c:v>99.1</c:v>
                </c:pt>
                <c:pt idx="2">
                  <c:v>99</c:v>
                </c:pt>
                <c:pt idx="3">
                  <c:v>98.6</c:v>
                </c:pt>
                <c:pt idx="4">
                  <c:v>98.6</c:v>
                </c:pt>
                <c:pt idx="5">
                  <c:v>98</c:v>
                </c:pt>
                <c:pt idx="6">
                  <c:v>97.1</c:v>
                </c:pt>
                <c:pt idx="7">
                  <c:v>97</c:v>
                </c:pt>
                <c:pt idx="8">
                  <c:v>97</c:v>
                </c:pt>
                <c:pt idx="9">
                  <c:v>96.7</c:v>
                </c:pt>
                <c:pt idx="10">
                  <c:v>96.3</c:v>
                </c:pt>
                <c:pt idx="11">
                  <c:v>96.1</c:v>
                </c:pt>
                <c:pt idx="12">
                  <c:v>96</c:v>
                </c:pt>
                <c:pt idx="13">
                  <c:v>95.6</c:v>
                </c:pt>
                <c:pt idx="14">
                  <c:v>95.56</c:v>
                </c:pt>
                <c:pt idx="15">
                  <c:v>95.4</c:v>
                </c:pt>
                <c:pt idx="16">
                  <c:v>95.4</c:v>
                </c:pt>
                <c:pt idx="17">
                  <c:v>95.2</c:v>
                </c:pt>
                <c:pt idx="18">
                  <c:v>94.8</c:v>
                </c:pt>
                <c:pt idx="19">
                  <c:v>94.3</c:v>
                </c:pt>
                <c:pt idx="20">
                  <c:v>94</c:v>
                </c:pt>
                <c:pt idx="21">
                  <c:v>94</c:v>
                </c:pt>
                <c:pt idx="22">
                  <c:v>94</c:v>
                </c:pt>
                <c:pt idx="23">
                  <c:v>93.254210526315788</c:v>
                </c:pt>
                <c:pt idx="24">
                  <c:v>92.7</c:v>
                </c:pt>
                <c:pt idx="25">
                  <c:v>92</c:v>
                </c:pt>
                <c:pt idx="26">
                  <c:v>91.9</c:v>
                </c:pt>
                <c:pt idx="27">
                  <c:v>91.6</c:v>
                </c:pt>
                <c:pt idx="28">
                  <c:v>91</c:v>
                </c:pt>
                <c:pt idx="29">
                  <c:v>90.6</c:v>
                </c:pt>
                <c:pt idx="30">
                  <c:v>90</c:v>
                </c:pt>
                <c:pt idx="31">
                  <c:v>89.4</c:v>
                </c:pt>
                <c:pt idx="32">
                  <c:v>89.1</c:v>
                </c:pt>
                <c:pt idx="33">
                  <c:v>89</c:v>
                </c:pt>
                <c:pt idx="34">
                  <c:v>88.8</c:v>
                </c:pt>
                <c:pt idx="35">
                  <c:v>86</c:v>
                </c:pt>
                <c:pt idx="36">
                  <c:v>85</c:v>
                </c:pt>
                <c:pt idx="37">
                  <c:v>80.5</c:v>
                </c:pt>
                <c:pt idx="38">
                  <c:v>78.400000000000006</c:v>
                </c:pt>
              </c:numCache>
            </c:numRef>
          </c:val>
          <c:extLst>
            <c:ext xmlns:c16="http://schemas.microsoft.com/office/drawing/2014/chart" uri="{C3380CC4-5D6E-409C-BE32-E72D297353CC}">
              <c16:uniqueId val="{00000002-4D35-4C36-A05D-4240A7459C46}"/>
            </c:ext>
          </c:extLst>
        </c:ser>
        <c:dLbls>
          <c:showLegendKey val="0"/>
          <c:showVal val="0"/>
          <c:showCatName val="0"/>
          <c:showSerName val="0"/>
          <c:showPercent val="0"/>
          <c:showBubbleSize val="0"/>
        </c:dLbls>
        <c:gapWidth val="80"/>
        <c:overlap val="-27"/>
        <c:axId val="1567447168"/>
        <c:axId val="1567448608"/>
      </c:barChart>
      <c:catAx>
        <c:axId val="1567447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567448608"/>
        <c:crosses val="autoZero"/>
        <c:auto val="1"/>
        <c:lblAlgn val="ctr"/>
        <c:lblOffset val="100"/>
        <c:noMultiLvlLbl val="0"/>
      </c:catAx>
      <c:valAx>
        <c:axId val="1567448608"/>
        <c:scaling>
          <c:orientation val="minMax"/>
          <c:max val="11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5674471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a:solidFill>
                  <a:sysClr val="windowText" lastClr="000000"/>
                </a:solidFill>
              </a:rPr>
              <a:t>Percentage</a:t>
            </a:r>
            <a:r>
              <a:rPr lang="en-US" sz="1800" b="1" baseline="0" dirty="0">
                <a:solidFill>
                  <a:sysClr val="windowText" lastClr="000000"/>
                </a:solidFill>
              </a:rPr>
              <a:t> of population aged 65 and over Vaccinated against Influenza</a:t>
            </a:r>
            <a:endParaRPr lang="en-US" sz="1800" b="1" dirty="0">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lumMod val="75000"/>
              </a:schemeClr>
            </a:solidFill>
            <a:ln>
              <a:noFill/>
            </a:ln>
            <a:effectLst/>
          </c:spPr>
          <c:invertIfNegative val="0"/>
          <c:dPt>
            <c:idx val="6"/>
            <c:invertIfNegative val="0"/>
            <c:bubble3D val="0"/>
            <c:spPr>
              <a:solidFill>
                <a:srgbClr val="C00000"/>
              </a:solidFill>
              <a:ln>
                <a:noFill/>
              </a:ln>
              <a:effectLst/>
            </c:spPr>
            <c:extLst>
              <c:ext xmlns:c16="http://schemas.microsoft.com/office/drawing/2014/chart" uri="{C3380CC4-5D6E-409C-BE32-E72D297353CC}">
                <c16:uniqueId val="{00000001-7C40-4DEB-B325-E67E7AD88569}"/>
              </c:ext>
            </c:extLst>
          </c:dPt>
          <c:cat>
            <c:strRef>
              <c:f>Sheet1!$L$47:$L$84</c:f>
              <c:strCache>
                <c:ptCount val="38"/>
                <c:pt idx="0">
                  <c:v>Korea</c:v>
                </c:pt>
                <c:pt idx="1">
                  <c:v>Mexico</c:v>
                </c:pt>
                <c:pt idx="2">
                  <c:v>UK</c:v>
                </c:pt>
                <c:pt idx="3">
                  <c:v>Denmark</c:v>
                </c:pt>
                <c:pt idx="4">
                  <c:v>Ireland</c:v>
                </c:pt>
                <c:pt idx="5">
                  <c:v>Portugal</c:v>
                </c:pt>
                <c:pt idx="6">
                  <c:v>US</c:v>
                </c:pt>
                <c:pt idx="7">
                  <c:v>Sweden</c:v>
                </c:pt>
                <c:pt idx="8">
                  <c:v>Canada</c:v>
                </c:pt>
                <c:pt idx="9">
                  <c:v>Spain</c:v>
                </c:pt>
                <c:pt idx="10">
                  <c:v>Netherlands</c:v>
                </c:pt>
                <c:pt idx="11">
                  <c:v>Chile</c:v>
                </c:pt>
                <c:pt idx="12">
                  <c:v>Greece</c:v>
                </c:pt>
                <c:pt idx="13">
                  <c:v>Norway</c:v>
                </c:pt>
                <c:pt idx="14">
                  <c:v>New Zealand</c:v>
                </c:pt>
                <c:pt idx="15">
                  <c:v>Australia</c:v>
                </c:pt>
                <c:pt idx="16">
                  <c:v>Finland</c:v>
                </c:pt>
                <c:pt idx="17">
                  <c:v>Japan</c:v>
                </c:pt>
                <c:pt idx="18">
                  <c:v>Costa Rica</c:v>
                </c:pt>
                <c:pt idx="19">
                  <c:v>Belgium</c:v>
                </c:pt>
                <c:pt idx="20">
                  <c:v>Israel</c:v>
                </c:pt>
                <c:pt idx="21">
                  <c:v>France</c:v>
                </c:pt>
                <c:pt idx="22">
                  <c:v>Italy</c:v>
                </c:pt>
                <c:pt idx="23">
                  <c:v>Iceland</c:v>
                </c:pt>
                <c:pt idx="24">
                  <c:v>OECD37</c:v>
                </c:pt>
                <c:pt idx="25">
                  <c:v>Luxembourg</c:v>
                </c:pt>
                <c:pt idx="26">
                  <c:v>Germany</c:v>
                </c:pt>
                <c:pt idx="27">
                  <c:v>Switzerland</c:v>
                </c:pt>
                <c:pt idx="28">
                  <c:v>Estonia</c:v>
                </c:pt>
                <c:pt idx="29">
                  <c:v>Czechia</c:v>
                </c:pt>
                <c:pt idx="30">
                  <c:v>Austria</c:v>
                </c:pt>
                <c:pt idx="31">
                  <c:v>Lithuania</c:v>
                </c:pt>
                <c:pt idx="32">
                  <c:v>Hungary</c:v>
                </c:pt>
                <c:pt idx="33">
                  <c:v>Slovenia</c:v>
                </c:pt>
                <c:pt idx="34">
                  <c:v>Latvia</c:v>
                </c:pt>
                <c:pt idx="35">
                  <c:v>Slovak Republic</c:v>
                </c:pt>
                <c:pt idx="36">
                  <c:v>Turkey</c:v>
                </c:pt>
                <c:pt idx="37">
                  <c:v>Poland</c:v>
                </c:pt>
              </c:strCache>
            </c:strRef>
          </c:cat>
          <c:val>
            <c:numRef>
              <c:f>Sheet1!$M$47:$M$84</c:f>
              <c:numCache>
                <c:formatCode>0</c:formatCode>
                <c:ptCount val="38"/>
                <c:pt idx="0">
                  <c:v>84.8</c:v>
                </c:pt>
                <c:pt idx="1">
                  <c:v>83</c:v>
                </c:pt>
                <c:pt idx="2">
                  <c:v>77.8</c:v>
                </c:pt>
                <c:pt idx="3">
                  <c:v>77.5</c:v>
                </c:pt>
                <c:pt idx="4">
                  <c:v>75.7</c:v>
                </c:pt>
                <c:pt idx="5">
                  <c:v>71.8</c:v>
                </c:pt>
                <c:pt idx="6">
                  <c:v>71.3</c:v>
                </c:pt>
                <c:pt idx="7">
                  <c:v>69</c:v>
                </c:pt>
                <c:pt idx="8">
                  <c:v>67</c:v>
                </c:pt>
                <c:pt idx="9">
                  <c:v>67</c:v>
                </c:pt>
                <c:pt idx="10">
                  <c:v>66.5</c:v>
                </c:pt>
                <c:pt idx="11">
                  <c:v>64.900000000000006</c:v>
                </c:pt>
                <c:pt idx="12">
                  <c:v>64.7</c:v>
                </c:pt>
                <c:pt idx="13">
                  <c:v>64.2</c:v>
                </c:pt>
                <c:pt idx="14">
                  <c:v>62.2</c:v>
                </c:pt>
                <c:pt idx="15">
                  <c:v>60.8</c:v>
                </c:pt>
                <c:pt idx="16">
                  <c:v>58</c:v>
                </c:pt>
                <c:pt idx="17">
                  <c:v>58</c:v>
                </c:pt>
                <c:pt idx="18">
                  <c:v>57.2</c:v>
                </c:pt>
                <c:pt idx="19">
                  <c:v>55.1</c:v>
                </c:pt>
                <c:pt idx="20">
                  <c:v>54.1</c:v>
                </c:pt>
                <c:pt idx="21">
                  <c:v>54</c:v>
                </c:pt>
                <c:pt idx="22">
                  <c:v>53.3</c:v>
                </c:pt>
                <c:pt idx="23">
                  <c:v>51.6</c:v>
                </c:pt>
                <c:pt idx="24">
                  <c:v>50.678378378378376</c:v>
                </c:pt>
                <c:pt idx="25">
                  <c:v>42.9</c:v>
                </c:pt>
                <c:pt idx="26">
                  <c:v>40.4</c:v>
                </c:pt>
                <c:pt idx="27">
                  <c:v>37.5</c:v>
                </c:pt>
                <c:pt idx="28">
                  <c:v>28.5</c:v>
                </c:pt>
                <c:pt idx="29">
                  <c:v>25.4</c:v>
                </c:pt>
                <c:pt idx="30">
                  <c:v>23.5</c:v>
                </c:pt>
                <c:pt idx="31">
                  <c:v>22.4</c:v>
                </c:pt>
                <c:pt idx="32">
                  <c:v>19.5</c:v>
                </c:pt>
                <c:pt idx="33">
                  <c:v>17.600000000000001</c:v>
                </c:pt>
                <c:pt idx="34">
                  <c:v>15.8</c:v>
                </c:pt>
                <c:pt idx="35">
                  <c:v>11.7</c:v>
                </c:pt>
                <c:pt idx="36">
                  <c:v>10.8</c:v>
                </c:pt>
                <c:pt idx="37">
                  <c:v>9.6</c:v>
                </c:pt>
              </c:numCache>
            </c:numRef>
          </c:val>
          <c:extLst>
            <c:ext xmlns:c16="http://schemas.microsoft.com/office/drawing/2014/chart" uri="{C3380CC4-5D6E-409C-BE32-E72D297353CC}">
              <c16:uniqueId val="{00000002-7C40-4DEB-B325-E67E7AD88569}"/>
            </c:ext>
          </c:extLst>
        </c:ser>
        <c:dLbls>
          <c:showLegendKey val="0"/>
          <c:showVal val="0"/>
          <c:showCatName val="0"/>
          <c:showSerName val="0"/>
          <c:showPercent val="0"/>
          <c:showBubbleSize val="0"/>
        </c:dLbls>
        <c:gapWidth val="100"/>
        <c:overlap val="-27"/>
        <c:axId val="1339280975"/>
        <c:axId val="1339281455"/>
      </c:barChart>
      <c:catAx>
        <c:axId val="1339280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339281455"/>
        <c:crosses val="autoZero"/>
        <c:auto val="1"/>
        <c:lblAlgn val="ctr"/>
        <c:lblOffset val="100"/>
        <c:noMultiLvlLbl val="0"/>
      </c:catAx>
      <c:valAx>
        <c:axId val="133928145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33928097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solidFill>
                  <a:sysClr val="windowText" lastClr="000000"/>
                </a:solidFill>
              </a:rPr>
              <a:t>Health Expenditure from Public Sources as a Share of Federal Government Spending (2023)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5">
                <a:lumMod val="75000"/>
              </a:schemeClr>
            </a:solidFill>
            <a:ln>
              <a:noFill/>
            </a:ln>
            <a:effectLst/>
          </c:spPr>
          <c:invertIfNegative val="0"/>
          <c:dPt>
            <c:idx val="38"/>
            <c:invertIfNegative val="0"/>
            <c:bubble3D val="0"/>
            <c:spPr>
              <a:solidFill>
                <a:srgbClr val="C00000"/>
              </a:solidFill>
              <a:ln>
                <a:noFill/>
              </a:ln>
              <a:effectLst/>
            </c:spPr>
            <c:extLst>
              <c:ext xmlns:c16="http://schemas.microsoft.com/office/drawing/2014/chart" uri="{C3380CC4-5D6E-409C-BE32-E72D297353CC}">
                <c16:uniqueId val="{00000001-7C9A-42F2-8BA9-E4ED25CB13EC}"/>
              </c:ext>
            </c:extLst>
          </c:dPt>
          <c:cat>
            <c:strRef>
              <c:f>Sheet1!$V$47:$V$85</c:f>
              <c:strCache>
                <c:ptCount val="39"/>
                <c:pt idx="0">
                  <c:v>Hungary</c:v>
                </c:pt>
                <c:pt idx="1">
                  <c:v>Latvia</c:v>
                </c:pt>
                <c:pt idx="2">
                  <c:v>Turkey</c:v>
                </c:pt>
                <c:pt idx="3">
                  <c:v>Greece</c:v>
                </c:pt>
                <c:pt idx="4">
                  <c:v>Luxembourg</c:v>
                </c:pt>
                <c:pt idx="5">
                  <c:v>Mexico</c:v>
                </c:pt>
                <c:pt idx="6">
                  <c:v>Costa Rica</c:v>
                </c:pt>
                <c:pt idx="7">
                  <c:v>Italy</c:v>
                </c:pt>
                <c:pt idx="8">
                  <c:v>Israel</c:v>
                </c:pt>
                <c:pt idx="9">
                  <c:v>Switzerland</c:v>
                </c:pt>
                <c:pt idx="10">
                  <c:v>Columbia</c:v>
                </c:pt>
                <c:pt idx="11">
                  <c:v>Poland</c:v>
                </c:pt>
                <c:pt idx="12">
                  <c:v>Slovak Republic</c:v>
                </c:pt>
                <c:pt idx="13">
                  <c:v>Estonia</c:v>
                </c:pt>
                <c:pt idx="14">
                  <c:v>Lithuania</c:v>
                </c:pt>
                <c:pt idx="15">
                  <c:v>Korea</c:v>
                </c:pt>
                <c:pt idx="16">
                  <c:v>Portugal</c:v>
                </c:pt>
                <c:pt idx="17">
                  <c:v>Slovenia</c:v>
                </c:pt>
                <c:pt idx="18">
                  <c:v>Spain</c:v>
                </c:pt>
                <c:pt idx="19">
                  <c:v>Belgium</c:v>
                </c:pt>
                <c:pt idx="20">
                  <c:v>OECD38</c:v>
                </c:pt>
                <c:pt idx="21">
                  <c:v>Finland</c:v>
                </c:pt>
                <c:pt idx="22">
                  <c:v>Netherlands</c:v>
                </c:pt>
                <c:pt idx="23">
                  <c:v>France</c:v>
                </c:pt>
                <c:pt idx="24">
                  <c:v>Iceland</c:v>
                </c:pt>
                <c:pt idx="25">
                  <c:v>Czechia</c:v>
                </c:pt>
                <c:pt idx="26">
                  <c:v>Austria</c:v>
                </c:pt>
                <c:pt idx="27">
                  <c:v>Denmark</c:v>
                </c:pt>
                <c:pt idx="28">
                  <c:v>Norway</c:v>
                </c:pt>
                <c:pt idx="29">
                  <c:v>Canada</c:v>
                </c:pt>
                <c:pt idx="30">
                  <c:v>New Zealand</c:v>
                </c:pt>
                <c:pt idx="31">
                  <c:v>Chile</c:v>
                </c:pt>
                <c:pt idx="32">
                  <c:v>UK</c:v>
                </c:pt>
                <c:pt idx="33">
                  <c:v>Germany</c:v>
                </c:pt>
                <c:pt idx="34">
                  <c:v>Sweden</c:v>
                </c:pt>
                <c:pt idx="35">
                  <c:v>Australia</c:v>
                </c:pt>
                <c:pt idx="36">
                  <c:v>Ireland</c:v>
                </c:pt>
                <c:pt idx="37">
                  <c:v>Japan</c:v>
                </c:pt>
                <c:pt idx="38">
                  <c:v>US</c:v>
                </c:pt>
              </c:strCache>
            </c:strRef>
          </c:cat>
          <c:val>
            <c:numRef>
              <c:f>Sheet1!$W$47:$W$85</c:f>
              <c:numCache>
                <c:formatCode>0</c:formatCode>
                <c:ptCount val="39"/>
                <c:pt idx="0">
                  <c:v>9.5058023095004849</c:v>
                </c:pt>
                <c:pt idx="1">
                  <c:v>9.9361506783481328</c:v>
                </c:pt>
                <c:pt idx="2">
                  <c:v>10.147558109701944</c:v>
                </c:pt>
                <c:pt idx="3">
                  <c:v>10.320098127152697</c:v>
                </c:pt>
                <c:pt idx="4">
                  <c:v>10.441707946146693</c:v>
                </c:pt>
                <c:pt idx="5">
                  <c:v>11.161401688554934</c:v>
                </c:pt>
                <c:pt idx="6">
                  <c:v>11.194069054538879</c:v>
                </c:pt>
                <c:pt idx="7">
                  <c:v>11.384771375849374</c:v>
                </c:pt>
                <c:pt idx="8">
                  <c:v>11.565787620458245</c:v>
                </c:pt>
                <c:pt idx="9">
                  <c:v>11.649300933088668</c:v>
                </c:pt>
                <c:pt idx="10">
                  <c:v>11.689484963146352</c:v>
                </c:pt>
                <c:pt idx="11">
                  <c:v>11.753165482279172</c:v>
                </c:pt>
                <c:pt idx="12">
                  <c:v>12.095326702410985</c:v>
                </c:pt>
                <c:pt idx="13">
                  <c:v>12.958455479020914</c:v>
                </c:pt>
                <c:pt idx="14">
                  <c:v>13.181073271189328</c:v>
                </c:pt>
                <c:pt idx="15">
                  <c:v>14.223742319810553</c:v>
                </c:pt>
                <c:pt idx="16">
                  <c:v>14.576835033349006</c:v>
                </c:pt>
                <c:pt idx="17">
                  <c:v>14.714447447093029</c:v>
                </c:pt>
                <c:pt idx="18">
                  <c:v>14.847926579259624</c:v>
                </c:pt>
                <c:pt idx="19">
                  <c:v>14.932848902162316</c:v>
                </c:pt>
                <c:pt idx="20">
                  <c:v>15.060718668548226</c:v>
                </c:pt>
                <c:pt idx="21">
                  <c:v>15.200943464264405</c:v>
                </c:pt>
                <c:pt idx="22">
                  <c:v>15.558836729782294</c:v>
                </c:pt>
                <c:pt idx="23">
                  <c:v>15.782586215273794</c:v>
                </c:pt>
                <c:pt idx="24">
                  <c:v>15.971182759768579</c:v>
                </c:pt>
                <c:pt idx="25">
                  <c:v>16.180204664950416</c:v>
                </c:pt>
                <c:pt idx="26">
                  <c:v>16.218553635908531</c:v>
                </c:pt>
                <c:pt idx="27">
                  <c:v>16.81614329346737</c:v>
                </c:pt>
                <c:pt idx="28">
                  <c:v>17.762578812624284</c:v>
                </c:pt>
                <c:pt idx="29">
                  <c:v>18.354657794223154</c:v>
                </c:pt>
                <c:pt idx="30">
                  <c:v>18.525707742125473</c:v>
                </c:pt>
                <c:pt idx="31">
                  <c:v>18.614798486715589</c:v>
                </c:pt>
                <c:pt idx="32">
                  <c:v>19.067924755676621</c:v>
                </c:pt>
                <c:pt idx="33">
                  <c:v>19.205815394795973</c:v>
                </c:pt>
                <c:pt idx="34">
                  <c:v>19.431410253486327</c:v>
                </c:pt>
                <c:pt idx="35">
                  <c:v>19.732790655355036</c:v>
                </c:pt>
                <c:pt idx="36">
                  <c:v>22.143472131811851</c:v>
                </c:pt>
                <c:pt idx="37">
                  <c:v>22.440614088005088</c:v>
                </c:pt>
                <c:pt idx="38">
                  <c:v>23.019134503536471</c:v>
                </c:pt>
              </c:numCache>
            </c:numRef>
          </c:val>
          <c:extLst>
            <c:ext xmlns:c16="http://schemas.microsoft.com/office/drawing/2014/chart" uri="{C3380CC4-5D6E-409C-BE32-E72D297353CC}">
              <c16:uniqueId val="{00000002-7C9A-42F2-8BA9-E4ED25CB13EC}"/>
            </c:ext>
          </c:extLst>
        </c:ser>
        <c:dLbls>
          <c:showLegendKey val="0"/>
          <c:showVal val="0"/>
          <c:showCatName val="0"/>
          <c:showSerName val="0"/>
          <c:showPercent val="0"/>
          <c:showBubbleSize val="0"/>
        </c:dLbls>
        <c:gapWidth val="90"/>
        <c:overlap val="-27"/>
        <c:axId val="1610484000"/>
        <c:axId val="1610477280"/>
      </c:barChart>
      <c:catAx>
        <c:axId val="1610484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610477280"/>
        <c:crosses val="autoZero"/>
        <c:auto val="1"/>
        <c:lblAlgn val="ctr"/>
        <c:lblOffset val="100"/>
        <c:noMultiLvlLbl val="0"/>
      </c:catAx>
      <c:valAx>
        <c:axId val="1610477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61048400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ysClr val="windowText" lastClr="000000"/>
                </a:solidFill>
                <a:latin typeface="+mn-lt"/>
                <a:ea typeface="+mn-ea"/>
                <a:cs typeface="+mn-cs"/>
              </a:defRPr>
            </a:pPr>
            <a:r>
              <a:rPr lang="en-US" sz="1600" b="1" dirty="0">
                <a:solidFill>
                  <a:sysClr val="windowText" lastClr="000000"/>
                </a:solidFill>
              </a:rPr>
              <a:t>Portion of Women aged 50-69 receiving Mammograms within prior two years (%)</a:t>
            </a:r>
          </a:p>
        </c:rich>
      </c:tx>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spPr>
            <a:solidFill>
              <a:srgbClr val="0C4C88"/>
            </a:solidFill>
            <a:ln>
              <a:noFill/>
            </a:ln>
            <a:effectLst/>
          </c:spPr>
          <c:invertIfNegative val="0"/>
          <c:dPt>
            <c:idx val="3"/>
            <c:invertIfNegative val="0"/>
            <c:bubble3D val="0"/>
            <c:spPr>
              <a:solidFill>
                <a:srgbClr val="C00000"/>
              </a:solidFill>
              <a:ln>
                <a:noFill/>
              </a:ln>
              <a:effectLst/>
            </c:spPr>
            <c:extLst>
              <c:ext xmlns:c16="http://schemas.microsoft.com/office/drawing/2014/chart" uri="{C3380CC4-5D6E-409C-BE32-E72D297353CC}">
                <c16:uniqueId val="{00000001-33BA-4121-AA71-2C1518AB969E}"/>
              </c:ext>
            </c:extLst>
          </c:dPt>
          <c:cat>
            <c:strRef>
              <c:f>Sheet1!$N$47:$N$82</c:f>
              <c:strCache>
                <c:ptCount val="36"/>
                <c:pt idx="0">
                  <c:v>Denmark</c:v>
                </c:pt>
                <c:pt idx="1">
                  <c:v>Sweden</c:v>
                </c:pt>
                <c:pt idx="2">
                  <c:v>Finland</c:v>
                </c:pt>
                <c:pt idx="3">
                  <c:v>US</c:v>
                </c:pt>
                <c:pt idx="4">
                  <c:v>Slovenia</c:v>
                </c:pt>
                <c:pt idx="5">
                  <c:v>Norway</c:v>
                </c:pt>
                <c:pt idx="6">
                  <c:v>Israel</c:v>
                </c:pt>
                <c:pt idx="7">
                  <c:v>Netherlands</c:v>
                </c:pt>
                <c:pt idx="8">
                  <c:v>Korea</c:v>
                </c:pt>
                <c:pt idx="9">
                  <c:v>Ireland</c:v>
                </c:pt>
                <c:pt idx="10">
                  <c:v>New Zealand</c:v>
                </c:pt>
                <c:pt idx="11">
                  <c:v>UK</c:v>
                </c:pt>
                <c:pt idx="12">
                  <c:v>Estonia</c:v>
                </c:pt>
                <c:pt idx="13">
                  <c:v>Czechia</c:v>
                </c:pt>
                <c:pt idx="14">
                  <c:v>Lithuania</c:v>
                </c:pt>
                <c:pt idx="15">
                  <c:v>Belgium</c:v>
                </c:pt>
                <c:pt idx="16">
                  <c:v>Iceland</c:v>
                </c:pt>
                <c:pt idx="17">
                  <c:v>Portugal</c:v>
                </c:pt>
                <c:pt idx="18">
                  <c:v>OECD35</c:v>
                </c:pt>
                <c:pt idx="19">
                  <c:v>Italy</c:v>
                </c:pt>
                <c:pt idx="20">
                  <c:v>Luxembourg</c:v>
                </c:pt>
                <c:pt idx="21">
                  <c:v>Germany</c:v>
                </c:pt>
                <c:pt idx="22">
                  <c:v>Australia</c:v>
                </c:pt>
                <c:pt idx="23">
                  <c:v>Switzerland</c:v>
                </c:pt>
                <c:pt idx="24">
                  <c:v>Hungary</c:v>
                </c:pt>
                <c:pt idx="25">
                  <c:v>France</c:v>
                </c:pt>
                <c:pt idx="26">
                  <c:v>Japan</c:v>
                </c:pt>
                <c:pt idx="27">
                  <c:v>Slovak Republic</c:v>
                </c:pt>
                <c:pt idx="28">
                  <c:v>Austria</c:v>
                </c:pt>
                <c:pt idx="29">
                  <c:v>Chile</c:v>
                </c:pt>
                <c:pt idx="30">
                  <c:v>Turkey</c:v>
                </c:pt>
                <c:pt idx="31">
                  <c:v>Poland</c:v>
                </c:pt>
                <c:pt idx="32">
                  <c:v>Latvia</c:v>
                </c:pt>
                <c:pt idx="33">
                  <c:v>Costa Rica</c:v>
                </c:pt>
                <c:pt idx="34">
                  <c:v>Mexico</c:v>
                </c:pt>
                <c:pt idx="35">
                  <c:v>Greece</c:v>
                </c:pt>
              </c:strCache>
            </c:strRef>
          </c:cat>
          <c:val>
            <c:numRef>
              <c:f>Sheet1!$O$47:$O$82</c:f>
              <c:numCache>
                <c:formatCode>0</c:formatCode>
                <c:ptCount val="36"/>
                <c:pt idx="0">
                  <c:v>83.3</c:v>
                </c:pt>
                <c:pt idx="1">
                  <c:v>83</c:v>
                </c:pt>
                <c:pt idx="2">
                  <c:v>81.5</c:v>
                </c:pt>
                <c:pt idx="3">
                  <c:v>79.8</c:v>
                </c:pt>
                <c:pt idx="4">
                  <c:v>77.5</c:v>
                </c:pt>
                <c:pt idx="5">
                  <c:v>76.599999999999994</c:v>
                </c:pt>
                <c:pt idx="6">
                  <c:v>70.5</c:v>
                </c:pt>
                <c:pt idx="7">
                  <c:v>70.2</c:v>
                </c:pt>
                <c:pt idx="8">
                  <c:v>70.099999999999994</c:v>
                </c:pt>
                <c:pt idx="9">
                  <c:v>69.3</c:v>
                </c:pt>
                <c:pt idx="10">
                  <c:v>67.900000000000006</c:v>
                </c:pt>
                <c:pt idx="11">
                  <c:v>66.400000000000006</c:v>
                </c:pt>
                <c:pt idx="12">
                  <c:v>64.5</c:v>
                </c:pt>
                <c:pt idx="13">
                  <c:v>60.3</c:v>
                </c:pt>
                <c:pt idx="14">
                  <c:v>59.7</c:v>
                </c:pt>
                <c:pt idx="15">
                  <c:v>58</c:v>
                </c:pt>
                <c:pt idx="16">
                  <c:v>56</c:v>
                </c:pt>
                <c:pt idx="17">
                  <c:v>55.5</c:v>
                </c:pt>
                <c:pt idx="18">
                  <c:v>55.494285714285716</c:v>
                </c:pt>
                <c:pt idx="19">
                  <c:v>55.4</c:v>
                </c:pt>
                <c:pt idx="20">
                  <c:v>54.9</c:v>
                </c:pt>
                <c:pt idx="21">
                  <c:v>52</c:v>
                </c:pt>
                <c:pt idx="22">
                  <c:v>51.3</c:v>
                </c:pt>
                <c:pt idx="23">
                  <c:v>50</c:v>
                </c:pt>
                <c:pt idx="24">
                  <c:v>47.7</c:v>
                </c:pt>
                <c:pt idx="25">
                  <c:v>46.7</c:v>
                </c:pt>
                <c:pt idx="26">
                  <c:v>44.7</c:v>
                </c:pt>
                <c:pt idx="27">
                  <c:v>42.7</c:v>
                </c:pt>
                <c:pt idx="28">
                  <c:v>40.1</c:v>
                </c:pt>
                <c:pt idx="29">
                  <c:v>39.5</c:v>
                </c:pt>
                <c:pt idx="30">
                  <c:v>37.4</c:v>
                </c:pt>
                <c:pt idx="31">
                  <c:v>37.299999999999997</c:v>
                </c:pt>
                <c:pt idx="32">
                  <c:v>36.1</c:v>
                </c:pt>
                <c:pt idx="33">
                  <c:v>21.7</c:v>
                </c:pt>
                <c:pt idx="34">
                  <c:v>20.2</c:v>
                </c:pt>
                <c:pt idx="35">
                  <c:v>14.5</c:v>
                </c:pt>
              </c:numCache>
            </c:numRef>
          </c:val>
          <c:extLst>
            <c:ext xmlns:c16="http://schemas.microsoft.com/office/drawing/2014/chart" uri="{C3380CC4-5D6E-409C-BE32-E72D297353CC}">
              <c16:uniqueId val="{00000002-33BA-4121-AA71-2C1518AB969E}"/>
            </c:ext>
          </c:extLst>
        </c:ser>
        <c:dLbls>
          <c:showLegendKey val="0"/>
          <c:showVal val="0"/>
          <c:showCatName val="0"/>
          <c:showSerName val="0"/>
          <c:showPercent val="0"/>
          <c:showBubbleSize val="0"/>
        </c:dLbls>
        <c:gapWidth val="75"/>
        <c:overlap val="-27"/>
        <c:axId val="1565769392"/>
        <c:axId val="1730632256"/>
      </c:barChart>
      <c:catAx>
        <c:axId val="1565769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730632256"/>
        <c:crosses val="autoZero"/>
        <c:auto val="1"/>
        <c:lblAlgn val="ctr"/>
        <c:lblOffset val="100"/>
        <c:noMultiLvlLbl val="0"/>
      </c:catAx>
      <c:valAx>
        <c:axId val="17306322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56576939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a:solidFill>
                  <a:sysClr val="windowText" lastClr="000000"/>
                </a:solidFill>
              </a:rPr>
              <a:t>Percentage of Target Population Screened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lumMod val="50000"/>
              </a:schemeClr>
            </a:solidFill>
            <a:ln>
              <a:noFill/>
            </a:ln>
            <a:effectLst/>
          </c:spPr>
          <c:invertIfNegative val="0"/>
          <c:dPt>
            <c:idx val="2"/>
            <c:invertIfNegative val="0"/>
            <c:bubble3D val="0"/>
            <c:spPr>
              <a:solidFill>
                <a:srgbClr val="C00000"/>
              </a:solidFill>
              <a:ln>
                <a:noFill/>
              </a:ln>
              <a:effectLst/>
            </c:spPr>
            <c:extLst>
              <c:ext xmlns:c16="http://schemas.microsoft.com/office/drawing/2014/chart" uri="{C3380CC4-5D6E-409C-BE32-E72D297353CC}">
                <c16:uniqueId val="{00000001-DCD1-4E83-8659-8AC462067E13}"/>
              </c:ext>
            </c:extLst>
          </c:dPt>
          <c:cat>
            <c:strRef>
              <c:f>Sheet1!$P$47:$P$75</c:f>
              <c:strCache>
                <c:ptCount val="29"/>
                <c:pt idx="0">
                  <c:v>Finland</c:v>
                </c:pt>
                <c:pt idx="1">
                  <c:v>UK</c:v>
                </c:pt>
                <c:pt idx="2">
                  <c:v>US</c:v>
                </c:pt>
                <c:pt idx="3">
                  <c:v>Netherlands</c:v>
                </c:pt>
                <c:pt idx="4">
                  <c:v>Sweden</c:v>
                </c:pt>
                <c:pt idx="5">
                  <c:v>Israel</c:v>
                </c:pt>
                <c:pt idx="6">
                  <c:v>Slovenia</c:v>
                </c:pt>
                <c:pt idx="7">
                  <c:v>Estonia</c:v>
                </c:pt>
                <c:pt idx="8">
                  <c:v>Denmark</c:v>
                </c:pt>
                <c:pt idx="9">
                  <c:v>New Zealand</c:v>
                </c:pt>
                <c:pt idx="10">
                  <c:v>Lithuania</c:v>
                </c:pt>
                <c:pt idx="11">
                  <c:v>Norway</c:v>
                </c:pt>
                <c:pt idx="12">
                  <c:v>Belgium</c:v>
                </c:pt>
                <c:pt idx="13">
                  <c:v>Switzerland</c:v>
                </c:pt>
                <c:pt idx="14">
                  <c:v>Slovak Republic</c:v>
                </c:pt>
                <c:pt idx="15">
                  <c:v>Ireland</c:v>
                </c:pt>
                <c:pt idx="16">
                  <c:v>OECD28</c:v>
                </c:pt>
                <c:pt idx="17">
                  <c:v>Japan</c:v>
                </c:pt>
                <c:pt idx="18">
                  <c:v>Spain</c:v>
                </c:pt>
                <c:pt idx="19">
                  <c:v>Korea</c:v>
                </c:pt>
                <c:pt idx="20">
                  <c:v>Australia</c:v>
                </c:pt>
                <c:pt idx="21">
                  <c:v>Italy</c:v>
                </c:pt>
                <c:pt idx="22">
                  <c:v>France</c:v>
                </c:pt>
                <c:pt idx="23">
                  <c:v>Czechia</c:v>
                </c:pt>
                <c:pt idx="24">
                  <c:v>Latvia</c:v>
                </c:pt>
                <c:pt idx="25">
                  <c:v>Luxembourg</c:v>
                </c:pt>
                <c:pt idx="26">
                  <c:v>Turkey</c:v>
                </c:pt>
                <c:pt idx="27">
                  <c:v>Portugal</c:v>
                </c:pt>
                <c:pt idx="28">
                  <c:v>Hungary</c:v>
                </c:pt>
              </c:strCache>
            </c:strRef>
          </c:cat>
          <c:val>
            <c:numRef>
              <c:f>Sheet1!$Q$47:$Q$75</c:f>
              <c:numCache>
                <c:formatCode>0</c:formatCode>
                <c:ptCount val="29"/>
                <c:pt idx="0">
                  <c:v>74.400000000000006</c:v>
                </c:pt>
                <c:pt idx="1">
                  <c:v>72</c:v>
                </c:pt>
                <c:pt idx="2">
                  <c:v>67.599999999999994</c:v>
                </c:pt>
                <c:pt idx="3">
                  <c:v>67.2</c:v>
                </c:pt>
                <c:pt idx="4">
                  <c:v>64.7</c:v>
                </c:pt>
                <c:pt idx="5">
                  <c:v>64.3</c:v>
                </c:pt>
                <c:pt idx="6">
                  <c:v>60.8</c:v>
                </c:pt>
                <c:pt idx="7">
                  <c:v>60.4</c:v>
                </c:pt>
                <c:pt idx="8">
                  <c:v>59.5</c:v>
                </c:pt>
                <c:pt idx="9">
                  <c:v>57.7</c:v>
                </c:pt>
                <c:pt idx="10">
                  <c:v>56.5</c:v>
                </c:pt>
                <c:pt idx="11">
                  <c:v>55</c:v>
                </c:pt>
                <c:pt idx="12">
                  <c:v>50.9</c:v>
                </c:pt>
                <c:pt idx="13">
                  <c:v>50.6</c:v>
                </c:pt>
                <c:pt idx="14">
                  <c:v>48.9</c:v>
                </c:pt>
                <c:pt idx="15">
                  <c:v>48</c:v>
                </c:pt>
                <c:pt idx="16">
                  <c:v>47.407142857142858</c:v>
                </c:pt>
                <c:pt idx="17">
                  <c:v>45.9</c:v>
                </c:pt>
                <c:pt idx="18">
                  <c:v>43</c:v>
                </c:pt>
                <c:pt idx="19">
                  <c:v>41.6</c:v>
                </c:pt>
                <c:pt idx="20">
                  <c:v>40</c:v>
                </c:pt>
                <c:pt idx="21">
                  <c:v>34.9</c:v>
                </c:pt>
                <c:pt idx="22">
                  <c:v>34.4</c:v>
                </c:pt>
                <c:pt idx="23">
                  <c:v>30</c:v>
                </c:pt>
                <c:pt idx="24">
                  <c:v>25.8</c:v>
                </c:pt>
                <c:pt idx="25">
                  <c:v>24.6</c:v>
                </c:pt>
                <c:pt idx="26">
                  <c:v>22.5</c:v>
                </c:pt>
                <c:pt idx="27">
                  <c:v>17.2</c:v>
                </c:pt>
                <c:pt idx="28">
                  <c:v>9</c:v>
                </c:pt>
              </c:numCache>
            </c:numRef>
          </c:val>
          <c:extLst>
            <c:ext xmlns:c16="http://schemas.microsoft.com/office/drawing/2014/chart" uri="{C3380CC4-5D6E-409C-BE32-E72D297353CC}">
              <c16:uniqueId val="{00000002-DCD1-4E83-8659-8AC462067E13}"/>
            </c:ext>
          </c:extLst>
        </c:ser>
        <c:dLbls>
          <c:showLegendKey val="0"/>
          <c:showVal val="0"/>
          <c:showCatName val="0"/>
          <c:showSerName val="0"/>
          <c:showPercent val="0"/>
          <c:showBubbleSize val="0"/>
        </c:dLbls>
        <c:gapWidth val="80"/>
        <c:overlap val="-27"/>
        <c:axId val="1606484592"/>
        <c:axId val="1567647488"/>
      </c:barChart>
      <c:catAx>
        <c:axId val="1606484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567647488"/>
        <c:crosses val="autoZero"/>
        <c:auto val="1"/>
        <c:lblAlgn val="ctr"/>
        <c:lblOffset val="100"/>
        <c:noMultiLvlLbl val="0"/>
      </c:catAx>
      <c:valAx>
        <c:axId val="15676474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60648459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484978440194976E-2"/>
          <c:y val="5.865605707737237E-2"/>
          <c:w val="0.88057473284589438"/>
          <c:h val="0.75780015400523937"/>
        </c:manualLayout>
      </c:layout>
      <c:barChart>
        <c:barDir val="col"/>
        <c:grouping val="clustered"/>
        <c:varyColors val="0"/>
        <c:ser>
          <c:idx val="0"/>
          <c:order val="0"/>
          <c:tx>
            <c:strRef>
              <c:f>Sheet1!$B$1</c:f>
              <c:strCache>
                <c:ptCount val="1"/>
                <c:pt idx="0">
                  <c:v>Column2</c:v>
                </c:pt>
              </c:strCache>
            </c:strRef>
          </c:tx>
          <c:spPr>
            <a:solidFill>
              <a:srgbClr val="0C4C88"/>
            </a:solidFill>
            <a:ln>
              <a:solidFill>
                <a:schemeClr val="tx2"/>
              </a:solidFill>
            </a:ln>
          </c:spPr>
          <c:invertIfNegative val="0"/>
          <c:dPt>
            <c:idx val="0"/>
            <c:invertIfNegative val="0"/>
            <c:bubble3D val="0"/>
            <c:spPr>
              <a:solidFill>
                <a:srgbClr val="C00000"/>
              </a:solidFill>
              <a:ln>
                <a:solidFill>
                  <a:schemeClr val="tx2"/>
                </a:solidFill>
              </a:ln>
            </c:spPr>
            <c:extLst>
              <c:ext xmlns:c16="http://schemas.microsoft.com/office/drawing/2014/chart" uri="{C3380CC4-5D6E-409C-BE32-E72D297353CC}">
                <c16:uniqueId val="{00000000-600D-4BC4-ACDC-B29037BE43C0}"/>
              </c:ext>
            </c:extLst>
          </c:dPt>
          <c:dPt>
            <c:idx val="10"/>
            <c:invertIfNegative val="0"/>
            <c:bubble3D val="0"/>
            <c:spPr>
              <a:solidFill>
                <a:srgbClr val="C00000"/>
              </a:solidFill>
              <a:ln>
                <a:solidFill>
                  <a:schemeClr val="tx2"/>
                </a:solidFill>
              </a:ln>
            </c:spPr>
            <c:extLst>
              <c:ext xmlns:c16="http://schemas.microsoft.com/office/drawing/2014/chart" uri="{C3380CC4-5D6E-409C-BE32-E72D297353CC}">
                <c16:uniqueId val="{00000001-F40A-4403-B1C5-5DEB7D7566D8}"/>
              </c:ext>
            </c:extLst>
          </c:dPt>
          <c:dLbls>
            <c:numFmt formatCode="#,##0.0" sourceLinked="0"/>
            <c:spPr>
              <a:noFill/>
              <a:ln>
                <a:noFill/>
              </a:ln>
              <a:effectLst/>
            </c:spPr>
            <c:txPr>
              <a:bodyPr/>
              <a:lstStyle/>
              <a:p>
                <a:pPr>
                  <a:defRPr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US</c:v>
                </c:pt>
                <c:pt idx="1">
                  <c:v>SWE</c:v>
                </c:pt>
                <c:pt idx="2">
                  <c:v>CAN</c:v>
                </c:pt>
                <c:pt idx="3">
                  <c:v>SWIZ</c:v>
                </c:pt>
                <c:pt idx="4">
                  <c:v>UK</c:v>
                </c:pt>
                <c:pt idx="5">
                  <c:v>AUS</c:v>
                </c:pt>
                <c:pt idx="6">
                  <c:v>NETH</c:v>
                </c:pt>
                <c:pt idx="7">
                  <c:v>FR</c:v>
                </c:pt>
                <c:pt idx="8">
                  <c:v>GER</c:v>
                </c:pt>
              </c:strCache>
            </c:strRef>
          </c:cat>
          <c:val>
            <c:numRef>
              <c:f>Sheet1!$B$2:$B$10</c:f>
              <c:numCache>
                <c:formatCode>General</c:formatCode>
                <c:ptCount val="9"/>
                <c:pt idx="0">
                  <c:v>19</c:v>
                </c:pt>
                <c:pt idx="1">
                  <c:v>17</c:v>
                </c:pt>
                <c:pt idx="2">
                  <c:v>15</c:v>
                </c:pt>
                <c:pt idx="3">
                  <c:v>14</c:v>
                </c:pt>
                <c:pt idx="4">
                  <c:v>11</c:v>
                </c:pt>
                <c:pt idx="5">
                  <c:v>11</c:v>
                </c:pt>
                <c:pt idx="6">
                  <c:v>10</c:v>
                </c:pt>
                <c:pt idx="7">
                  <c:v>8</c:v>
                </c:pt>
                <c:pt idx="8">
                  <c:v>7</c:v>
                </c:pt>
              </c:numCache>
            </c:numRef>
          </c:val>
          <c:extLst>
            <c:ext xmlns:c16="http://schemas.microsoft.com/office/drawing/2014/chart" uri="{C3380CC4-5D6E-409C-BE32-E72D297353CC}">
              <c16:uniqueId val="{00000000-F40A-4403-B1C5-5DEB7D7566D8}"/>
            </c:ext>
          </c:extLst>
        </c:ser>
        <c:dLbls>
          <c:showLegendKey val="0"/>
          <c:showVal val="0"/>
          <c:showCatName val="0"/>
          <c:showSerName val="0"/>
          <c:showPercent val="0"/>
          <c:showBubbleSize val="0"/>
        </c:dLbls>
        <c:gapWidth val="150"/>
        <c:axId val="104837504"/>
        <c:axId val="104839040"/>
      </c:barChart>
      <c:catAx>
        <c:axId val="104837504"/>
        <c:scaling>
          <c:orientation val="minMax"/>
        </c:scaling>
        <c:delete val="0"/>
        <c:axPos val="b"/>
        <c:numFmt formatCode="General" sourceLinked="0"/>
        <c:majorTickMark val="out"/>
        <c:minorTickMark val="none"/>
        <c:tickLblPos val="low"/>
        <c:txPr>
          <a:bodyPr rot="0"/>
          <a:lstStyle/>
          <a:p>
            <a:pPr>
              <a:defRPr sz="1600" b="1">
                <a:latin typeface="Cabin" panose="020B0803050202020004" pitchFamily="34" charset="0"/>
                <a:cs typeface="Arial" panose="020B0604020202020204" pitchFamily="34" charset="0"/>
              </a:defRPr>
            </a:pPr>
            <a:endParaRPr lang="en-US"/>
          </a:p>
        </c:txPr>
        <c:crossAx val="104839040"/>
        <c:crosses val="autoZero"/>
        <c:auto val="1"/>
        <c:lblAlgn val="ctr"/>
        <c:lblOffset val="100"/>
        <c:noMultiLvlLbl val="0"/>
      </c:catAx>
      <c:valAx>
        <c:axId val="104839040"/>
        <c:scaling>
          <c:orientation val="minMax"/>
        </c:scaling>
        <c:delete val="0"/>
        <c:axPos val="l"/>
        <c:numFmt formatCode="General" sourceLinked="1"/>
        <c:majorTickMark val="out"/>
        <c:minorTickMark val="none"/>
        <c:tickLblPos val="nextTo"/>
        <c:txPr>
          <a:bodyPr/>
          <a:lstStyle/>
          <a:p>
            <a:pPr>
              <a:defRPr sz="1600" b="1">
                <a:latin typeface="Cabin" panose="020B0803050202020004" pitchFamily="34" charset="0"/>
                <a:cs typeface="Arial" panose="020B0604020202020204" pitchFamily="34" charset="0"/>
              </a:defRPr>
            </a:pPr>
            <a:endParaRPr lang="en-US"/>
          </a:p>
        </c:txPr>
        <c:crossAx val="1048375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4472C4">
                <a:lumMod val="75000"/>
              </a:srgbClr>
            </a:solidFill>
            <a:ln>
              <a:solidFill>
                <a:sysClr val="windowText" lastClr="000000"/>
              </a:solidFill>
            </a:ln>
            <a:effectLst/>
          </c:spPr>
          <c:invertIfNegative val="0"/>
          <c:dPt>
            <c:idx val="12"/>
            <c:invertIfNegative val="0"/>
            <c:bubble3D val="0"/>
            <c:spPr>
              <a:solidFill>
                <a:srgbClr val="C00000"/>
              </a:solidFill>
              <a:ln>
                <a:solidFill>
                  <a:sysClr val="windowText" lastClr="000000"/>
                </a:solidFill>
              </a:ln>
              <a:effectLst/>
            </c:spPr>
            <c:extLst>
              <c:ext xmlns:c16="http://schemas.microsoft.com/office/drawing/2014/chart" uri="{C3380CC4-5D6E-409C-BE32-E72D297353CC}">
                <c16:uniqueId val="{00000001-16F2-453C-9044-CA6F484EE9F3}"/>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Sheet1!$R$19:$R$31</c:f>
              <c:strCache>
                <c:ptCount val="13"/>
                <c:pt idx="0">
                  <c:v>Japan</c:v>
                </c:pt>
                <c:pt idx="1">
                  <c:v>France</c:v>
                </c:pt>
                <c:pt idx="2">
                  <c:v>Switzerland</c:v>
                </c:pt>
                <c:pt idx="3">
                  <c:v>Sweden</c:v>
                </c:pt>
                <c:pt idx="4">
                  <c:v>Netherlands</c:v>
                </c:pt>
                <c:pt idx="5">
                  <c:v>Austria</c:v>
                </c:pt>
                <c:pt idx="6">
                  <c:v>Comparable Ave</c:v>
                </c:pt>
                <c:pt idx="7">
                  <c:v>Belgium</c:v>
                </c:pt>
                <c:pt idx="8">
                  <c:v>Germany</c:v>
                </c:pt>
                <c:pt idx="9">
                  <c:v>Canada</c:v>
                </c:pt>
                <c:pt idx="10">
                  <c:v>U.K.</c:v>
                </c:pt>
                <c:pt idx="11">
                  <c:v>Australia</c:v>
                </c:pt>
                <c:pt idx="12">
                  <c:v>U.S.</c:v>
                </c:pt>
              </c:strCache>
            </c:strRef>
          </c:cat>
          <c:val>
            <c:numRef>
              <c:f>Sheet1!$S$19:$S$31</c:f>
              <c:numCache>
                <c:formatCode>0%</c:formatCode>
                <c:ptCount val="13"/>
                <c:pt idx="0">
                  <c:v>4.9000000000000002E-2</c:v>
                </c:pt>
                <c:pt idx="1">
                  <c:v>0.109</c:v>
                </c:pt>
                <c:pt idx="2">
                  <c:v>0.13700000000000001</c:v>
                </c:pt>
                <c:pt idx="3">
                  <c:v>0.16400000000000001</c:v>
                </c:pt>
                <c:pt idx="4">
                  <c:v>0.16900000000000001</c:v>
                </c:pt>
                <c:pt idx="5">
                  <c:v>0.17</c:v>
                </c:pt>
                <c:pt idx="6">
                  <c:v>0.19436363636363635</c:v>
                </c:pt>
                <c:pt idx="7">
                  <c:v>0.22</c:v>
                </c:pt>
                <c:pt idx="8">
                  <c:v>0.24199999999999999</c:v>
                </c:pt>
                <c:pt idx="9">
                  <c:v>0.27300000000000002</c:v>
                </c:pt>
                <c:pt idx="10">
                  <c:v>0.28699999999999998</c:v>
                </c:pt>
                <c:pt idx="11">
                  <c:v>0.318</c:v>
                </c:pt>
                <c:pt idx="12">
                  <c:v>0.42899999999999999</c:v>
                </c:pt>
              </c:numCache>
            </c:numRef>
          </c:val>
          <c:extLst>
            <c:ext xmlns:c16="http://schemas.microsoft.com/office/drawing/2014/chart" uri="{C3380CC4-5D6E-409C-BE32-E72D297353CC}">
              <c16:uniqueId val="{00000002-16F2-453C-9044-CA6F484EE9F3}"/>
            </c:ext>
          </c:extLst>
        </c:ser>
        <c:dLbls>
          <c:showLegendKey val="0"/>
          <c:showVal val="0"/>
          <c:showCatName val="0"/>
          <c:showSerName val="0"/>
          <c:showPercent val="0"/>
          <c:showBubbleSize val="0"/>
        </c:dLbls>
        <c:gapWidth val="50"/>
        <c:axId val="1128229904"/>
        <c:axId val="1128230384"/>
      </c:barChart>
      <c:catAx>
        <c:axId val="11282299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128230384"/>
        <c:crosses val="autoZero"/>
        <c:auto val="1"/>
        <c:lblAlgn val="ctr"/>
        <c:lblOffset val="100"/>
        <c:noMultiLvlLbl val="0"/>
      </c:catAx>
      <c:valAx>
        <c:axId val="11282303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128229904"/>
        <c:crosses val="autoZero"/>
        <c:crossBetween val="between"/>
      </c:valAx>
      <c:spPr>
        <a:noFill/>
        <a:ln>
          <a:solidFill>
            <a:sysClr val="windowText" lastClr="000000"/>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4472C4">
                <a:lumMod val="75000"/>
              </a:srgbClr>
            </a:solidFill>
            <a:ln>
              <a:solidFill>
                <a:schemeClr val="tx1"/>
              </a:solidFill>
            </a:ln>
            <a:effectLst/>
          </c:spPr>
          <c:invertIfNegative val="0"/>
          <c:dPt>
            <c:idx val="8"/>
            <c:invertIfNegative val="0"/>
            <c:bubble3D val="0"/>
            <c:spPr>
              <a:solidFill>
                <a:srgbClr val="C00000"/>
              </a:solidFill>
              <a:ln>
                <a:solidFill>
                  <a:schemeClr val="tx1"/>
                </a:solidFill>
              </a:ln>
              <a:effectLst/>
            </c:spPr>
            <c:extLst>
              <c:ext xmlns:c16="http://schemas.microsoft.com/office/drawing/2014/chart" uri="{C3380CC4-5D6E-409C-BE32-E72D297353CC}">
                <c16:uniqueId val="{00000001-B6EC-4AF5-918C-F2910458F31A}"/>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Sheet1!$O$19:$O$31</c:f>
              <c:strCache>
                <c:ptCount val="13"/>
                <c:pt idx="0">
                  <c:v>U.K.</c:v>
                </c:pt>
                <c:pt idx="1">
                  <c:v>Netherlands</c:v>
                </c:pt>
                <c:pt idx="2">
                  <c:v>Australia</c:v>
                </c:pt>
                <c:pt idx="3">
                  <c:v>Canada</c:v>
                </c:pt>
                <c:pt idx="4">
                  <c:v>Switzerland</c:v>
                </c:pt>
                <c:pt idx="5">
                  <c:v>Sweden</c:v>
                </c:pt>
                <c:pt idx="6">
                  <c:v>Comparable Ave</c:v>
                </c:pt>
                <c:pt idx="7">
                  <c:v>Germany</c:v>
                </c:pt>
                <c:pt idx="8">
                  <c:v>U.S.</c:v>
                </c:pt>
                <c:pt idx="9">
                  <c:v>France</c:v>
                </c:pt>
                <c:pt idx="10">
                  <c:v>Austria</c:v>
                </c:pt>
                <c:pt idx="11">
                  <c:v>Belgium</c:v>
                </c:pt>
                <c:pt idx="12">
                  <c:v>Japan</c:v>
                </c:pt>
              </c:strCache>
            </c:strRef>
          </c:cat>
          <c:val>
            <c:numRef>
              <c:f>Sheet1!$P$19:$P$31</c:f>
              <c:numCache>
                <c:formatCode>0.0</c:formatCode>
                <c:ptCount val="13"/>
                <c:pt idx="0">
                  <c:v>9.39</c:v>
                </c:pt>
                <c:pt idx="1">
                  <c:v>12.28</c:v>
                </c:pt>
                <c:pt idx="2">
                  <c:v>12.29</c:v>
                </c:pt>
                <c:pt idx="3">
                  <c:v>12.49</c:v>
                </c:pt>
                <c:pt idx="4">
                  <c:v>12.66</c:v>
                </c:pt>
                <c:pt idx="5">
                  <c:v>14.13</c:v>
                </c:pt>
                <c:pt idx="6">
                  <c:v>14.570909090909089</c:v>
                </c:pt>
                <c:pt idx="7">
                  <c:v>15</c:v>
                </c:pt>
                <c:pt idx="8">
                  <c:v>15.28</c:v>
                </c:pt>
                <c:pt idx="9">
                  <c:v>16.079999999999998</c:v>
                </c:pt>
                <c:pt idx="10">
                  <c:v>16.260000000000002</c:v>
                </c:pt>
                <c:pt idx="11">
                  <c:v>18.239999999999998</c:v>
                </c:pt>
                <c:pt idx="12">
                  <c:v>21.46</c:v>
                </c:pt>
              </c:numCache>
            </c:numRef>
          </c:val>
          <c:extLst>
            <c:ext xmlns:c16="http://schemas.microsoft.com/office/drawing/2014/chart" uri="{C3380CC4-5D6E-409C-BE32-E72D297353CC}">
              <c16:uniqueId val="{00000002-B6EC-4AF5-918C-F2910458F31A}"/>
            </c:ext>
          </c:extLst>
        </c:ser>
        <c:dLbls>
          <c:showLegendKey val="0"/>
          <c:showVal val="0"/>
          <c:showCatName val="0"/>
          <c:showSerName val="0"/>
          <c:showPercent val="0"/>
          <c:showBubbleSize val="0"/>
        </c:dLbls>
        <c:gapWidth val="63"/>
        <c:axId val="2094299136"/>
        <c:axId val="2094299616"/>
      </c:barChart>
      <c:catAx>
        <c:axId val="2094299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094299616"/>
        <c:crosses val="autoZero"/>
        <c:auto val="1"/>
        <c:lblAlgn val="ctr"/>
        <c:lblOffset val="100"/>
        <c:noMultiLvlLbl val="0"/>
      </c:catAx>
      <c:valAx>
        <c:axId val="2094299616"/>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094299136"/>
        <c:crosses val="autoZero"/>
        <c:crossBetween val="between"/>
      </c:valAx>
      <c:spPr>
        <a:noFill/>
        <a:ln>
          <a:solidFill>
            <a:schemeClr val="tx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C4C88"/>
            </a:solidFill>
            <a:ln>
              <a:noFill/>
            </a:ln>
            <a:effectLst/>
          </c:spPr>
          <c:invertIfNegative val="0"/>
          <c:dPt>
            <c:idx val="3"/>
            <c:invertIfNegative val="0"/>
            <c:bubble3D val="0"/>
            <c:spPr>
              <a:solidFill>
                <a:srgbClr val="C00000"/>
              </a:solidFill>
              <a:ln>
                <a:noFill/>
              </a:ln>
              <a:effectLst/>
            </c:spPr>
            <c:extLst>
              <c:ext xmlns:c16="http://schemas.microsoft.com/office/drawing/2014/chart" uri="{C3380CC4-5D6E-409C-BE32-E72D297353CC}">
                <c16:uniqueId val="{00000001-D055-4CBD-8447-C6B4F850B8D7}"/>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Sheet1!$AD$19:$AD$31</c:f>
              <c:strCache>
                <c:ptCount val="13"/>
                <c:pt idx="0">
                  <c:v>Switzerland</c:v>
                </c:pt>
                <c:pt idx="1">
                  <c:v>Sweden</c:v>
                </c:pt>
                <c:pt idx="2">
                  <c:v>Japan</c:v>
                </c:pt>
                <c:pt idx="3">
                  <c:v>US</c:v>
                </c:pt>
                <c:pt idx="4">
                  <c:v>Belgium</c:v>
                </c:pt>
                <c:pt idx="5">
                  <c:v>Austria</c:v>
                </c:pt>
                <c:pt idx="6">
                  <c:v>Australia</c:v>
                </c:pt>
                <c:pt idx="7">
                  <c:v>Canada</c:v>
                </c:pt>
                <c:pt idx="8">
                  <c:v>Germany</c:v>
                </c:pt>
                <c:pt idx="9">
                  <c:v>OECD Ave</c:v>
                </c:pt>
                <c:pt idx="10">
                  <c:v>France</c:v>
                </c:pt>
                <c:pt idx="11">
                  <c:v>Netherlands</c:v>
                </c:pt>
                <c:pt idx="12">
                  <c:v>UK</c:v>
                </c:pt>
              </c:strCache>
            </c:strRef>
          </c:cat>
          <c:val>
            <c:numRef>
              <c:f>Sheet1!$AE$19:$AE$31</c:f>
              <c:numCache>
                <c:formatCode>0</c:formatCode>
                <c:ptCount val="13"/>
                <c:pt idx="0">
                  <c:v>156.5</c:v>
                </c:pt>
                <c:pt idx="1">
                  <c:v>172.2</c:v>
                </c:pt>
                <c:pt idx="2">
                  <c:v>173.7</c:v>
                </c:pt>
                <c:pt idx="3">
                  <c:v>178.5</c:v>
                </c:pt>
                <c:pt idx="4">
                  <c:v>183.8</c:v>
                </c:pt>
                <c:pt idx="5">
                  <c:v>184.1</c:v>
                </c:pt>
                <c:pt idx="6">
                  <c:v>186.9</c:v>
                </c:pt>
                <c:pt idx="7">
                  <c:v>188.7</c:v>
                </c:pt>
                <c:pt idx="8">
                  <c:v>190.7</c:v>
                </c:pt>
                <c:pt idx="9">
                  <c:v>191</c:v>
                </c:pt>
                <c:pt idx="10">
                  <c:v>192.4</c:v>
                </c:pt>
                <c:pt idx="11">
                  <c:v>211.2</c:v>
                </c:pt>
                <c:pt idx="12">
                  <c:v>216.4</c:v>
                </c:pt>
              </c:numCache>
            </c:numRef>
          </c:val>
          <c:extLst>
            <c:ext xmlns:c16="http://schemas.microsoft.com/office/drawing/2014/chart" uri="{C3380CC4-5D6E-409C-BE32-E72D297353CC}">
              <c16:uniqueId val="{00000002-D055-4CBD-8447-C6B4F850B8D7}"/>
            </c:ext>
          </c:extLst>
        </c:ser>
        <c:dLbls>
          <c:showLegendKey val="0"/>
          <c:showVal val="0"/>
          <c:showCatName val="0"/>
          <c:showSerName val="0"/>
          <c:showPercent val="0"/>
          <c:showBubbleSize val="0"/>
        </c:dLbls>
        <c:gapWidth val="75"/>
        <c:overlap val="-27"/>
        <c:axId val="1525509104"/>
        <c:axId val="1525513424"/>
      </c:barChart>
      <c:catAx>
        <c:axId val="1525509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525513424"/>
        <c:crosses val="autoZero"/>
        <c:auto val="1"/>
        <c:lblAlgn val="ctr"/>
        <c:lblOffset val="100"/>
        <c:noMultiLvlLbl val="0"/>
      </c:catAx>
      <c:valAx>
        <c:axId val="1525513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5255091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ysClr val="windowText" lastClr="000000"/>
                </a:solidFill>
                <a:latin typeface="+mn-lt"/>
                <a:ea typeface="+mn-ea"/>
                <a:cs typeface="+mn-cs"/>
              </a:defRPr>
            </a:pPr>
            <a:r>
              <a:rPr lang="en-US" sz="1800" b="1" dirty="0">
                <a:solidFill>
                  <a:schemeClr val="tx1"/>
                </a:solidFill>
              </a:rPr>
              <a:t>Adult Congestive Heart Failure Hospital Admissions per 100,000 people (2023)</a:t>
            </a:r>
          </a:p>
        </c:rich>
      </c:tx>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5">
                <a:lumMod val="75000"/>
              </a:schemeClr>
            </a:solidFill>
            <a:ln>
              <a:noFill/>
            </a:ln>
            <a:effectLst/>
          </c:spPr>
          <c:invertIfNegative val="0"/>
          <c:dPt>
            <c:idx val="27"/>
            <c:invertIfNegative val="0"/>
            <c:bubble3D val="0"/>
            <c:spPr>
              <a:solidFill>
                <a:srgbClr val="C00000"/>
              </a:solidFill>
              <a:ln>
                <a:noFill/>
              </a:ln>
              <a:effectLst/>
            </c:spPr>
            <c:extLst>
              <c:ext xmlns:c16="http://schemas.microsoft.com/office/drawing/2014/chart" uri="{C3380CC4-5D6E-409C-BE32-E72D297353CC}">
                <c16:uniqueId val="{00000001-8AE9-4FB4-A6AE-7DAF8883D41A}"/>
              </c:ext>
            </c:extLst>
          </c:dPt>
          <c:cat>
            <c:strRef>
              <c:f>Sheet1!$R$47:$R$77</c:f>
              <c:strCache>
                <c:ptCount val="31"/>
                <c:pt idx="0">
                  <c:v>Costa Rica</c:v>
                </c:pt>
                <c:pt idx="1">
                  <c:v>Mexico</c:v>
                </c:pt>
                <c:pt idx="2">
                  <c:v>Korea</c:v>
                </c:pt>
                <c:pt idx="3">
                  <c:v>Chile</c:v>
                </c:pt>
                <c:pt idx="4">
                  <c:v>UK</c:v>
                </c:pt>
                <c:pt idx="5">
                  <c:v>Portugal</c:v>
                </c:pt>
                <c:pt idx="6">
                  <c:v>Belgium</c:v>
                </c:pt>
                <c:pt idx="7">
                  <c:v>Ireland</c:v>
                </c:pt>
                <c:pt idx="8">
                  <c:v>Denmark</c:v>
                </c:pt>
                <c:pt idx="9">
                  <c:v>Netherlands</c:v>
                </c:pt>
                <c:pt idx="10">
                  <c:v>Canada</c:v>
                </c:pt>
                <c:pt idx="11">
                  <c:v>Spain</c:v>
                </c:pt>
                <c:pt idx="12">
                  <c:v>Italy</c:v>
                </c:pt>
                <c:pt idx="13">
                  <c:v>Austria</c:v>
                </c:pt>
                <c:pt idx="14">
                  <c:v>Australia</c:v>
                </c:pt>
                <c:pt idx="15">
                  <c:v>Iceland</c:v>
                </c:pt>
                <c:pt idx="16">
                  <c:v>Norway</c:v>
                </c:pt>
                <c:pt idx="17">
                  <c:v>Israel</c:v>
                </c:pt>
                <c:pt idx="18">
                  <c:v>Sweden</c:v>
                </c:pt>
                <c:pt idx="19">
                  <c:v>Slovenia</c:v>
                </c:pt>
                <c:pt idx="20">
                  <c:v>Luxembourg</c:v>
                </c:pt>
                <c:pt idx="21">
                  <c:v>Estonia</c:v>
                </c:pt>
                <c:pt idx="22">
                  <c:v>OECD30</c:v>
                </c:pt>
                <c:pt idx="23">
                  <c:v>Finland</c:v>
                </c:pt>
                <c:pt idx="24">
                  <c:v>Switzerland</c:v>
                </c:pt>
                <c:pt idx="25">
                  <c:v>Czechia</c:v>
                </c:pt>
                <c:pt idx="26">
                  <c:v>Germany</c:v>
                </c:pt>
                <c:pt idx="27">
                  <c:v>US</c:v>
                </c:pt>
                <c:pt idx="28">
                  <c:v>Slovak Republic</c:v>
                </c:pt>
                <c:pt idx="29">
                  <c:v>Lithuania</c:v>
                </c:pt>
                <c:pt idx="30">
                  <c:v>Poland</c:v>
                </c:pt>
              </c:strCache>
            </c:strRef>
          </c:cat>
          <c:val>
            <c:numRef>
              <c:f>Sheet1!$S$47:$S$77</c:f>
              <c:numCache>
                <c:formatCode>#,##0</c:formatCode>
                <c:ptCount val="31"/>
                <c:pt idx="0">
                  <c:v>43.7</c:v>
                </c:pt>
                <c:pt idx="1">
                  <c:v>59.534715211652298</c:v>
                </c:pt>
                <c:pt idx="2">
                  <c:v>75.900000000000006</c:v>
                </c:pt>
                <c:pt idx="3">
                  <c:v>92.4</c:v>
                </c:pt>
                <c:pt idx="4">
                  <c:v>110.9</c:v>
                </c:pt>
                <c:pt idx="5">
                  <c:v>118.1</c:v>
                </c:pt>
                <c:pt idx="6">
                  <c:v>132.4</c:v>
                </c:pt>
                <c:pt idx="7">
                  <c:v>144.6</c:v>
                </c:pt>
                <c:pt idx="8">
                  <c:v>144.80000000000001</c:v>
                </c:pt>
                <c:pt idx="9">
                  <c:v>152.4</c:v>
                </c:pt>
                <c:pt idx="10">
                  <c:v>158.30000000000001</c:v>
                </c:pt>
                <c:pt idx="11">
                  <c:v>161.4</c:v>
                </c:pt>
                <c:pt idx="12">
                  <c:v>162.30000000000001</c:v>
                </c:pt>
                <c:pt idx="13">
                  <c:v>175.7</c:v>
                </c:pt>
                <c:pt idx="14">
                  <c:v>180.8</c:v>
                </c:pt>
                <c:pt idx="15">
                  <c:v>190.9</c:v>
                </c:pt>
                <c:pt idx="16">
                  <c:v>191.7</c:v>
                </c:pt>
                <c:pt idx="17">
                  <c:v>196.7</c:v>
                </c:pt>
                <c:pt idx="18">
                  <c:v>203.3</c:v>
                </c:pt>
                <c:pt idx="19">
                  <c:v>204.6</c:v>
                </c:pt>
                <c:pt idx="20">
                  <c:v>205.49</c:v>
                </c:pt>
                <c:pt idx="21">
                  <c:v>208.3</c:v>
                </c:pt>
                <c:pt idx="22">
                  <c:v>209.61749050705507</c:v>
                </c:pt>
                <c:pt idx="23">
                  <c:v>211.3</c:v>
                </c:pt>
                <c:pt idx="24">
                  <c:v>215.5</c:v>
                </c:pt>
                <c:pt idx="25">
                  <c:v>354.6</c:v>
                </c:pt>
                <c:pt idx="26">
                  <c:v>380.3</c:v>
                </c:pt>
                <c:pt idx="27">
                  <c:v>386.5</c:v>
                </c:pt>
                <c:pt idx="28">
                  <c:v>413.9</c:v>
                </c:pt>
                <c:pt idx="29">
                  <c:v>490.9</c:v>
                </c:pt>
                <c:pt idx="30">
                  <c:v>521.29999999999995</c:v>
                </c:pt>
              </c:numCache>
            </c:numRef>
          </c:val>
          <c:extLst>
            <c:ext xmlns:c16="http://schemas.microsoft.com/office/drawing/2014/chart" uri="{C3380CC4-5D6E-409C-BE32-E72D297353CC}">
              <c16:uniqueId val="{00000002-8AE9-4FB4-A6AE-7DAF8883D41A}"/>
            </c:ext>
          </c:extLst>
        </c:ser>
        <c:dLbls>
          <c:showLegendKey val="0"/>
          <c:showVal val="0"/>
          <c:showCatName val="0"/>
          <c:showSerName val="0"/>
          <c:showPercent val="0"/>
          <c:showBubbleSize val="0"/>
        </c:dLbls>
        <c:gapWidth val="95"/>
        <c:overlap val="-27"/>
        <c:axId val="1734898448"/>
        <c:axId val="1734898928"/>
      </c:barChart>
      <c:catAx>
        <c:axId val="173489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734898928"/>
        <c:crosses val="autoZero"/>
        <c:auto val="1"/>
        <c:lblAlgn val="ctr"/>
        <c:lblOffset val="100"/>
        <c:noMultiLvlLbl val="0"/>
      </c:catAx>
      <c:valAx>
        <c:axId val="17348989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7348984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ysClr val="windowText" lastClr="000000"/>
                </a:solidFill>
                <a:latin typeface="+mn-lt"/>
                <a:ea typeface="+mn-ea"/>
                <a:cs typeface="+mn-cs"/>
              </a:defRPr>
            </a:pPr>
            <a:r>
              <a:rPr lang="en-US" sz="1600" b="1">
                <a:solidFill>
                  <a:sysClr val="windowText" lastClr="000000"/>
                </a:solidFill>
              </a:rPr>
              <a:t>Diabetes Hospital Admissions per 100,000 people (2023)</a:t>
            </a:r>
          </a:p>
        </c:rich>
      </c:tx>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5">
                <a:lumMod val="75000"/>
              </a:schemeClr>
            </a:solidFill>
            <a:ln>
              <a:noFill/>
            </a:ln>
            <a:effectLst/>
          </c:spPr>
          <c:invertIfNegative val="0"/>
          <c:dPt>
            <c:idx val="32"/>
            <c:invertIfNegative val="0"/>
            <c:bubble3D val="0"/>
            <c:spPr>
              <a:solidFill>
                <a:srgbClr val="C00000"/>
              </a:solidFill>
              <a:ln>
                <a:noFill/>
              </a:ln>
              <a:effectLst/>
            </c:spPr>
            <c:extLst>
              <c:ext xmlns:c16="http://schemas.microsoft.com/office/drawing/2014/chart" uri="{C3380CC4-5D6E-409C-BE32-E72D297353CC}">
                <c16:uniqueId val="{00000001-0EC9-4AFF-92D4-B955532D15A6}"/>
              </c:ext>
            </c:extLst>
          </c:dPt>
          <c:cat>
            <c:strRef>
              <c:f>Sheet1!$T$47:$T$79</c:f>
              <c:strCache>
                <c:ptCount val="33"/>
                <c:pt idx="0">
                  <c:v>Italy</c:v>
                </c:pt>
                <c:pt idx="1">
                  <c:v>Iceland</c:v>
                </c:pt>
                <c:pt idx="2">
                  <c:v>Netherlands</c:v>
                </c:pt>
                <c:pt idx="3">
                  <c:v>Portugal</c:v>
                </c:pt>
                <c:pt idx="4">
                  <c:v>Norway</c:v>
                </c:pt>
                <c:pt idx="5">
                  <c:v>Sweden</c:v>
                </c:pt>
                <c:pt idx="6">
                  <c:v>Spain</c:v>
                </c:pt>
                <c:pt idx="7">
                  <c:v>UK</c:v>
                </c:pt>
                <c:pt idx="8">
                  <c:v>Switzerland</c:v>
                </c:pt>
                <c:pt idx="9">
                  <c:v>Israel</c:v>
                </c:pt>
                <c:pt idx="10">
                  <c:v>Finland</c:v>
                </c:pt>
                <c:pt idx="11">
                  <c:v>Denmark</c:v>
                </c:pt>
                <c:pt idx="12">
                  <c:v>Canada</c:v>
                </c:pt>
                <c:pt idx="13">
                  <c:v>Estonia</c:v>
                </c:pt>
                <c:pt idx="14">
                  <c:v>Ireland</c:v>
                </c:pt>
                <c:pt idx="15">
                  <c:v>Slovenia</c:v>
                </c:pt>
                <c:pt idx="16">
                  <c:v>Czechia</c:v>
                </c:pt>
                <c:pt idx="17">
                  <c:v>Costa Rica</c:v>
                </c:pt>
                <c:pt idx="18">
                  <c:v>Chile</c:v>
                </c:pt>
                <c:pt idx="19">
                  <c:v>Austria</c:v>
                </c:pt>
                <c:pt idx="20">
                  <c:v>OECD30</c:v>
                </c:pt>
                <c:pt idx="21">
                  <c:v>Hungary</c:v>
                </c:pt>
                <c:pt idx="22">
                  <c:v>Australia</c:v>
                </c:pt>
                <c:pt idx="23">
                  <c:v>Belgium</c:v>
                </c:pt>
                <c:pt idx="24">
                  <c:v>Latvia</c:v>
                </c:pt>
                <c:pt idx="25">
                  <c:v>Luxembourg</c:v>
                </c:pt>
                <c:pt idx="26">
                  <c:v>Korea</c:v>
                </c:pt>
                <c:pt idx="27">
                  <c:v>Poland</c:v>
                </c:pt>
                <c:pt idx="28">
                  <c:v>Germany</c:v>
                </c:pt>
                <c:pt idx="29">
                  <c:v>Slovak Republic</c:v>
                </c:pt>
                <c:pt idx="30">
                  <c:v>Lithuania</c:v>
                </c:pt>
                <c:pt idx="31">
                  <c:v>Mexico</c:v>
                </c:pt>
                <c:pt idx="32">
                  <c:v>US</c:v>
                </c:pt>
              </c:strCache>
            </c:strRef>
          </c:cat>
          <c:val>
            <c:numRef>
              <c:f>Sheet1!$U$47:$U$79</c:f>
              <c:numCache>
                <c:formatCode>0</c:formatCode>
                <c:ptCount val="33"/>
                <c:pt idx="0">
                  <c:v>30.7</c:v>
                </c:pt>
                <c:pt idx="1">
                  <c:v>33.700000000000003</c:v>
                </c:pt>
                <c:pt idx="2">
                  <c:v>42.3</c:v>
                </c:pt>
                <c:pt idx="3">
                  <c:v>48.5</c:v>
                </c:pt>
                <c:pt idx="4">
                  <c:v>59.6</c:v>
                </c:pt>
                <c:pt idx="5">
                  <c:v>60.4</c:v>
                </c:pt>
                <c:pt idx="6">
                  <c:v>62</c:v>
                </c:pt>
                <c:pt idx="7">
                  <c:v>82.1</c:v>
                </c:pt>
                <c:pt idx="8">
                  <c:v>82.6</c:v>
                </c:pt>
                <c:pt idx="9">
                  <c:v>84</c:v>
                </c:pt>
                <c:pt idx="10">
                  <c:v>84.9</c:v>
                </c:pt>
                <c:pt idx="11">
                  <c:v>89.9</c:v>
                </c:pt>
                <c:pt idx="12">
                  <c:v>93.3</c:v>
                </c:pt>
                <c:pt idx="13">
                  <c:v>93.3</c:v>
                </c:pt>
                <c:pt idx="14">
                  <c:v>93.3</c:v>
                </c:pt>
                <c:pt idx="15">
                  <c:v>94.3</c:v>
                </c:pt>
                <c:pt idx="16">
                  <c:v>97</c:v>
                </c:pt>
                <c:pt idx="17">
                  <c:v>101.9</c:v>
                </c:pt>
                <c:pt idx="18">
                  <c:v>107.9</c:v>
                </c:pt>
                <c:pt idx="19">
                  <c:v>109.5</c:v>
                </c:pt>
                <c:pt idx="20">
                  <c:v>110.94081309483715</c:v>
                </c:pt>
                <c:pt idx="21">
                  <c:v>112.1</c:v>
                </c:pt>
                <c:pt idx="22">
                  <c:v>140.6</c:v>
                </c:pt>
                <c:pt idx="23">
                  <c:v>152.4</c:v>
                </c:pt>
                <c:pt idx="24">
                  <c:v>154.69999999999999</c:v>
                </c:pt>
                <c:pt idx="25">
                  <c:v>155.69999999999999</c:v>
                </c:pt>
                <c:pt idx="26">
                  <c:v>159.30000000000001</c:v>
                </c:pt>
                <c:pt idx="27">
                  <c:v>160.1</c:v>
                </c:pt>
                <c:pt idx="28">
                  <c:v>179.5</c:v>
                </c:pt>
                <c:pt idx="29">
                  <c:v>182.8</c:v>
                </c:pt>
                <c:pt idx="30">
                  <c:v>186.3</c:v>
                </c:pt>
                <c:pt idx="31">
                  <c:v>192.00601903478901</c:v>
                </c:pt>
                <c:pt idx="32">
                  <c:v>223.4</c:v>
                </c:pt>
              </c:numCache>
            </c:numRef>
          </c:val>
          <c:extLst>
            <c:ext xmlns:c16="http://schemas.microsoft.com/office/drawing/2014/chart" uri="{C3380CC4-5D6E-409C-BE32-E72D297353CC}">
              <c16:uniqueId val="{00000002-0EC9-4AFF-92D4-B955532D15A6}"/>
            </c:ext>
          </c:extLst>
        </c:ser>
        <c:dLbls>
          <c:showLegendKey val="0"/>
          <c:showVal val="0"/>
          <c:showCatName val="0"/>
          <c:showSerName val="0"/>
          <c:showPercent val="0"/>
          <c:showBubbleSize val="0"/>
        </c:dLbls>
        <c:gapWidth val="90"/>
        <c:overlap val="-27"/>
        <c:axId val="1610477280"/>
        <c:axId val="1610477760"/>
      </c:barChart>
      <c:catAx>
        <c:axId val="1610477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610477760"/>
        <c:crosses val="autoZero"/>
        <c:auto val="1"/>
        <c:lblAlgn val="ctr"/>
        <c:lblOffset val="100"/>
        <c:noMultiLvlLbl val="0"/>
      </c:catAx>
      <c:valAx>
        <c:axId val="1610477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61047728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0760599369541E-3"/>
          <c:y val="4.972618247871847E-3"/>
          <c:w val="0.99230929467149964"/>
          <c:h val="0.92940779768726134"/>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74AC-46D7-92C4-011BE4E353F5}"/>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Sheet1!$B$2:$B$12</c:f>
              <c:numCache>
                <c:formatCode>General</c:formatCode>
                <c:ptCount val="11"/>
                <c:pt idx="0">
                  <c:v>14</c:v>
                </c:pt>
                <c:pt idx="1">
                  <c:v>14</c:v>
                </c:pt>
                <c:pt idx="2">
                  <c:v>15</c:v>
                </c:pt>
                <c:pt idx="3">
                  <c:v>15</c:v>
                </c:pt>
                <c:pt idx="4">
                  <c:v>16</c:v>
                </c:pt>
                <c:pt idx="5">
                  <c:v>16</c:v>
                </c:pt>
                <c:pt idx="6">
                  <c:v>17</c:v>
                </c:pt>
                <c:pt idx="7">
                  <c:v>18</c:v>
                </c:pt>
                <c:pt idx="8">
                  <c:v>18</c:v>
                </c:pt>
                <c:pt idx="9">
                  <c:v>22</c:v>
                </c:pt>
                <c:pt idx="10">
                  <c:v>28</c:v>
                </c:pt>
              </c:numCache>
            </c:numRef>
          </c:val>
          <c:extLst>
            <c:ext xmlns:c16="http://schemas.microsoft.com/office/drawing/2014/chart" uri="{C3380CC4-5D6E-409C-BE32-E72D297353CC}">
              <c16:uniqueId val="{00000001-74AC-46D7-92C4-011BE4E353F5}"/>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Sheet1!$C$2:$C$12</c:f>
              <c:numCache>
                <c:formatCode>General</c:formatCode>
                <c:ptCount val="11"/>
                <c:pt idx="0">
                  <c:v>17.5</c:v>
                </c:pt>
                <c:pt idx="1">
                  <c:v>17.5</c:v>
                </c:pt>
                <c:pt idx="2">
                  <c:v>17.5</c:v>
                </c:pt>
                <c:pt idx="3">
                  <c:v>17.5</c:v>
                </c:pt>
                <c:pt idx="4">
                  <c:v>17.5</c:v>
                </c:pt>
                <c:pt idx="5">
                  <c:v>17.5</c:v>
                </c:pt>
                <c:pt idx="6">
                  <c:v>17.5</c:v>
                </c:pt>
                <c:pt idx="7">
                  <c:v>17.5</c:v>
                </c:pt>
                <c:pt idx="8">
                  <c:v>17.5</c:v>
                </c:pt>
                <c:pt idx="9">
                  <c:v>17.5</c:v>
                </c:pt>
                <c:pt idx="10">
                  <c:v>17.5</c:v>
                </c:pt>
              </c:numCache>
            </c:numRef>
          </c:val>
          <c:smooth val="0"/>
          <c:extLst>
            <c:ext xmlns:c16="http://schemas.microsoft.com/office/drawing/2014/chart" uri="{C3380CC4-5D6E-409C-BE32-E72D297353CC}">
              <c16:uniqueId val="{00000002-74AC-46D7-92C4-011BE4E353F5}"/>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30"/>
          <c:min val="0"/>
        </c:scaling>
        <c:delete val="1"/>
        <c:axPos val="l"/>
        <c:numFmt formatCode="0" sourceLinked="0"/>
        <c:majorTickMark val="out"/>
        <c:minorTickMark val="none"/>
        <c:tickLblPos val="nextTo"/>
        <c:crossAx val="396332184"/>
        <c:crosses val="autoZero"/>
        <c:crossBetween val="between"/>
        <c:majorUnit val="5"/>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a:solidFill>
                  <a:sysClr val="windowText" lastClr="000000"/>
                </a:solidFill>
              </a:rPr>
              <a:t>Per capita Expenditures on Prescription and OTC Medicines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1"/>
          <c:order val="0"/>
          <c:tx>
            <c:v>Prescriptions</c:v>
          </c:tx>
          <c:spPr>
            <a:solidFill>
              <a:schemeClr val="accent1">
                <a:lumMod val="75000"/>
              </a:schemeClr>
            </a:solidFill>
            <a:ln>
              <a:noFill/>
            </a:ln>
            <a:effectLst/>
          </c:spPr>
          <c:invertIfNegative val="0"/>
          <c:dPt>
            <c:idx val="20"/>
            <c:invertIfNegative val="0"/>
            <c:bubble3D val="0"/>
            <c:spPr>
              <a:solidFill>
                <a:srgbClr val="C00000"/>
              </a:solidFill>
              <a:ln>
                <a:noFill/>
              </a:ln>
              <a:effectLst/>
            </c:spPr>
            <c:extLst>
              <c:ext xmlns:c16="http://schemas.microsoft.com/office/drawing/2014/chart" uri="{C3380CC4-5D6E-409C-BE32-E72D297353CC}">
                <c16:uniqueId val="{00000005-870D-4E80-8F6B-00C25625AD5C}"/>
              </c:ext>
            </c:extLst>
          </c:dPt>
          <c:cat>
            <c:strRef>
              <c:f>Sheet1!$X$53:$X$73</c:f>
              <c:strCache>
                <c:ptCount val="21"/>
                <c:pt idx="0">
                  <c:v>Denmark</c:v>
                </c:pt>
                <c:pt idx="1">
                  <c:v>Netherlands</c:v>
                </c:pt>
                <c:pt idx="2">
                  <c:v>Norway</c:v>
                </c:pt>
                <c:pt idx="3">
                  <c:v>UK</c:v>
                </c:pt>
                <c:pt idx="4">
                  <c:v>Portugal</c:v>
                </c:pt>
                <c:pt idx="5">
                  <c:v>Sweden</c:v>
                </c:pt>
                <c:pt idx="6">
                  <c:v>Finland</c:v>
                </c:pt>
                <c:pt idx="7">
                  <c:v>Spain</c:v>
                </c:pt>
                <c:pt idx="8">
                  <c:v>Luxembourg</c:v>
                </c:pt>
                <c:pt idx="9">
                  <c:v>Belgium</c:v>
                </c:pt>
                <c:pt idx="10">
                  <c:v>OECD24</c:v>
                </c:pt>
                <c:pt idx="11">
                  <c:v>France</c:v>
                </c:pt>
                <c:pt idx="12">
                  <c:v>Austria</c:v>
                </c:pt>
                <c:pt idx="13">
                  <c:v>Italy</c:v>
                </c:pt>
                <c:pt idx="14">
                  <c:v>Korea</c:v>
                </c:pt>
                <c:pt idx="15">
                  <c:v>Australia</c:v>
                </c:pt>
                <c:pt idx="16">
                  <c:v>Japan</c:v>
                </c:pt>
                <c:pt idx="17">
                  <c:v>Canada</c:v>
                </c:pt>
                <c:pt idx="18">
                  <c:v>Switzerland</c:v>
                </c:pt>
                <c:pt idx="19">
                  <c:v>Germany</c:v>
                </c:pt>
                <c:pt idx="20">
                  <c:v>US</c:v>
                </c:pt>
              </c:strCache>
            </c:strRef>
          </c:cat>
          <c:val>
            <c:numRef>
              <c:f>Sheet1!$Z$53:$Z$73</c:f>
              <c:numCache>
                <c:formatCode>General</c:formatCode>
                <c:ptCount val="21"/>
                <c:pt idx="0" formatCode="&quot;$&quot;#,##0">
                  <c:v>341.233</c:v>
                </c:pt>
                <c:pt idx="2" formatCode="&quot;$&quot;#,##0">
                  <c:v>452.93400000000003</c:v>
                </c:pt>
                <c:pt idx="3" formatCode="&quot;$&quot;#,##0">
                  <c:v>377.613</c:v>
                </c:pt>
                <c:pt idx="5" formatCode="&quot;$&quot;#,##0">
                  <c:v>459.25799999999998</c:v>
                </c:pt>
                <c:pt idx="6" formatCode="&quot;$&quot;#,##0">
                  <c:v>567.13800000000003</c:v>
                </c:pt>
                <c:pt idx="7" formatCode="&quot;$&quot;#,##0">
                  <c:v>522.15599999999995</c:v>
                </c:pt>
                <c:pt idx="8" formatCode="&quot;$&quot;#,##0">
                  <c:v>553.03599999999994</c:v>
                </c:pt>
                <c:pt idx="9" formatCode="&quot;$&quot;#,##0">
                  <c:v>658.12599999999998</c:v>
                </c:pt>
                <c:pt idx="10" formatCode="&quot;$&quot;#,##0">
                  <c:v>609.9554999999998</c:v>
                </c:pt>
                <c:pt idx="11" formatCode="&quot;$&quot;#,##0">
                  <c:v>757.35199999999998</c:v>
                </c:pt>
                <c:pt idx="12" formatCode="&quot;$&quot;#,##0">
                  <c:v>661.346</c:v>
                </c:pt>
                <c:pt idx="14" formatCode="&quot;$&quot;#,##0">
                  <c:v>733.27599999999995</c:v>
                </c:pt>
                <c:pt idx="15" formatCode="&quot;$&quot;#,##0">
                  <c:v>539.72</c:v>
                </c:pt>
                <c:pt idx="16" formatCode="&quot;$&quot;#,##0">
                  <c:v>831.03099999999995</c:v>
                </c:pt>
                <c:pt idx="17" formatCode="&quot;$&quot;#,##0">
                  <c:v>903.81100000000004</c:v>
                </c:pt>
                <c:pt idx="18" formatCode="&quot;$&quot;#,##0">
                  <c:v>900.43499999999995</c:v>
                </c:pt>
                <c:pt idx="19" formatCode="&quot;$&quot;#,##0">
                  <c:v>1022.396</c:v>
                </c:pt>
                <c:pt idx="20" formatCode="&quot;$&quot;#,##0">
                  <c:v>1342.8230000000001</c:v>
                </c:pt>
              </c:numCache>
            </c:numRef>
          </c:val>
          <c:extLst>
            <c:ext xmlns:c16="http://schemas.microsoft.com/office/drawing/2014/chart" uri="{C3380CC4-5D6E-409C-BE32-E72D297353CC}">
              <c16:uniqueId val="{00000000-870D-4E80-8F6B-00C25625AD5C}"/>
            </c:ext>
          </c:extLst>
        </c:ser>
        <c:ser>
          <c:idx val="2"/>
          <c:order val="1"/>
          <c:tx>
            <c:v>OTC Medicines</c:v>
          </c:tx>
          <c:spPr>
            <a:solidFill>
              <a:schemeClr val="accent5">
                <a:lumMod val="60000"/>
                <a:lumOff val="40000"/>
              </a:schemeClr>
            </a:solidFill>
            <a:ln>
              <a:noFill/>
            </a:ln>
            <a:effectLst/>
          </c:spPr>
          <c:invertIfNegative val="0"/>
          <c:dPt>
            <c:idx val="20"/>
            <c:invertIfNegative val="0"/>
            <c:bubble3D val="0"/>
            <c:spPr>
              <a:solidFill>
                <a:srgbClr val="F983A8"/>
              </a:solidFill>
              <a:ln>
                <a:noFill/>
              </a:ln>
              <a:effectLst/>
            </c:spPr>
            <c:extLst>
              <c:ext xmlns:c16="http://schemas.microsoft.com/office/drawing/2014/chart" uri="{C3380CC4-5D6E-409C-BE32-E72D297353CC}">
                <c16:uniqueId val="{00000006-870D-4E80-8F6B-00C25625AD5C}"/>
              </c:ext>
            </c:extLst>
          </c:dPt>
          <c:cat>
            <c:strRef>
              <c:f>Sheet1!$X$53:$X$73</c:f>
              <c:strCache>
                <c:ptCount val="21"/>
                <c:pt idx="0">
                  <c:v>Denmark</c:v>
                </c:pt>
                <c:pt idx="1">
                  <c:v>Netherlands</c:v>
                </c:pt>
                <c:pt idx="2">
                  <c:v>Norway</c:v>
                </c:pt>
                <c:pt idx="3">
                  <c:v>UK</c:v>
                </c:pt>
                <c:pt idx="4">
                  <c:v>Portugal</c:v>
                </c:pt>
                <c:pt idx="5">
                  <c:v>Sweden</c:v>
                </c:pt>
                <c:pt idx="6">
                  <c:v>Finland</c:v>
                </c:pt>
                <c:pt idx="7">
                  <c:v>Spain</c:v>
                </c:pt>
                <c:pt idx="8">
                  <c:v>Luxembourg</c:v>
                </c:pt>
                <c:pt idx="9">
                  <c:v>Belgium</c:v>
                </c:pt>
                <c:pt idx="10">
                  <c:v>OECD24</c:v>
                </c:pt>
                <c:pt idx="11">
                  <c:v>France</c:v>
                </c:pt>
                <c:pt idx="12">
                  <c:v>Austria</c:v>
                </c:pt>
                <c:pt idx="13">
                  <c:v>Italy</c:v>
                </c:pt>
                <c:pt idx="14">
                  <c:v>Korea</c:v>
                </c:pt>
                <c:pt idx="15">
                  <c:v>Australia</c:v>
                </c:pt>
                <c:pt idx="16">
                  <c:v>Japan</c:v>
                </c:pt>
                <c:pt idx="17">
                  <c:v>Canada</c:v>
                </c:pt>
                <c:pt idx="18">
                  <c:v>Switzerland</c:v>
                </c:pt>
                <c:pt idx="19">
                  <c:v>Germany</c:v>
                </c:pt>
                <c:pt idx="20">
                  <c:v>US</c:v>
                </c:pt>
              </c:strCache>
            </c:strRef>
          </c:cat>
          <c:val>
            <c:numRef>
              <c:f>Sheet1!$AA$53:$AA$73</c:f>
              <c:numCache>
                <c:formatCode>General</c:formatCode>
                <c:ptCount val="21"/>
                <c:pt idx="0" formatCode="&quot;$&quot;#,##0">
                  <c:v>62.771999999999998</c:v>
                </c:pt>
                <c:pt idx="2" formatCode="&quot;$&quot;#,##0">
                  <c:v>66.075999999999993</c:v>
                </c:pt>
                <c:pt idx="3" formatCode="&quot;$&quot;#,##0">
                  <c:v>179.02500000000001</c:v>
                </c:pt>
                <c:pt idx="5" formatCode="&quot;$&quot;#,##0">
                  <c:v>191.30699999999999</c:v>
                </c:pt>
                <c:pt idx="6" formatCode="&quot;$&quot;#,##0">
                  <c:v>88.3</c:v>
                </c:pt>
                <c:pt idx="7" formatCode="&quot;$&quot;#,##0">
                  <c:v>150.95500000000001</c:v>
                </c:pt>
                <c:pt idx="8" formatCode="&quot;$&quot;#,##0">
                  <c:v>143.20699999999999</c:v>
                </c:pt>
                <c:pt idx="9" formatCode="&quot;$&quot;#,##0">
                  <c:v>84.114000000000004</c:v>
                </c:pt>
                <c:pt idx="10" formatCode="&quot;$&quot;#,##0">
                  <c:v>156.05220833333331</c:v>
                </c:pt>
                <c:pt idx="11" formatCode="&quot;$&quot;#,##0">
                  <c:v>55.856000000000002</c:v>
                </c:pt>
                <c:pt idx="12" formatCode="&quot;$&quot;#,##0">
                  <c:v>183.40600000000001</c:v>
                </c:pt>
                <c:pt idx="14" formatCode="&quot;$&quot;#,##0">
                  <c:v>117.34399999999999</c:v>
                </c:pt>
                <c:pt idx="15" formatCode="&quot;$&quot;#,##0">
                  <c:v>332.48500000000001</c:v>
                </c:pt>
                <c:pt idx="16" formatCode="&quot;$&quot;#,##0">
                  <c:v>151.84399999999999</c:v>
                </c:pt>
                <c:pt idx="17" formatCode="&quot;$&quot;#,##0">
                  <c:v>86.436999999999998</c:v>
                </c:pt>
                <c:pt idx="18" formatCode="&quot;$&quot;#,##0">
                  <c:v>160.87299999999999</c:v>
                </c:pt>
                <c:pt idx="19" formatCode="&quot;$&quot;#,##0">
                  <c:v>135.75700000000001</c:v>
                </c:pt>
                <c:pt idx="20" formatCode="&quot;$&quot;#,##0">
                  <c:v>370.53</c:v>
                </c:pt>
              </c:numCache>
            </c:numRef>
          </c:val>
          <c:extLst>
            <c:ext xmlns:c16="http://schemas.microsoft.com/office/drawing/2014/chart" uri="{C3380CC4-5D6E-409C-BE32-E72D297353CC}">
              <c16:uniqueId val="{00000001-870D-4E80-8F6B-00C25625AD5C}"/>
            </c:ext>
          </c:extLst>
        </c:ser>
        <c:ser>
          <c:idx val="3"/>
          <c:order val="2"/>
          <c:tx>
            <c:v>Total (no breakdown)</c:v>
          </c:tx>
          <c:spPr>
            <a:solidFill>
              <a:srgbClr val="96AAE1"/>
            </a:solidFill>
            <a:ln>
              <a:noFill/>
            </a:ln>
            <a:effectLst/>
          </c:spPr>
          <c:invertIfNegative val="0"/>
          <c:cat>
            <c:strRef>
              <c:f>Sheet1!$X$53:$X$73</c:f>
              <c:strCache>
                <c:ptCount val="21"/>
                <c:pt idx="0">
                  <c:v>Denmark</c:v>
                </c:pt>
                <c:pt idx="1">
                  <c:v>Netherlands</c:v>
                </c:pt>
                <c:pt idx="2">
                  <c:v>Norway</c:v>
                </c:pt>
                <c:pt idx="3">
                  <c:v>UK</c:v>
                </c:pt>
                <c:pt idx="4">
                  <c:v>Portugal</c:v>
                </c:pt>
                <c:pt idx="5">
                  <c:v>Sweden</c:v>
                </c:pt>
                <c:pt idx="6">
                  <c:v>Finland</c:v>
                </c:pt>
                <c:pt idx="7">
                  <c:v>Spain</c:v>
                </c:pt>
                <c:pt idx="8">
                  <c:v>Luxembourg</c:v>
                </c:pt>
                <c:pt idx="9">
                  <c:v>Belgium</c:v>
                </c:pt>
                <c:pt idx="10">
                  <c:v>OECD24</c:v>
                </c:pt>
                <c:pt idx="11">
                  <c:v>France</c:v>
                </c:pt>
                <c:pt idx="12">
                  <c:v>Austria</c:v>
                </c:pt>
                <c:pt idx="13">
                  <c:v>Italy</c:v>
                </c:pt>
                <c:pt idx="14">
                  <c:v>Korea</c:v>
                </c:pt>
                <c:pt idx="15">
                  <c:v>Australia</c:v>
                </c:pt>
                <c:pt idx="16">
                  <c:v>Japan</c:v>
                </c:pt>
                <c:pt idx="17">
                  <c:v>Canada</c:v>
                </c:pt>
                <c:pt idx="18">
                  <c:v>Switzerland</c:v>
                </c:pt>
                <c:pt idx="19">
                  <c:v>Germany</c:v>
                </c:pt>
                <c:pt idx="20">
                  <c:v>US</c:v>
                </c:pt>
              </c:strCache>
            </c:strRef>
          </c:cat>
          <c:val>
            <c:numRef>
              <c:f>Sheet1!$AB$53:$AB$73</c:f>
              <c:numCache>
                <c:formatCode>"$"#,##0</c:formatCode>
                <c:ptCount val="21"/>
                <c:pt idx="1">
                  <c:v>485.27800000000002</c:v>
                </c:pt>
                <c:pt idx="4">
                  <c:v>621.88499999999999</c:v>
                </c:pt>
                <c:pt idx="13">
                  <c:v>846.37300000000005</c:v>
                </c:pt>
              </c:numCache>
            </c:numRef>
          </c:val>
          <c:extLst>
            <c:ext xmlns:c16="http://schemas.microsoft.com/office/drawing/2014/chart" uri="{C3380CC4-5D6E-409C-BE32-E72D297353CC}">
              <c16:uniqueId val="{00000002-870D-4E80-8F6B-00C25625AD5C}"/>
            </c:ext>
          </c:extLst>
        </c:ser>
        <c:ser>
          <c:idx val="0"/>
          <c:order val="3"/>
          <c:spPr>
            <a:noFill/>
            <a:ln>
              <a:noFill/>
            </a:ln>
            <a:effectLst/>
          </c:spPr>
          <c:invertIfNegative val="0"/>
          <c:dLbls>
            <c:dLbl>
              <c:idx val="2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4-870D-4E80-8F6B-00C25625AD5C}"/>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Sheet1!$AC$53:$AC$73</c:f>
              <c:numCache>
                <c:formatCode>"$"#,##0</c:formatCode>
                <c:ptCount val="21"/>
                <c:pt idx="0">
                  <c:v>404.005</c:v>
                </c:pt>
                <c:pt idx="1">
                  <c:v>485.27800000000002</c:v>
                </c:pt>
                <c:pt idx="2">
                  <c:v>519.01</c:v>
                </c:pt>
                <c:pt idx="3">
                  <c:v>556.63800000000003</c:v>
                </c:pt>
                <c:pt idx="4">
                  <c:v>621.88499999999999</c:v>
                </c:pt>
                <c:pt idx="5">
                  <c:v>650.56499999999994</c:v>
                </c:pt>
                <c:pt idx="6">
                  <c:v>655.43799999999999</c:v>
                </c:pt>
                <c:pt idx="7">
                  <c:v>673.11099999999999</c:v>
                </c:pt>
                <c:pt idx="8">
                  <c:v>696.24299999999994</c:v>
                </c:pt>
                <c:pt idx="9">
                  <c:v>742.24</c:v>
                </c:pt>
                <c:pt idx="10">
                  <c:v>766.00770833333308</c:v>
                </c:pt>
                <c:pt idx="11">
                  <c:v>813.20799999999997</c:v>
                </c:pt>
                <c:pt idx="12">
                  <c:v>844.75199999999995</c:v>
                </c:pt>
                <c:pt idx="13">
                  <c:v>846.37300000000005</c:v>
                </c:pt>
                <c:pt idx="14">
                  <c:v>850.61999999999989</c:v>
                </c:pt>
                <c:pt idx="15">
                  <c:v>872.20500000000004</c:v>
                </c:pt>
                <c:pt idx="16">
                  <c:v>982.875</c:v>
                </c:pt>
                <c:pt idx="17">
                  <c:v>990.24800000000005</c:v>
                </c:pt>
                <c:pt idx="18">
                  <c:v>1061.308</c:v>
                </c:pt>
                <c:pt idx="19">
                  <c:v>1158.153</c:v>
                </c:pt>
                <c:pt idx="20">
                  <c:v>1713.3530000000001</c:v>
                </c:pt>
              </c:numCache>
            </c:numRef>
          </c:val>
          <c:extLst>
            <c:ext xmlns:c16="http://schemas.microsoft.com/office/drawing/2014/chart" uri="{C3380CC4-5D6E-409C-BE32-E72D297353CC}">
              <c16:uniqueId val="{00000003-870D-4E80-8F6B-00C25625AD5C}"/>
            </c:ext>
          </c:extLst>
        </c:ser>
        <c:dLbls>
          <c:showLegendKey val="0"/>
          <c:showVal val="0"/>
          <c:showCatName val="0"/>
          <c:showSerName val="0"/>
          <c:showPercent val="0"/>
          <c:showBubbleSize val="0"/>
        </c:dLbls>
        <c:gapWidth val="45"/>
        <c:overlap val="100"/>
        <c:axId val="1724337024"/>
        <c:axId val="1724336544"/>
      </c:barChart>
      <c:catAx>
        <c:axId val="1724337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724336544"/>
        <c:crosses val="autoZero"/>
        <c:auto val="1"/>
        <c:lblAlgn val="ctr"/>
        <c:lblOffset val="100"/>
        <c:noMultiLvlLbl val="0"/>
      </c:catAx>
      <c:valAx>
        <c:axId val="1724336544"/>
        <c:scaling>
          <c:orientation val="minMax"/>
          <c:max val="200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724337024"/>
        <c:crosses val="autoZero"/>
        <c:crossBetween val="between"/>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423142763113502E-2"/>
          <c:y val="2.075758734041739E-2"/>
          <c:w val="0.91840888839962298"/>
          <c:h val="0.90467166118798259"/>
        </c:manualLayout>
      </c:layout>
      <c:barChart>
        <c:barDir val="col"/>
        <c:grouping val="stacked"/>
        <c:varyColors val="0"/>
        <c:ser>
          <c:idx val="4"/>
          <c:order val="0"/>
          <c:tx>
            <c:strRef>
              <c:f>Sheet1!$B$1</c:f>
              <c:strCache>
                <c:ptCount val="1"/>
                <c:pt idx="0">
                  <c:v>Health care</c:v>
                </c:pt>
              </c:strCache>
            </c:strRef>
          </c:tx>
          <c:spPr>
            <a:solidFill>
              <a:srgbClr val="0C4C88"/>
            </a:solidFill>
            <a:ln w="9519">
              <a:solidFill>
                <a:schemeClr val="tx1"/>
              </a:solidFill>
              <a:prstDash val="solid"/>
            </a:ln>
          </c:spPr>
          <c:invertIfNegative val="0"/>
          <c:dPt>
            <c:idx val="5"/>
            <c:invertIfNegative val="0"/>
            <c:bubble3D val="0"/>
            <c:spPr>
              <a:solidFill>
                <a:srgbClr val="C00000"/>
              </a:solidFill>
              <a:ln w="9519">
                <a:solidFill>
                  <a:schemeClr val="tx1"/>
                </a:solidFill>
                <a:prstDash val="solid"/>
              </a:ln>
            </c:spPr>
            <c:extLst>
              <c:ext xmlns:c16="http://schemas.microsoft.com/office/drawing/2014/chart" uri="{C3380CC4-5D6E-409C-BE32-E72D297353CC}">
                <c16:uniqueId val="{00000003-912C-4E84-BD69-8C0A0923B169}"/>
              </c:ext>
            </c:extLst>
          </c:dPt>
          <c:dLbls>
            <c:numFmt formatCode="#,##0" sourceLinked="0"/>
            <c:spPr>
              <a:noFill/>
              <a:ln w="30091">
                <a:noFill/>
              </a:ln>
            </c:spPr>
            <c:txPr>
              <a:bodyPr/>
              <a:lstStyle/>
              <a:p>
                <a:pPr>
                  <a:defRPr sz="1600" b="1" i="0" u="none" strike="noStrike" baseline="0">
                    <a:solidFill>
                      <a:schemeClr val="tx1"/>
                    </a:solidFill>
                    <a:latin typeface="Cabin" panose="020B0803050202020004" pitchFamily="34" charset="0"/>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FR</c:v>
                </c:pt>
                <c:pt idx="1">
                  <c:v>SWE</c:v>
                </c:pt>
                <c:pt idx="2">
                  <c:v>SWIZ</c:v>
                </c:pt>
                <c:pt idx="3">
                  <c:v>GER</c:v>
                </c:pt>
                <c:pt idx="4">
                  <c:v>NETH</c:v>
                </c:pt>
                <c:pt idx="5">
                  <c:v>US</c:v>
                </c:pt>
                <c:pt idx="6">
                  <c:v>NOR</c:v>
                </c:pt>
                <c:pt idx="7">
                  <c:v>UK</c:v>
                </c:pt>
                <c:pt idx="8">
                  <c:v>NZ</c:v>
                </c:pt>
                <c:pt idx="9">
                  <c:v>CAN</c:v>
                </c:pt>
                <c:pt idx="10">
                  <c:v>AUS</c:v>
                </c:pt>
              </c:strCache>
            </c:strRef>
          </c:cat>
          <c:val>
            <c:numRef>
              <c:f>Sheet1!$B$2:$B$12</c:f>
              <c:numCache>
                <c:formatCode>0.0</c:formatCode>
                <c:ptCount val="11"/>
                <c:pt idx="0">
                  <c:v>11.9</c:v>
                </c:pt>
                <c:pt idx="1">
                  <c:v>11.8</c:v>
                </c:pt>
                <c:pt idx="2">
                  <c:v>10.6</c:v>
                </c:pt>
                <c:pt idx="3">
                  <c:v>10.7</c:v>
                </c:pt>
                <c:pt idx="4">
                  <c:v>12</c:v>
                </c:pt>
                <c:pt idx="5">
                  <c:v>16.3</c:v>
                </c:pt>
                <c:pt idx="6">
                  <c:v>8.9</c:v>
                </c:pt>
                <c:pt idx="7">
                  <c:v>8.4</c:v>
                </c:pt>
                <c:pt idx="8">
                  <c:v>9.3000000000000007</c:v>
                </c:pt>
                <c:pt idx="9">
                  <c:v>10.4</c:v>
                </c:pt>
                <c:pt idx="10">
                  <c:v>8.8000000000000007</c:v>
                </c:pt>
              </c:numCache>
            </c:numRef>
          </c:val>
          <c:extLst>
            <c:ext xmlns:c16="http://schemas.microsoft.com/office/drawing/2014/chart" uri="{C3380CC4-5D6E-409C-BE32-E72D297353CC}">
              <c16:uniqueId val="{00000000-912C-4E84-BD69-8C0A0923B169}"/>
            </c:ext>
          </c:extLst>
        </c:ser>
        <c:ser>
          <c:idx val="0"/>
          <c:order val="1"/>
          <c:tx>
            <c:strRef>
              <c:f>Sheet1!$C$1</c:f>
              <c:strCache>
                <c:ptCount val="1"/>
                <c:pt idx="0">
                  <c:v>Social care</c:v>
                </c:pt>
              </c:strCache>
            </c:strRef>
          </c:tx>
          <c:spPr>
            <a:solidFill>
              <a:schemeClr val="accent1">
                <a:lumMod val="60000"/>
                <a:lumOff val="40000"/>
              </a:schemeClr>
            </a:solidFill>
            <a:ln>
              <a:solidFill>
                <a:schemeClr val="tx1"/>
              </a:solidFill>
            </a:ln>
          </c:spPr>
          <c:invertIfNegative val="0"/>
          <c:dPt>
            <c:idx val="5"/>
            <c:invertIfNegative val="0"/>
            <c:bubble3D val="0"/>
            <c:spPr>
              <a:solidFill>
                <a:srgbClr val="FF7C80"/>
              </a:solidFill>
              <a:ln>
                <a:solidFill>
                  <a:schemeClr val="tx1"/>
                </a:solidFill>
              </a:ln>
            </c:spPr>
            <c:extLst>
              <c:ext xmlns:c16="http://schemas.microsoft.com/office/drawing/2014/chart" uri="{C3380CC4-5D6E-409C-BE32-E72D297353CC}">
                <c16:uniqueId val="{00000002-912C-4E84-BD69-8C0A0923B169}"/>
              </c:ext>
            </c:extLst>
          </c:dPt>
          <c:dLbls>
            <c:numFmt formatCode="#,##0" sourceLinked="0"/>
            <c:spPr>
              <a:noFill/>
              <a:ln>
                <a:noFill/>
              </a:ln>
              <a:effectLst/>
            </c:spPr>
            <c:txPr>
              <a:bodyPr/>
              <a:lstStyle/>
              <a:p>
                <a:pPr>
                  <a:defRPr sz="1600" b="1">
                    <a:solidFill>
                      <a:schemeClr val="bg1"/>
                    </a:solidFill>
                    <a:latin typeface="Cabin" panose="020B08030502020200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FR</c:v>
                </c:pt>
                <c:pt idx="1">
                  <c:v>SWE</c:v>
                </c:pt>
                <c:pt idx="2">
                  <c:v>SWIZ</c:v>
                </c:pt>
                <c:pt idx="3">
                  <c:v>GER</c:v>
                </c:pt>
                <c:pt idx="4">
                  <c:v>NETH</c:v>
                </c:pt>
                <c:pt idx="5">
                  <c:v>US</c:v>
                </c:pt>
                <c:pt idx="6">
                  <c:v>NOR</c:v>
                </c:pt>
                <c:pt idx="7">
                  <c:v>UK</c:v>
                </c:pt>
                <c:pt idx="8">
                  <c:v>NZ</c:v>
                </c:pt>
                <c:pt idx="9">
                  <c:v>CAN</c:v>
                </c:pt>
                <c:pt idx="10">
                  <c:v>AUS</c:v>
                </c:pt>
              </c:strCache>
            </c:strRef>
          </c:cat>
          <c:val>
            <c:numRef>
              <c:f>Sheet1!$C$2:$C$12</c:f>
              <c:numCache>
                <c:formatCode>0.0</c:formatCode>
                <c:ptCount val="11"/>
                <c:pt idx="0">
                  <c:v>21.3</c:v>
                </c:pt>
                <c:pt idx="1">
                  <c:v>21.1</c:v>
                </c:pt>
                <c:pt idx="2">
                  <c:v>20.100000000000001</c:v>
                </c:pt>
                <c:pt idx="3">
                  <c:v>18.399999999999999</c:v>
                </c:pt>
                <c:pt idx="4">
                  <c:v>14.8</c:v>
                </c:pt>
                <c:pt idx="5">
                  <c:v>9.1</c:v>
                </c:pt>
                <c:pt idx="6">
                  <c:v>16.3</c:v>
                </c:pt>
                <c:pt idx="7">
                  <c:v>14.5</c:v>
                </c:pt>
                <c:pt idx="8">
                  <c:v>11.3</c:v>
                </c:pt>
                <c:pt idx="9">
                  <c:v>9.8000000000000007</c:v>
                </c:pt>
                <c:pt idx="10">
                  <c:v>10.8</c:v>
                </c:pt>
              </c:numCache>
            </c:numRef>
          </c:val>
          <c:extLst>
            <c:ext xmlns:c16="http://schemas.microsoft.com/office/drawing/2014/chart" uri="{C3380CC4-5D6E-409C-BE32-E72D297353CC}">
              <c16:uniqueId val="{00000001-912C-4E84-BD69-8C0A0923B169}"/>
            </c:ext>
          </c:extLst>
        </c:ser>
        <c:dLbls>
          <c:showLegendKey val="0"/>
          <c:showVal val="0"/>
          <c:showCatName val="0"/>
          <c:showSerName val="0"/>
          <c:showPercent val="0"/>
          <c:showBubbleSize val="0"/>
        </c:dLbls>
        <c:gapWidth val="70"/>
        <c:overlap val="100"/>
        <c:axId val="105022976"/>
        <c:axId val="105024512"/>
      </c:barChart>
      <c:catAx>
        <c:axId val="105022976"/>
        <c:scaling>
          <c:orientation val="minMax"/>
        </c:scaling>
        <c:delete val="0"/>
        <c:axPos val="b"/>
        <c:numFmt formatCode="General" sourceLinked="1"/>
        <c:majorTickMark val="out"/>
        <c:minorTickMark val="none"/>
        <c:tickLblPos val="nextTo"/>
        <c:spPr>
          <a:ln w="3761">
            <a:solidFill>
              <a:schemeClr val="tx1"/>
            </a:solidFill>
            <a:prstDash val="solid"/>
          </a:ln>
        </c:spPr>
        <c:txPr>
          <a:bodyPr rot="0" vert="horz"/>
          <a:lstStyle/>
          <a:p>
            <a:pPr>
              <a:defRPr sz="1600" b="1" i="0" u="none" strike="noStrike" baseline="0">
                <a:solidFill>
                  <a:schemeClr val="tx1"/>
                </a:solidFill>
                <a:latin typeface="Cabin" panose="020B0803050202020004" pitchFamily="34" charset="0"/>
                <a:ea typeface="Arial"/>
                <a:cs typeface="Arial"/>
              </a:defRPr>
            </a:pPr>
            <a:endParaRPr lang="en-US"/>
          </a:p>
        </c:txPr>
        <c:crossAx val="105024512"/>
        <c:crosses val="autoZero"/>
        <c:auto val="1"/>
        <c:lblAlgn val="ctr"/>
        <c:lblOffset val="100"/>
        <c:noMultiLvlLbl val="0"/>
      </c:catAx>
      <c:valAx>
        <c:axId val="105024512"/>
        <c:scaling>
          <c:orientation val="minMax"/>
          <c:max val="40"/>
          <c:min val="0"/>
        </c:scaling>
        <c:delete val="0"/>
        <c:axPos val="l"/>
        <c:numFmt formatCode="#,##0" sourceLinked="0"/>
        <c:majorTickMark val="out"/>
        <c:minorTickMark val="none"/>
        <c:tickLblPos val="nextTo"/>
        <c:spPr>
          <a:ln w="3761">
            <a:solidFill>
              <a:schemeClr val="tx1"/>
            </a:solidFill>
            <a:prstDash val="solid"/>
          </a:ln>
        </c:spPr>
        <c:txPr>
          <a:bodyPr rot="0" vert="horz"/>
          <a:lstStyle/>
          <a:p>
            <a:pPr>
              <a:defRPr sz="1600" b="1" i="0" u="none" strike="noStrike" baseline="0">
                <a:solidFill>
                  <a:schemeClr val="tx1"/>
                </a:solidFill>
                <a:latin typeface="Cabin" panose="020B0803050202020004" pitchFamily="34" charset="0"/>
                <a:ea typeface="Arial"/>
                <a:cs typeface="Arial"/>
              </a:defRPr>
            </a:pPr>
            <a:endParaRPr lang="en-US"/>
          </a:p>
        </c:txPr>
        <c:crossAx val="105022976"/>
        <c:crosses val="autoZero"/>
        <c:crossBetween val="between"/>
        <c:majorUnit val="10"/>
        <c:minorUnit val="2"/>
      </c:valAx>
      <c:spPr>
        <a:noFill/>
        <a:ln w="25383">
          <a:noFill/>
        </a:ln>
      </c:spPr>
    </c:plotArea>
    <c:legend>
      <c:legendPos val="t"/>
      <c:layout>
        <c:manualLayout>
          <c:xMode val="edge"/>
          <c:yMode val="edge"/>
          <c:x val="0.40586095392993987"/>
          <c:y val="3.2446360871557715E-2"/>
          <c:w val="0.38790428824796203"/>
          <c:h val="7.9111041812842703E-2"/>
        </c:manualLayout>
      </c:layout>
      <c:overlay val="0"/>
      <c:txPr>
        <a:bodyPr/>
        <a:lstStyle/>
        <a:p>
          <a:pPr>
            <a:defRPr sz="1600" b="1">
              <a:latin typeface="Cabin" panose="020B0803050202020004" pitchFamily="34" charset="0"/>
            </a:defRPr>
          </a:pPr>
          <a:endParaRPr lang="en-US"/>
        </a:p>
      </c:txPr>
    </c:legend>
    <c:plotVisOnly val="1"/>
    <c:dispBlanksAs val="gap"/>
    <c:showDLblsOverMax val="0"/>
  </c:chart>
  <c:spPr>
    <a:noFill/>
    <a:ln>
      <a:noFill/>
    </a:ln>
  </c:spPr>
  <c:txPr>
    <a:bodyPr/>
    <a:lstStyle/>
    <a:p>
      <a:pPr>
        <a:defRPr sz="1096" b="0"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38100" cap="rnd">
              <a:solidFill>
                <a:schemeClr val="accent6">
                  <a:lumMod val="50000"/>
                </a:schemeClr>
              </a:solidFill>
              <a:round/>
            </a:ln>
            <a:effectLst/>
          </c:spPr>
          <c:marker>
            <c:symbol val="none"/>
          </c:marker>
          <c:cat>
            <c:strRef>
              <c:f>'CPI+HC+Educ'!$A$13:$A$564</c:f>
              <c:strCache>
                <c:ptCount val="552"/>
                <c:pt idx="0">
                  <c:v>1980</c:v>
                </c:pt>
                <c:pt idx="1">
                  <c:v>1980</c:v>
                </c:pt>
                <c:pt idx="2">
                  <c:v>1980</c:v>
                </c:pt>
                <c:pt idx="3">
                  <c:v>1980</c:v>
                </c:pt>
                <c:pt idx="4">
                  <c:v>1980</c:v>
                </c:pt>
                <c:pt idx="5">
                  <c:v>1980</c:v>
                </c:pt>
                <c:pt idx="6">
                  <c:v>1980</c:v>
                </c:pt>
                <c:pt idx="7">
                  <c:v>1980</c:v>
                </c:pt>
                <c:pt idx="8">
                  <c:v>1980</c:v>
                </c:pt>
                <c:pt idx="9">
                  <c:v>1980</c:v>
                </c:pt>
                <c:pt idx="10">
                  <c:v>1980</c:v>
                </c:pt>
                <c:pt idx="11">
                  <c:v>1980</c:v>
                </c:pt>
                <c:pt idx="12">
                  <c:v>1981</c:v>
                </c:pt>
                <c:pt idx="13">
                  <c:v>1981</c:v>
                </c:pt>
                <c:pt idx="14">
                  <c:v>1981</c:v>
                </c:pt>
                <c:pt idx="15">
                  <c:v>1981</c:v>
                </c:pt>
                <c:pt idx="16">
                  <c:v>1981</c:v>
                </c:pt>
                <c:pt idx="17">
                  <c:v>1981</c:v>
                </c:pt>
                <c:pt idx="18">
                  <c:v>1981</c:v>
                </c:pt>
                <c:pt idx="19">
                  <c:v>1981</c:v>
                </c:pt>
                <c:pt idx="20">
                  <c:v>1981</c:v>
                </c:pt>
                <c:pt idx="21">
                  <c:v>1981</c:v>
                </c:pt>
                <c:pt idx="22">
                  <c:v>1981</c:v>
                </c:pt>
                <c:pt idx="23">
                  <c:v>1981</c:v>
                </c:pt>
                <c:pt idx="24">
                  <c:v>1982</c:v>
                </c:pt>
                <c:pt idx="25">
                  <c:v>1982</c:v>
                </c:pt>
                <c:pt idx="26">
                  <c:v>1982</c:v>
                </c:pt>
                <c:pt idx="27">
                  <c:v>1982</c:v>
                </c:pt>
                <c:pt idx="28">
                  <c:v>1982</c:v>
                </c:pt>
                <c:pt idx="29">
                  <c:v>1982</c:v>
                </c:pt>
                <c:pt idx="30">
                  <c:v>1982</c:v>
                </c:pt>
                <c:pt idx="31">
                  <c:v>1982</c:v>
                </c:pt>
                <c:pt idx="32">
                  <c:v>1982</c:v>
                </c:pt>
                <c:pt idx="33">
                  <c:v>1982</c:v>
                </c:pt>
                <c:pt idx="34">
                  <c:v>1982</c:v>
                </c:pt>
                <c:pt idx="35">
                  <c:v>1982</c:v>
                </c:pt>
                <c:pt idx="36">
                  <c:v>1983</c:v>
                </c:pt>
                <c:pt idx="37">
                  <c:v>1983</c:v>
                </c:pt>
                <c:pt idx="38">
                  <c:v>1983</c:v>
                </c:pt>
                <c:pt idx="39">
                  <c:v>1983</c:v>
                </c:pt>
                <c:pt idx="40">
                  <c:v>1983</c:v>
                </c:pt>
                <c:pt idx="41">
                  <c:v>1983</c:v>
                </c:pt>
                <c:pt idx="42">
                  <c:v>1983</c:v>
                </c:pt>
                <c:pt idx="43">
                  <c:v>1983</c:v>
                </c:pt>
                <c:pt idx="44">
                  <c:v>1983</c:v>
                </c:pt>
                <c:pt idx="45">
                  <c:v>1983</c:v>
                </c:pt>
                <c:pt idx="46">
                  <c:v>1983</c:v>
                </c:pt>
                <c:pt idx="47">
                  <c:v>1983</c:v>
                </c:pt>
                <c:pt idx="48">
                  <c:v>1984</c:v>
                </c:pt>
                <c:pt idx="49">
                  <c:v>1984</c:v>
                </c:pt>
                <c:pt idx="50">
                  <c:v>1984</c:v>
                </c:pt>
                <c:pt idx="51">
                  <c:v>1984</c:v>
                </c:pt>
                <c:pt idx="52">
                  <c:v>1984</c:v>
                </c:pt>
                <c:pt idx="53">
                  <c:v>1984</c:v>
                </c:pt>
                <c:pt idx="54">
                  <c:v>1984</c:v>
                </c:pt>
                <c:pt idx="55">
                  <c:v>1984</c:v>
                </c:pt>
                <c:pt idx="56">
                  <c:v>1984</c:v>
                </c:pt>
                <c:pt idx="57">
                  <c:v>1984</c:v>
                </c:pt>
                <c:pt idx="58">
                  <c:v>1984</c:v>
                </c:pt>
                <c:pt idx="59">
                  <c:v>1984</c:v>
                </c:pt>
                <c:pt idx="60">
                  <c:v>1985</c:v>
                </c:pt>
                <c:pt idx="61">
                  <c:v>1985</c:v>
                </c:pt>
                <c:pt idx="62">
                  <c:v>1985</c:v>
                </c:pt>
                <c:pt idx="63">
                  <c:v>1985</c:v>
                </c:pt>
                <c:pt idx="64">
                  <c:v>1985</c:v>
                </c:pt>
                <c:pt idx="65">
                  <c:v>1985</c:v>
                </c:pt>
                <c:pt idx="66">
                  <c:v>1985</c:v>
                </c:pt>
                <c:pt idx="67">
                  <c:v>1985</c:v>
                </c:pt>
                <c:pt idx="68">
                  <c:v>1985</c:v>
                </c:pt>
                <c:pt idx="69">
                  <c:v>1985</c:v>
                </c:pt>
                <c:pt idx="70">
                  <c:v>1985</c:v>
                </c:pt>
                <c:pt idx="71">
                  <c:v>1985</c:v>
                </c:pt>
                <c:pt idx="72">
                  <c:v>1986</c:v>
                </c:pt>
                <c:pt idx="73">
                  <c:v>1986</c:v>
                </c:pt>
                <c:pt idx="74">
                  <c:v>1986</c:v>
                </c:pt>
                <c:pt idx="75">
                  <c:v>1986</c:v>
                </c:pt>
                <c:pt idx="76">
                  <c:v>1986</c:v>
                </c:pt>
                <c:pt idx="77">
                  <c:v>1986</c:v>
                </c:pt>
                <c:pt idx="78">
                  <c:v>1986</c:v>
                </c:pt>
                <c:pt idx="79">
                  <c:v>1986</c:v>
                </c:pt>
                <c:pt idx="80">
                  <c:v>1986</c:v>
                </c:pt>
                <c:pt idx="81">
                  <c:v>1986</c:v>
                </c:pt>
                <c:pt idx="82">
                  <c:v>1986</c:v>
                </c:pt>
                <c:pt idx="83">
                  <c:v>1986</c:v>
                </c:pt>
                <c:pt idx="84">
                  <c:v>1987</c:v>
                </c:pt>
                <c:pt idx="85">
                  <c:v>1987</c:v>
                </c:pt>
                <c:pt idx="86">
                  <c:v>1987</c:v>
                </c:pt>
                <c:pt idx="87">
                  <c:v>1987</c:v>
                </c:pt>
                <c:pt idx="88">
                  <c:v>1987</c:v>
                </c:pt>
                <c:pt idx="89">
                  <c:v>1987</c:v>
                </c:pt>
                <c:pt idx="90">
                  <c:v>1987</c:v>
                </c:pt>
                <c:pt idx="91">
                  <c:v>1987</c:v>
                </c:pt>
                <c:pt idx="92">
                  <c:v>1987</c:v>
                </c:pt>
                <c:pt idx="93">
                  <c:v>1987</c:v>
                </c:pt>
                <c:pt idx="94">
                  <c:v>1987</c:v>
                </c:pt>
                <c:pt idx="95">
                  <c:v>1987</c:v>
                </c:pt>
                <c:pt idx="96">
                  <c:v>1988</c:v>
                </c:pt>
                <c:pt idx="97">
                  <c:v>1988</c:v>
                </c:pt>
                <c:pt idx="98">
                  <c:v>1988</c:v>
                </c:pt>
                <c:pt idx="99">
                  <c:v>1988</c:v>
                </c:pt>
                <c:pt idx="100">
                  <c:v>1988</c:v>
                </c:pt>
                <c:pt idx="101">
                  <c:v>1988</c:v>
                </c:pt>
                <c:pt idx="102">
                  <c:v>1988</c:v>
                </c:pt>
                <c:pt idx="103">
                  <c:v>1988</c:v>
                </c:pt>
                <c:pt idx="104">
                  <c:v>1988</c:v>
                </c:pt>
                <c:pt idx="105">
                  <c:v>1988</c:v>
                </c:pt>
                <c:pt idx="106">
                  <c:v>1988</c:v>
                </c:pt>
                <c:pt idx="107">
                  <c:v>1988</c:v>
                </c:pt>
                <c:pt idx="108">
                  <c:v>1989</c:v>
                </c:pt>
                <c:pt idx="109">
                  <c:v>1989</c:v>
                </c:pt>
                <c:pt idx="110">
                  <c:v>1989</c:v>
                </c:pt>
                <c:pt idx="111">
                  <c:v>1989</c:v>
                </c:pt>
                <c:pt idx="112">
                  <c:v>1989</c:v>
                </c:pt>
                <c:pt idx="113">
                  <c:v>1989</c:v>
                </c:pt>
                <c:pt idx="114">
                  <c:v>1989</c:v>
                </c:pt>
                <c:pt idx="115">
                  <c:v>1989</c:v>
                </c:pt>
                <c:pt idx="116">
                  <c:v>1989</c:v>
                </c:pt>
                <c:pt idx="117">
                  <c:v>1989</c:v>
                </c:pt>
                <c:pt idx="118">
                  <c:v>1989</c:v>
                </c:pt>
                <c:pt idx="119">
                  <c:v>1989</c:v>
                </c:pt>
                <c:pt idx="120">
                  <c:v>1990</c:v>
                </c:pt>
                <c:pt idx="121">
                  <c:v>1990</c:v>
                </c:pt>
                <c:pt idx="122">
                  <c:v>1990</c:v>
                </c:pt>
                <c:pt idx="123">
                  <c:v>1990</c:v>
                </c:pt>
                <c:pt idx="124">
                  <c:v>1990</c:v>
                </c:pt>
                <c:pt idx="125">
                  <c:v>1990</c:v>
                </c:pt>
                <c:pt idx="126">
                  <c:v>1990</c:v>
                </c:pt>
                <c:pt idx="127">
                  <c:v>1990</c:v>
                </c:pt>
                <c:pt idx="128">
                  <c:v>1990</c:v>
                </c:pt>
                <c:pt idx="129">
                  <c:v>1990</c:v>
                </c:pt>
                <c:pt idx="130">
                  <c:v>1990</c:v>
                </c:pt>
                <c:pt idx="131">
                  <c:v>1990</c:v>
                </c:pt>
                <c:pt idx="132">
                  <c:v>1991</c:v>
                </c:pt>
                <c:pt idx="133">
                  <c:v>1991</c:v>
                </c:pt>
                <c:pt idx="134">
                  <c:v>1991</c:v>
                </c:pt>
                <c:pt idx="135">
                  <c:v>1991</c:v>
                </c:pt>
                <c:pt idx="136">
                  <c:v>1991</c:v>
                </c:pt>
                <c:pt idx="137">
                  <c:v>1991</c:v>
                </c:pt>
                <c:pt idx="138">
                  <c:v>1991</c:v>
                </c:pt>
                <c:pt idx="139">
                  <c:v>1991</c:v>
                </c:pt>
                <c:pt idx="140">
                  <c:v>1991</c:v>
                </c:pt>
                <c:pt idx="141">
                  <c:v>1991</c:v>
                </c:pt>
                <c:pt idx="142">
                  <c:v>1991</c:v>
                </c:pt>
                <c:pt idx="143">
                  <c:v>1991</c:v>
                </c:pt>
                <c:pt idx="144">
                  <c:v>1992</c:v>
                </c:pt>
                <c:pt idx="145">
                  <c:v>1992</c:v>
                </c:pt>
                <c:pt idx="146">
                  <c:v>1992</c:v>
                </c:pt>
                <c:pt idx="147">
                  <c:v>1992</c:v>
                </c:pt>
                <c:pt idx="148">
                  <c:v>1992</c:v>
                </c:pt>
                <c:pt idx="149">
                  <c:v>1992</c:v>
                </c:pt>
                <c:pt idx="150">
                  <c:v>1992</c:v>
                </c:pt>
                <c:pt idx="151">
                  <c:v>1992</c:v>
                </c:pt>
                <c:pt idx="152">
                  <c:v>1992</c:v>
                </c:pt>
                <c:pt idx="153">
                  <c:v>1992</c:v>
                </c:pt>
                <c:pt idx="154">
                  <c:v>1992</c:v>
                </c:pt>
                <c:pt idx="155">
                  <c:v>1992</c:v>
                </c:pt>
                <c:pt idx="156">
                  <c:v>1993</c:v>
                </c:pt>
                <c:pt idx="157">
                  <c:v>1993</c:v>
                </c:pt>
                <c:pt idx="158">
                  <c:v>1993</c:v>
                </c:pt>
                <c:pt idx="159">
                  <c:v>1993</c:v>
                </c:pt>
                <c:pt idx="160">
                  <c:v>1993</c:v>
                </c:pt>
                <c:pt idx="161">
                  <c:v>1993</c:v>
                </c:pt>
                <c:pt idx="162">
                  <c:v>1993</c:v>
                </c:pt>
                <c:pt idx="163">
                  <c:v>1993</c:v>
                </c:pt>
                <c:pt idx="164">
                  <c:v>1993</c:v>
                </c:pt>
                <c:pt idx="165">
                  <c:v>1993</c:v>
                </c:pt>
                <c:pt idx="166">
                  <c:v>1993</c:v>
                </c:pt>
                <c:pt idx="167">
                  <c:v>1993</c:v>
                </c:pt>
                <c:pt idx="168">
                  <c:v>1994</c:v>
                </c:pt>
                <c:pt idx="169">
                  <c:v>1994</c:v>
                </c:pt>
                <c:pt idx="170">
                  <c:v>1994</c:v>
                </c:pt>
                <c:pt idx="171">
                  <c:v>1994</c:v>
                </c:pt>
                <c:pt idx="172">
                  <c:v>1994</c:v>
                </c:pt>
                <c:pt idx="173">
                  <c:v>1994</c:v>
                </c:pt>
                <c:pt idx="174">
                  <c:v>1994</c:v>
                </c:pt>
                <c:pt idx="175">
                  <c:v>1994</c:v>
                </c:pt>
                <c:pt idx="176">
                  <c:v>1994</c:v>
                </c:pt>
                <c:pt idx="177">
                  <c:v>1994</c:v>
                </c:pt>
                <c:pt idx="178">
                  <c:v>1994</c:v>
                </c:pt>
                <c:pt idx="179">
                  <c:v>1994</c:v>
                </c:pt>
                <c:pt idx="180">
                  <c:v>1995</c:v>
                </c:pt>
                <c:pt idx="181">
                  <c:v>1995</c:v>
                </c:pt>
                <c:pt idx="182">
                  <c:v>1995</c:v>
                </c:pt>
                <c:pt idx="183">
                  <c:v>1995</c:v>
                </c:pt>
                <c:pt idx="184">
                  <c:v>1995</c:v>
                </c:pt>
                <c:pt idx="185">
                  <c:v>1995</c:v>
                </c:pt>
                <c:pt idx="186">
                  <c:v>1995</c:v>
                </c:pt>
                <c:pt idx="187">
                  <c:v>1995</c:v>
                </c:pt>
                <c:pt idx="188">
                  <c:v>1995</c:v>
                </c:pt>
                <c:pt idx="189">
                  <c:v>1995</c:v>
                </c:pt>
                <c:pt idx="190">
                  <c:v>1995</c:v>
                </c:pt>
                <c:pt idx="191">
                  <c:v>1995</c:v>
                </c:pt>
                <c:pt idx="192">
                  <c:v>1996</c:v>
                </c:pt>
                <c:pt idx="193">
                  <c:v>1996</c:v>
                </c:pt>
                <c:pt idx="194">
                  <c:v>1996</c:v>
                </c:pt>
                <c:pt idx="195">
                  <c:v>1996</c:v>
                </c:pt>
                <c:pt idx="196">
                  <c:v>1996</c:v>
                </c:pt>
                <c:pt idx="197">
                  <c:v>1996</c:v>
                </c:pt>
                <c:pt idx="198">
                  <c:v>1996</c:v>
                </c:pt>
                <c:pt idx="199">
                  <c:v>1996</c:v>
                </c:pt>
                <c:pt idx="200">
                  <c:v>1996</c:v>
                </c:pt>
                <c:pt idx="201">
                  <c:v>1996</c:v>
                </c:pt>
                <c:pt idx="202">
                  <c:v>1996</c:v>
                </c:pt>
                <c:pt idx="203">
                  <c:v>1996</c:v>
                </c:pt>
                <c:pt idx="204">
                  <c:v>1997</c:v>
                </c:pt>
                <c:pt idx="205">
                  <c:v>1997</c:v>
                </c:pt>
                <c:pt idx="206">
                  <c:v>1997</c:v>
                </c:pt>
                <c:pt idx="207">
                  <c:v>1997</c:v>
                </c:pt>
                <c:pt idx="208">
                  <c:v>1997</c:v>
                </c:pt>
                <c:pt idx="209">
                  <c:v>1997</c:v>
                </c:pt>
                <c:pt idx="210">
                  <c:v>1997</c:v>
                </c:pt>
                <c:pt idx="211">
                  <c:v>1997</c:v>
                </c:pt>
                <c:pt idx="212">
                  <c:v>1997</c:v>
                </c:pt>
                <c:pt idx="213">
                  <c:v>1997</c:v>
                </c:pt>
                <c:pt idx="214">
                  <c:v>1997</c:v>
                </c:pt>
                <c:pt idx="215">
                  <c:v>1997</c:v>
                </c:pt>
                <c:pt idx="216">
                  <c:v>1998</c:v>
                </c:pt>
                <c:pt idx="217">
                  <c:v>1998</c:v>
                </c:pt>
                <c:pt idx="218">
                  <c:v>1998</c:v>
                </c:pt>
                <c:pt idx="219">
                  <c:v>1998</c:v>
                </c:pt>
                <c:pt idx="220">
                  <c:v>1998</c:v>
                </c:pt>
                <c:pt idx="221">
                  <c:v>1998</c:v>
                </c:pt>
                <c:pt idx="222">
                  <c:v>1998</c:v>
                </c:pt>
                <c:pt idx="223">
                  <c:v>1998</c:v>
                </c:pt>
                <c:pt idx="224">
                  <c:v>1998</c:v>
                </c:pt>
                <c:pt idx="225">
                  <c:v>1998</c:v>
                </c:pt>
                <c:pt idx="226">
                  <c:v>1998</c:v>
                </c:pt>
                <c:pt idx="227">
                  <c:v>1998</c:v>
                </c:pt>
                <c:pt idx="228">
                  <c:v>1999</c:v>
                </c:pt>
                <c:pt idx="229">
                  <c:v>1999</c:v>
                </c:pt>
                <c:pt idx="230">
                  <c:v>1999</c:v>
                </c:pt>
                <c:pt idx="231">
                  <c:v>1999</c:v>
                </c:pt>
                <c:pt idx="232">
                  <c:v>1999</c:v>
                </c:pt>
                <c:pt idx="233">
                  <c:v>1999</c:v>
                </c:pt>
                <c:pt idx="234">
                  <c:v>1999</c:v>
                </c:pt>
                <c:pt idx="235">
                  <c:v>1999</c:v>
                </c:pt>
                <c:pt idx="236">
                  <c:v>1999</c:v>
                </c:pt>
                <c:pt idx="237">
                  <c:v>1999</c:v>
                </c:pt>
                <c:pt idx="238">
                  <c:v>1999</c:v>
                </c:pt>
                <c:pt idx="239">
                  <c:v>1999</c:v>
                </c:pt>
                <c:pt idx="240">
                  <c:v>2000</c:v>
                </c:pt>
                <c:pt idx="241">
                  <c:v>2000</c:v>
                </c:pt>
                <c:pt idx="242">
                  <c:v>2000</c:v>
                </c:pt>
                <c:pt idx="243">
                  <c:v>2000</c:v>
                </c:pt>
                <c:pt idx="244">
                  <c:v>2000</c:v>
                </c:pt>
                <c:pt idx="245">
                  <c:v>2000</c:v>
                </c:pt>
                <c:pt idx="246">
                  <c:v>2000</c:v>
                </c:pt>
                <c:pt idx="247">
                  <c:v>2000</c:v>
                </c:pt>
                <c:pt idx="248">
                  <c:v>2000</c:v>
                </c:pt>
                <c:pt idx="249">
                  <c:v>2000</c:v>
                </c:pt>
                <c:pt idx="250">
                  <c:v>2000</c:v>
                </c:pt>
                <c:pt idx="251">
                  <c:v>2000</c:v>
                </c:pt>
                <c:pt idx="252">
                  <c:v>2001</c:v>
                </c:pt>
                <c:pt idx="253">
                  <c:v>2001</c:v>
                </c:pt>
                <c:pt idx="254">
                  <c:v>2001</c:v>
                </c:pt>
                <c:pt idx="255">
                  <c:v>2001</c:v>
                </c:pt>
                <c:pt idx="256">
                  <c:v>2001</c:v>
                </c:pt>
                <c:pt idx="257">
                  <c:v>2001</c:v>
                </c:pt>
                <c:pt idx="258">
                  <c:v>2001</c:v>
                </c:pt>
                <c:pt idx="259">
                  <c:v>2001</c:v>
                </c:pt>
                <c:pt idx="260">
                  <c:v>2001</c:v>
                </c:pt>
                <c:pt idx="261">
                  <c:v>2001</c:v>
                </c:pt>
                <c:pt idx="262">
                  <c:v>2001</c:v>
                </c:pt>
                <c:pt idx="263">
                  <c:v>2001</c:v>
                </c:pt>
                <c:pt idx="264">
                  <c:v>2002</c:v>
                </c:pt>
                <c:pt idx="265">
                  <c:v>2002</c:v>
                </c:pt>
                <c:pt idx="266">
                  <c:v>2002</c:v>
                </c:pt>
                <c:pt idx="267">
                  <c:v>2002</c:v>
                </c:pt>
                <c:pt idx="268">
                  <c:v>2002</c:v>
                </c:pt>
                <c:pt idx="269">
                  <c:v>2002</c:v>
                </c:pt>
                <c:pt idx="270">
                  <c:v>2002</c:v>
                </c:pt>
                <c:pt idx="271">
                  <c:v>2002</c:v>
                </c:pt>
                <c:pt idx="272">
                  <c:v>2002</c:v>
                </c:pt>
                <c:pt idx="273">
                  <c:v>2002</c:v>
                </c:pt>
                <c:pt idx="274">
                  <c:v>2002</c:v>
                </c:pt>
                <c:pt idx="275">
                  <c:v>2002</c:v>
                </c:pt>
                <c:pt idx="276">
                  <c:v>2003</c:v>
                </c:pt>
                <c:pt idx="277">
                  <c:v>2003</c:v>
                </c:pt>
                <c:pt idx="278">
                  <c:v>2003</c:v>
                </c:pt>
                <c:pt idx="279">
                  <c:v>2003</c:v>
                </c:pt>
                <c:pt idx="280">
                  <c:v>2003</c:v>
                </c:pt>
                <c:pt idx="281">
                  <c:v>2003</c:v>
                </c:pt>
                <c:pt idx="282">
                  <c:v>2003</c:v>
                </c:pt>
                <c:pt idx="283">
                  <c:v>2003</c:v>
                </c:pt>
                <c:pt idx="284">
                  <c:v>2003</c:v>
                </c:pt>
                <c:pt idx="285">
                  <c:v>2003</c:v>
                </c:pt>
                <c:pt idx="286">
                  <c:v>2003</c:v>
                </c:pt>
                <c:pt idx="287">
                  <c:v>2003</c:v>
                </c:pt>
                <c:pt idx="288">
                  <c:v>2004</c:v>
                </c:pt>
                <c:pt idx="289">
                  <c:v>2004</c:v>
                </c:pt>
                <c:pt idx="290">
                  <c:v>2004</c:v>
                </c:pt>
                <c:pt idx="291">
                  <c:v>2004</c:v>
                </c:pt>
                <c:pt idx="292">
                  <c:v>2004</c:v>
                </c:pt>
                <c:pt idx="293">
                  <c:v>2004</c:v>
                </c:pt>
                <c:pt idx="294">
                  <c:v>2004</c:v>
                </c:pt>
                <c:pt idx="295">
                  <c:v>2004</c:v>
                </c:pt>
                <c:pt idx="296">
                  <c:v>2004</c:v>
                </c:pt>
                <c:pt idx="297">
                  <c:v>2004</c:v>
                </c:pt>
                <c:pt idx="298">
                  <c:v>2004</c:v>
                </c:pt>
                <c:pt idx="299">
                  <c:v>2004</c:v>
                </c:pt>
                <c:pt idx="300">
                  <c:v>2005</c:v>
                </c:pt>
                <c:pt idx="301">
                  <c:v>2005</c:v>
                </c:pt>
                <c:pt idx="302">
                  <c:v>2005</c:v>
                </c:pt>
                <c:pt idx="303">
                  <c:v>2005</c:v>
                </c:pt>
                <c:pt idx="304">
                  <c:v>2005</c:v>
                </c:pt>
                <c:pt idx="305">
                  <c:v>2005</c:v>
                </c:pt>
                <c:pt idx="306">
                  <c:v>2005</c:v>
                </c:pt>
                <c:pt idx="307">
                  <c:v>2005</c:v>
                </c:pt>
                <c:pt idx="308">
                  <c:v>2005</c:v>
                </c:pt>
                <c:pt idx="309">
                  <c:v>2005</c:v>
                </c:pt>
                <c:pt idx="310">
                  <c:v>2005</c:v>
                </c:pt>
                <c:pt idx="311">
                  <c:v>2005</c:v>
                </c:pt>
                <c:pt idx="312">
                  <c:v>2006</c:v>
                </c:pt>
                <c:pt idx="313">
                  <c:v>2006</c:v>
                </c:pt>
                <c:pt idx="314">
                  <c:v>2006</c:v>
                </c:pt>
                <c:pt idx="315">
                  <c:v>2006</c:v>
                </c:pt>
                <c:pt idx="316">
                  <c:v>2006</c:v>
                </c:pt>
                <c:pt idx="317">
                  <c:v>2006</c:v>
                </c:pt>
                <c:pt idx="318">
                  <c:v>2006</c:v>
                </c:pt>
                <c:pt idx="319">
                  <c:v>2006</c:v>
                </c:pt>
                <c:pt idx="320">
                  <c:v>2006</c:v>
                </c:pt>
                <c:pt idx="321">
                  <c:v>2006</c:v>
                </c:pt>
                <c:pt idx="322">
                  <c:v>2006</c:v>
                </c:pt>
                <c:pt idx="323">
                  <c:v>2006</c:v>
                </c:pt>
                <c:pt idx="324">
                  <c:v>2007</c:v>
                </c:pt>
                <c:pt idx="325">
                  <c:v>2007</c:v>
                </c:pt>
                <c:pt idx="326">
                  <c:v>2007</c:v>
                </c:pt>
                <c:pt idx="327">
                  <c:v>2007</c:v>
                </c:pt>
                <c:pt idx="328">
                  <c:v>2007</c:v>
                </c:pt>
                <c:pt idx="329">
                  <c:v>2007</c:v>
                </c:pt>
                <c:pt idx="330">
                  <c:v>2007</c:v>
                </c:pt>
                <c:pt idx="331">
                  <c:v>2007</c:v>
                </c:pt>
                <c:pt idx="332">
                  <c:v>2007</c:v>
                </c:pt>
                <c:pt idx="333">
                  <c:v>2007</c:v>
                </c:pt>
                <c:pt idx="334">
                  <c:v>2007</c:v>
                </c:pt>
                <c:pt idx="335">
                  <c:v>2007</c:v>
                </c:pt>
                <c:pt idx="336">
                  <c:v>2008</c:v>
                </c:pt>
                <c:pt idx="337">
                  <c:v>2008</c:v>
                </c:pt>
                <c:pt idx="338">
                  <c:v>2008</c:v>
                </c:pt>
                <c:pt idx="339">
                  <c:v>2008</c:v>
                </c:pt>
                <c:pt idx="340">
                  <c:v>2008</c:v>
                </c:pt>
                <c:pt idx="341">
                  <c:v>2008</c:v>
                </c:pt>
                <c:pt idx="342">
                  <c:v>2008</c:v>
                </c:pt>
                <c:pt idx="343">
                  <c:v>2008</c:v>
                </c:pt>
                <c:pt idx="344">
                  <c:v>2008</c:v>
                </c:pt>
                <c:pt idx="345">
                  <c:v>2008</c:v>
                </c:pt>
                <c:pt idx="346">
                  <c:v>2008</c:v>
                </c:pt>
                <c:pt idx="347">
                  <c:v>2008</c:v>
                </c:pt>
                <c:pt idx="348">
                  <c:v>2009</c:v>
                </c:pt>
                <c:pt idx="349">
                  <c:v>2009</c:v>
                </c:pt>
                <c:pt idx="350">
                  <c:v>2009</c:v>
                </c:pt>
                <c:pt idx="351">
                  <c:v>2009</c:v>
                </c:pt>
                <c:pt idx="352">
                  <c:v>2009</c:v>
                </c:pt>
                <c:pt idx="353">
                  <c:v>2009</c:v>
                </c:pt>
                <c:pt idx="354">
                  <c:v>2009</c:v>
                </c:pt>
                <c:pt idx="355">
                  <c:v>2009</c:v>
                </c:pt>
                <c:pt idx="356">
                  <c:v>2009</c:v>
                </c:pt>
                <c:pt idx="357">
                  <c:v>2009</c:v>
                </c:pt>
                <c:pt idx="358">
                  <c:v>2009</c:v>
                </c:pt>
                <c:pt idx="359">
                  <c:v>2009</c:v>
                </c:pt>
                <c:pt idx="360">
                  <c:v>2010</c:v>
                </c:pt>
                <c:pt idx="361">
                  <c:v>2010</c:v>
                </c:pt>
                <c:pt idx="362">
                  <c:v>2010</c:v>
                </c:pt>
                <c:pt idx="363">
                  <c:v>2010</c:v>
                </c:pt>
                <c:pt idx="364">
                  <c:v>2010</c:v>
                </c:pt>
                <c:pt idx="365">
                  <c:v>2010</c:v>
                </c:pt>
                <c:pt idx="366">
                  <c:v>2010</c:v>
                </c:pt>
                <c:pt idx="367">
                  <c:v>2010</c:v>
                </c:pt>
                <c:pt idx="368">
                  <c:v>2010</c:v>
                </c:pt>
                <c:pt idx="369">
                  <c:v>2010</c:v>
                </c:pt>
                <c:pt idx="370">
                  <c:v>2010</c:v>
                </c:pt>
                <c:pt idx="371">
                  <c:v>2010</c:v>
                </c:pt>
                <c:pt idx="372">
                  <c:v>2011</c:v>
                </c:pt>
                <c:pt idx="373">
                  <c:v>2011</c:v>
                </c:pt>
                <c:pt idx="374">
                  <c:v>2011</c:v>
                </c:pt>
                <c:pt idx="375">
                  <c:v>2011</c:v>
                </c:pt>
                <c:pt idx="376">
                  <c:v>2011</c:v>
                </c:pt>
                <c:pt idx="377">
                  <c:v>2011</c:v>
                </c:pt>
                <c:pt idx="378">
                  <c:v>2011</c:v>
                </c:pt>
                <c:pt idx="379">
                  <c:v>2011</c:v>
                </c:pt>
                <c:pt idx="380">
                  <c:v>2011</c:v>
                </c:pt>
                <c:pt idx="381">
                  <c:v>2011</c:v>
                </c:pt>
                <c:pt idx="382">
                  <c:v>2011</c:v>
                </c:pt>
                <c:pt idx="383">
                  <c:v>2011</c:v>
                </c:pt>
                <c:pt idx="384">
                  <c:v>2012</c:v>
                </c:pt>
                <c:pt idx="385">
                  <c:v>2012</c:v>
                </c:pt>
                <c:pt idx="386">
                  <c:v>2012</c:v>
                </c:pt>
                <c:pt idx="387">
                  <c:v>2012</c:v>
                </c:pt>
                <c:pt idx="388">
                  <c:v>2012</c:v>
                </c:pt>
                <c:pt idx="389">
                  <c:v>2012</c:v>
                </c:pt>
                <c:pt idx="390">
                  <c:v>2012</c:v>
                </c:pt>
                <c:pt idx="391">
                  <c:v>2012</c:v>
                </c:pt>
                <c:pt idx="392">
                  <c:v>2012</c:v>
                </c:pt>
                <c:pt idx="393">
                  <c:v>2012</c:v>
                </c:pt>
                <c:pt idx="394">
                  <c:v>2012</c:v>
                </c:pt>
                <c:pt idx="395">
                  <c:v>2012</c:v>
                </c:pt>
                <c:pt idx="396">
                  <c:v>2013</c:v>
                </c:pt>
                <c:pt idx="397">
                  <c:v>2013</c:v>
                </c:pt>
                <c:pt idx="398">
                  <c:v>2013</c:v>
                </c:pt>
                <c:pt idx="399">
                  <c:v>2013</c:v>
                </c:pt>
                <c:pt idx="400">
                  <c:v>2013</c:v>
                </c:pt>
                <c:pt idx="401">
                  <c:v>2013</c:v>
                </c:pt>
                <c:pt idx="402">
                  <c:v>2013</c:v>
                </c:pt>
                <c:pt idx="403">
                  <c:v>2013</c:v>
                </c:pt>
                <c:pt idx="404">
                  <c:v>2013</c:v>
                </c:pt>
                <c:pt idx="405">
                  <c:v>2013</c:v>
                </c:pt>
                <c:pt idx="406">
                  <c:v>2013</c:v>
                </c:pt>
                <c:pt idx="407">
                  <c:v>2013</c:v>
                </c:pt>
                <c:pt idx="408">
                  <c:v>2014</c:v>
                </c:pt>
                <c:pt idx="409">
                  <c:v>2014</c:v>
                </c:pt>
                <c:pt idx="410">
                  <c:v>2014</c:v>
                </c:pt>
                <c:pt idx="411">
                  <c:v>2014</c:v>
                </c:pt>
                <c:pt idx="412">
                  <c:v>2014</c:v>
                </c:pt>
                <c:pt idx="413">
                  <c:v>2014</c:v>
                </c:pt>
                <c:pt idx="414">
                  <c:v>2014</c:v>
                </c:pt>
                <c:pt idx="415">
                  <c:v>2014</c:v>
                </c:pt>
                <c:pt idx="416">
                  <c:v>2014</c:v>
                </c:pt>
                <c:pt idx="417">
                  <c:v>2014</c:v>
                </c:pt>
                <c:pt idx="418">
                  <c:v>2014</c:v>
                </c:pt>
                <c:pt idx="419">
                  <c:v>2014</c:v>
                </c:pt>
                <c:pt idx="420">
                  <c:v>2015</c:v>
                </c:pt>
                <c:pt idx="421">
                  <c:v>2015</c:v>
                </c:pt>
                <c:pt idx="422">
                  <c:v>2015</c:v>
                </c:pt>
                <c:pt idx="423">
                  <c:v>2015</c:v>
                </c:pt>
                <c:pt idx="424">
                  <c:v>2015</c:v>
                </c:pt>
                <c:pt idx="425">
                  <c:v>2015</c:v>
                </c:pt>
                <c:pt idx="426">
                  <c:v>2015</c:v>
                </c:pt>
                <c:pt idx="427">
                  <c:v>2015</c:v>
                </c:pt>
                <c:pt idx="428">
                  <c:v>2015</c:v>
                </c:pt>
                <c:pt idx="429">
                  <c:v>2015</c:v>
                </c:pt>
                <c:pt idx="430">
                  <c:v>2015</c:v>
                </c:pt>
                <c:pt idx="431">
                  <c:v>2015</c:v>
                </c:pt>
                <c:pt idx="432">
                  <c:v>2016</c:v>
                </c:pt>
                <c:pt idx="433">
                  <c:v>2016</c:v>
                </c:pt>
                <c:pt idx="434">
                  <c:v>2016</c:v>
                </c:pt>
                <c:pt idx="435">
                  <c:v>2016</c:v>
                </c:pt>
                <c:pt idx="436">
                  <c:v>2016</c:v>
                </c:pt>
                <c:pt idx="437">
                  <c:v>2016</c:v>
                </c:pt>
                <c:pt idx="438">
                  <c:v>2016</c:v>
                </c:pt>
                <c:pt idx="439">
                  <c:v>2016</c:v>
                </c:pt>
                <c:pt idx="440">
                  <c:v>2016</c:v>
                </c:pt>
                <c:pt idx="441">
                  <c:v>2016</c:v>
                </c:pt>
                <c:pt idx="442">
                  <c:v>2016</c:v>
                </c:pt>
                <c:pt idx="443">
                  <c:v>2016</c:v>
                </c:pt>
                <c:pt idx="444">
                  <c:v>2017</c:v>
                </c:pt>
                <c:pt idx="445">
                  <c:v>2017</c:v>
                </c:pt>
                <c:pt idx="446">
                  <c:v>2017</c:v>
                </c:pt>
                <c:pt idx="447">
                  <c:v>2017</c:v>
                </c:pt>
                <c:pt idx="448">
                  <c:v>2017</c:v>
                </c:pt>
                <c:pt idx="449">
                  <c:v>2017</c:v>
                </c:pt>
                <c:pt idx="450">
                  <c:v>2017</c:v>
                </c:pt>
                <c:pt idx="451">
                  <c:v>2017</c:v>
                </c:pt>
                <c:pt idx="452">
                  <c:v>2017</c:v>
                </c:pt>
                <c:pt idx="453">
                  <c:v>2017</c:v>
                </c:pt>
                <c:pt idx="454">
                  <c:v>2017</c:v>
                </c:pt>
                <c:pt idx="455">
                  <c:v>2017</c:v>
                </c:pt>
                <c:pt idx="456">
                  <c:v>2018</c:v>
                </c:pt>
                <c:pt idx="457">
                  <c:v>2018</c:v>
                </c:pt>
                <c:pt idx="458">
                  <c:v>2018</c:v>
                </c:pt>
                <c:pt idx="459">
                  <c:v>2018</c:v>
                </c:pt>
                <c:pt idx="460">
                  <c:v>2018</c:v>
                </c:pt>
                <c:pt idx="461">
                  <c:v>2018</c:v>
                </c:pt>
                <c:pt idx="462">
                  <c:v>2018</c:v>
                </c:pt>
                <c:pt idx="463">
                  <c:v>2018</c:v>
                </c:pt>
                <c:pt idx="464">
                  <c:v>2018</c:v>
                </c:pt>
                <c:pt idx="465">
                  <c:v>2018</c:v>
                </c:pt>
                <c:pt idx="466">
                  <c:v>2018</c:v>
                </c:pt>
                <c:pt idx="467">
                  <c:v>2018</c:v>
                </c:pt>
                <c:pt idx="468">
                  <c:v>2019</c:v>
                </c:pt>
                <c:pt idx="469">
                  <c:v>2019</c:v>
                </c:pt>
                <c:pt idx="470">
                  <c:v>2019</c:v>
                </c:pt>
                <c:pt idx="471">
                  <c:v>2019</c:v>
                </c:pt>
                <c:pt idx="472">
                  <c:v>2019</c:v>
                </c:pt>
                <c:pt idx="473">
                  <c:v>2019</c:v>
                </c:pt>
                <c:pt idx="474">
                  <c:v>2019</c:v>
                </c:pt>
                <c:pt idx="475">
                  <c:v>2019</c:v>
                </c:pt>
                <c:pt idx="476">
                  <c:v>2019</c:v>
                </c:pt>
                <c:pt idx="477">
                  <c:v>2019</c:v>
                </c:pt>
                <c:pt idx="478">
                  <c:v>2019</c:v>
                </c:pt>
                <c:pt idx="479">
                  <c:v>2019</c:v>
                </c:pt>
                <c:pt idx="480">
                  <c:v>2020</c:v>
                </c:pt>
                <c:pt idx="481">
                  <c:v>2020</c:v>
                </c:pt>
                <c:pt idx="482">
                  <c:v>2020</c:v>
                </c:pt>
                <c:pt idx="483">
                  <c:v>2020</c:v>
                </c:pt>
                <c:pt idx="484">
                  <c:v>2020</c:v>
                </c:pt>
                <c:pt idx="485">
                  <c:v>2020</c:v>
                </c:pt>
                <c:pt idx="486">
                  <c:v>2020</c:v>
                </c:pt>
                <c:pt idx="487">
                  <c:v>2020</c:v>
                </c:pt>
                <c:pt idx="488">
                  <c:v>2020</c:v>
                </c:pt>
                <c:pt idx="489">
                  <c:v>2020</c:v>
                </c:pt>
                <c:pt idx="490">
                  <c:v>2020</c:v>
                </c:pt>
                <c:pt idx="491">
                  <c:v>2020</c:v>
                </c:pt>
                <c:pt idx="492">
                  <c:v>2021</c:v>
                </c:pt>
                <c:pt idx="493">
                  <c:v>2021</c:v>
                </c:pt>
                <c:pt idx="494">
                  <c:v>2021</c:v>
                </c:pt>
                <c:pt idx="495">
                  <c:v>2021</c:v>
                </c:pt>
                <c:pt idx="496">
                  <c:v>2021</c:v>
                </c:pt>
                <c:pt idx="497">
                  <c:v>2021</c:v>
                </c:pt>
                <c:pt idx="498">
                  <c:v>2021</c:v>
                </c:pt>
                <c:pt idx="499">
                  <c:v>2021</c:v>
                </c:pt>
                <c:pt idx="500">
                  <c:v>2021</c:v>
                </c:pt>
                <c:pt idx="501">
                  <c:v>2021</c:v>
                </c:pt>
                <c:pt idx="502">
                  <c:v>2021</c:v>
                </c:pt>
                <c:pt idx="503">
                  <c:v>2021</c:v>
                </c:pt>
                <c:pt idx="504">
                  <c:v>2022</c:v>
                </c:pt>
                <c:pt idx="505">
                  <c:v>2022</c:v>
                </c:pt>
                <c:pt idx="506">
                  <c:v>2022</c:v>
                </c:pt>
                <c:pt idx="507">
                  <c:v>2022</c:v>
                </c:pt>
                <c:pt idx="508">
                  <c:v>2022</c:v>
                </c:pt>
                <c:pt idx="509">
                  <c:v>2022</c:v>
                </c:pt>
                <c:pt idx="510">
                  <c:v>2022</c:v>
                </c:pt>
                <c:pt idx="511">
                  <c:v>2022</c:v>
                </c:pt>
                <c:pt idx="512">
                  <c:v>2022</c:v>
                </c:pt>
                <c:pt idx="513">
                  <c:v>2022</c:v>
                </c:pt>
                <c:pt idx="514">
                  <c:v>2022</c:v>
                </c:pt>
                <c:pt idx="515">
                  <c:v>2022</c:v>
                </c:pt>
                <c:pt idx="516">
                  <c:v>2023</c:v>
                </c:pt>
                <c:pt idx="517">
                  <c:v>2023</c:v>
                </c:pt>
                <c:pt idx="518">
                  <c:v>2023</c:v>
                </c:pt>
                <c:pt idx="519">
                  <c:v>2023</c:v>
                </c:pt>
                <c:pt idx="520">
                  <c:v>2023</c:v>
                </c:pt>
                <c:pt idx="521">
                  <c:v>2023</c:v>
                </c:pt>
                <c:pt idx="522">
                  <c:v>2023</c:v>
                </c:pt>
                <c:pt idx="523">
                  <c:v>2023</c:v>
                </c:pt>
                <c:pt idx="524">
                  <c:v>2023</c:v>
                </c:pt>
                <c:pt idx="525">
                  <c:v>2023</c:v>
                </c:pt>
                <c:pt idx="526">
                  <c:v>2023</c:v>
                </c:pt>
                <c:pt idx="527">
                  <c:v>2023</c:v>
                </c:pt>
                <c:pt idx="528">
                  <c:v>2024</c:v>
                </c:pt>
                <c:pt idx="529">
                  <c:v>2024</c:v>
                </c:pt>
                <c:pt idx="530">
                  <c:v>2024</c:v>
                </c:pt>
                <c:pt idx="531">
                  <c:v>2024</c:v>
                </c:pt>
                <c:pt idx="532">
                  <c:v>2024</c:v>
                </c:pt>
                <c:pt idx="533">
                  <c:v>2024</c:v>
                </c:pt>
                <c:pt idx="534">
                  <c:v>2024</c:v>
                </c:pt>
                <c:pt idx="535">
                  <c:v>2024</c:v>
                </c:pt>
                <c:pt idx="536">
                  <c:v>2024</c:v>
                </c:pt>
                <c:pt idx="537">
                  <c:v>2024</c:v>
                </c:pt>
                <c:pt idx="538">
                  <c:v>2024</c:v>
                </c:pt>
                <c:pt idx="539">
                  <c:v>2024</c:v>
                </c:pt>
                <c:pt idx="540">
                  <c:v>2025</c:v>
                </c:pt>
                <c:pt idx="541">
                  <c:v>2025</c:v>
                </c:pt>
                <c:pt idx="542">
                  <c:v>2025</c:v>
                </c:pt>
                <c:pt idx="543">
                  <c:v>2025</c:v>
                </c:pt>
                <c:pt idx="544">
                  <c:v>2025</c:v>
                </c:pt>
                <c:pt idx="545">
                  <c:v>2025</c:v>
                </c:pt>
                <c:pt idx="546">
                  <c:v>2025</c:v>
                </c:pt>
                <c:pt idx="547">
                  <c:v>2025</c:v>
                </c:pt>
                <c:pt idx="548">
                  <c:v>2025</c:v>
                </c:pt>
                <c:pt idx="549">
                  <c:v>2025</c:v>
                </c:pt>
                <c:pt idx="550">
                  <c:v>2025</c:v>
                </c:pt>
                <c:pt idx="551">
                  <c:v>2025</c:v>
                </c:pt>
              </c:strCache>
            </c:strRef>
          </c:cat>
          <c:val>
            <c:numRef>
              <c:f>'CPI+HC+Educ'!$E$13:$E$564</c:f>
              <c:numCache>
                <c:formatCode>0</c:formatCode>
                <c:ptCount val="552"/>
                <c:pt idx="0">
                  <c:v>100</c:v>
                </c:pt>
                <c:pt idx="1">
                  <c:v>101.28205128205127</c:v>
                </c:pt>
                <c:pt idx="2">
                  <c:v>102.69230769230768</c:v>
                </c:pt>
                <c:pt idx="3">
                  <c:v>103.71794871794873</c:v>
                </c:pt>
                <c:pt idx="4">
                  <c:v>104.74358974358975</c:v>
                </c:pt>
                <c:pt idx="5">
                  <c:v>105.76923076923077</c:v>
                </c:pt>
                <c:pt idx="6">
                  <c:v>105.8974358974359</c:v>
                </c:pt>
                <c:pt idx="7">
                  <c:v>106.66666666666667</c:v>
                </c:pt>
                <c:pt idx="8">
                  <c:v>107.56410256410258</c:v>
                </c:pt>
                <c:pt idx="9">
                  <c:v>108.58974358974361</c:v>
                </c:pt>
                <c:pt idx="10">
                  <c:v>109.74358974358974</c:v>
                </c:pt>
                <c:pt idx="11">
                  <c:v>110.76923076923077</c:v>
                </c:pt>
                <c:pt idx="12">
                  <c:v>111.7948717948718</c:v>
                </c:pt>
                <c:pt idx="13">
                  <c:v>112.82051282051282</c:v>
                </c:pt>
                <c:pt idx="14">
                  <c:v>113.58974358974359</c:v>
                </c:pt>
                <c:pt idx="15">
                  <c:v>114.23076923076923</c:v>
                </c:pt>
                <c:pt idx="16">
                  <c:v>115.00000000000001</c:v>
                </c:pt>
                <c:pt idx="17">
                  <c:v>116.02564102564104</c:v>
                </c:pt>
                <c:pt idx="18">
                  <c:v>117.30769230769231</c:v>
                </c:pt>
                <c:pt idx="19">
                  <c:v>118.2051282051282</c:v>
                </c:pt>
                <c:pt idx="20">
                  <c:v>119.35897435897435</c:v>
                </c:pt>
                <c:pt idx="21">
                  <c:v>119.74358974358974</c:v>
                </c:pt>
                <c:pt idx="22">
                  <c:v>120.25641025641025</c:v>
                </c:pt>
                <c:pt idx="23">
                  <c:v>120.64102564102564</c:v>
                </c:pt>
                <c:pt idx="24">
                  <c:v>121.02564102564104</c:v>
                </c:pt>
                <c:pt idx="25">
                  <c:v>121.41025641025642</c:v>
                </c:pt>
                <c:pt idx="26">
                  <c:v>121.41025641025642</c:v>
                </c:pt>
                <c:pt idx="27">
                  <c:v>121.79487179487178</c:v>
                </c:pt>
                <c:pt idx="28">
                  <c:v>122.94871794871796</c:v>
                </c:pt>
                <c:pt idx="29">
                  <c:v>124.35897435897436</c:v>
                </c:pt>
                <c:pt idx="30">
                  <c:v>125</c:v>
                </c:pt>
                <c:pt idx="31">
                  <c:v>125.25641025641025</c:v>
                </c:pt>
                <c:pt idx="32">
                  <c:v>125.25641025641025</c:v>
                </c:pt>
                <c:pt idx="33">
                  <c:v>125.76923076923077</c:v>
                </c:pt>
                <c:pt idx="34">
                  <c:v>125.64102564102564</c:v>
                </c:pt>
                <c:pt idx="35">
                  <c:v>125.25641025641025</c:v>
                </c:pt>
                <c:pt idx="36">
                  <c:v>125.51282051282051</c:v>
                </c:pt>
                <c:pt idx="37">
                  <c:v>125.64102564102564</c:v>
                </c:pt>
                <c:pt idx="38">
                  <c:v>125.76923076923077</c:v>
                </c:pt>
                <c:pt idx="39">
                  <c:v>126.66666666666666</c:v>
                </c:pt>
                <c:pt idx="40">
                  <c:v>127.1794871794872</c:v>
                </c:pt>
                <c:pt idx="41">
                  <c:v>127.43589743589745</c:v>
                </c:pt>
                <c:pt idx="42">
                  <c:v>127.94871794871794</c:v>
                </c:pt>
                <c:pt idx="43">
                  <c:v>128.33333333333331</c:v>
                </c:pt>
                <c:pt idx="44">
                  <c:v>128.71794871794873</c:v>
                </c:pt>
                <c:pt idx="45">
                  <c:v>129.23076923076923</c:v>
                </c:pt>
                <c:pt idx="46">
                  <c:v>129.61538461538458</c:v>
                </c:pt>
                <c:pt idx="47">
                  <c:v>130</c:v>
                </c:pt>
                <c:pt idx="48">
                  <c:v>130.89743589743591</c:v>
                </c:pt>
                <c:pt idx="49">
                  <c:v>131.53846153846155</c:v>
                </c:pt>
                <c:pt idx="50">
                  <c:v>131.92307692307693</c:v>
                </c:pt>
                <c:pt idx="51">
                  <c:v>132.43589743589743</c:v>
                </c:pt>
                <c:pt idx="52">
                  <c:v>132.69230769230768</c:v>
                </c:pt>
                <c:pt idx="53">
                  <c:v>132.94871794871796</c:v>
                </c:pt>
                <c:pt idx="54">
                  <c:v>133.46153846153845</c:v>
                </c:pt>
                <c:pt idx="55">
                  <c:v>133.84615384615387</c:v>
                </c:pt>
                <c:pt idx="56">
                  <c:v>134.23076923076925</c:v>
                </c:pt>
                <c:pt idx="57">
                  <c:v>134.74358974358972</c:v>
                </c:pt>
                <c:pt idx="58">
                  <c:v>135</c:v>
                </c:pt>
                <c:pt idx="59">
                  <c:v>135.25641025641028</c:v>
                </c:pt>
                <c:pt idx="60">
                  <c:v>135.51282051282053</c:v>
                </c:pt>
                <c:pt idx="61">
                  <c:v>136.2820512820513</c:v>
                </c:pt>
                <c:pt idx="62">
                  <c:v>136.92307692307693</c:v>
                </c:pt>
                <c:pt idx="63">
                  <c:v>137.17948717948718</c:v>
                </c:pt>
                <c:pt idx="64">
                  <c:v>137.43589743589743</c:v>
                </c:pt>
                <c:pt idx="65">
                  <c:v>137.82051282051282</c:v>
                </c:pt>
                <c:pt idx="66">
                  <c:v>138.07692307692307</c:v>
                </c:pt>
                <c:pt idx="67">
                  <c:v>138.33333333333334</c:v>
                </c:pt>
                <c:pt idx="68">
                  <c:v>138.58974358974359</c:v>
                </c:pt>
                <c:pt idx="69">
                  <c:v>139.10256410256409</c:v>
                </c:pt>
                <c:pt idx="70">
                  <c:v>139.74358974358972</c:v>
                </c:pt>
                <c:pt idx="71">
                  <c:v>140.38461538461539</c:v>
                </c:pt>
                <c:pt idx="72">
                  <c:v>140.89743589743591</c:v>
                </c:pt>
                <c:pt idx="73">
                  <c:v>140.64102564102566</c:v>
                </c:pt>
                <c:pt idx="74">
                  <c:v>139.87179487179486</c:v>
                </c:pt>
                <c:pt idx="75">
                  <c:v>139.35897435897436</c:v>
                </c:pt>
                <c:pt idx="76">
                  <c:v>139.74358974358972</c:v>
                </c:pt>
                <c:pt idx="77">
                  <c:v>140.25641025641028</c:v>
                </c:pt>
                <c:pt idx="78">
                  <c:v>140.38461538461539</c:v>
                </c:pt>
                <c:pt idx="79">
                  <c:v>140.5128205128205</c:v>
                </c:pt>
                <c:pt idx="80">
                  <c:v>141.02564102564102</c:v>
                </c:pt>
                <c:pt idx="81">
                  <c:v>141.2820512820513</c:v>
                </c:pt>
                <c:pt idx="82">
                  <c:v>141.53846153846155</c:v>
                </c:pt>
                <c:pt idx="83">
                  <c:v>142.05128205128204</c:v>
                </c:pt>
                <c:pt idx="84">
                  <c:v>142.82051282051282</c:v>
                </c:pt>
                <c:pt idx="85">
                  <c:v>143.33333333333334</c:v>
                </c:pt>
                <c:pt idx="86">
                  <c:v>143.84615384615384</c:v>
                </c:pt>
                <c:pt idx="87">
                  <c:v>144.48717948717947</c:v>
                </c:pt>
                <c:pt idx="88">
                  <c:v>144.87179487179486</c:v>
                </c:pt>
                <c:pt idx="89">
                  <c:v>145.5128205128205</c:v>
                </c:pt>
                <c:pt idx="90">
                  <c:v>145.89743589743588</c:v>
                </c:pt>
                <c:pt idx="91">
                  <c:v>146.53846153846152</c:v>
                </c:pt>
                <c:pt idx="92">
                  <c:v>147.05128205128207</c:v>
                </c:pt>
                <c:pt idx="93">
                  <c:v>147.43589743589746</c:v>
                </c:pt>
                <c:pt idx="94">
                  <c:v>147.94871794871796</c:v>
                </c:pt>
                <c:pt idx="95">
                  <c:v>148.20512820512818</c:v>
                </c:pt>
                <c:pt idx="96">
                  <c:v>148.71794871794873</c:v>
                </c:pt>
                <c:pt idx="97">
                  <c:v>148.97435897435898</c:v>
                </c:pt>
                <c:pt idx="98">
                  <c:v>149.35897435897436</c:v>
                </c:pt>
                <c:pt idx="99">
                  <c:v>150.25641025641025</c:v>
                </c:pt>
                <c:pt idx="100">
                  <c:v>150.64102564102564</c:v>
                </c:pt>
                <c:pt idx="101">
                  <c:v>151.28205128205127</c:v>
                </c:pt>
                <c:pt idx="102">
                  <c:v>151.92307692307691</c:v>
                </c:pt>
                <c:pt idx="103">
                  <c:v>152.56410256410254</c:v>
                </c:pt>
                <c:pt idx="104">
                  <c:v>153.2051282051282</c:v>
                </c:pt>
                <c:pt idx="105">
                  <c:v>153.71794871794873</c:v>
                </c:pt>
                <c:pt idx="106">
                  <c:v>154.23076923076923</c:v>
                </c:pt>
                <c:pt idx="107">
                  <c:v>154.74358974358975</c:v>
                </c:pt>
                <c:pt idx="108">
                  <c:v>155.38461538461539</c:v>
                </c:pt>
                <c:pt idx="109">
                  <c:v>155.89743589743591</c:v>
                </c:pt>
                <c:pt idx="110">
                  <c:v>156.66666666666666</c:v>
                </c:pt>
                <c:pt idx="111">
                  <c:v>157.82051282051282</c:v>
                </c:pt>
                <c:pt idx="112">
                  <c:v>158.58974358974359</c:v>
                </c:pt>
                <c:pt idx="113">
                  <c:v>159.10256410256409</c:v>
                </c:pt>
                <c:pt idx="114">
                  <c:v>159.61538461538461</c:v>
                </c:pt>
                <c:pt idx="115">
                  <c:v>159.61538461538461</c:v>
                </c:pt>
                <c:pt idx="116">
                  <c:v>160</c:v>
                </c:pt>
                <c:pt idx="117">
                  <c:v>160.76923076923077</c:v>
                </c:pt>
                <c:pt idx="118">
                  <c:v>161.41025641025641</c:v>
                </c:pt>
                <c:pt idx="119">
                  <c:v>161.92307692307693</c:v>
                </c:pt>
                <c:pt idx="120">
                  <c:v>163.46153846153845</c:v>
                </c:pt>
                <c:pt idx="121">
                  <c:v>164.10256410256409</c:v>
                </c:pt>
                <c:pt idx="122">
                  <c:v>164.87179487179486</c:v>
                </c:pt>
                <c:pt idx="123">
                  <c:v>165.25641025641028</c:v>
                </c:pt>
                <c:pt idx="124">
                  <c:v>165.5128205128205</c:v>
                </c:pt>
                <c:pt idx="125">
                  <c:v>166.53846153846155</c:v>
                </c:pt>
                <c:pt idx="126">
                  <c:v>167.30769230769232</c:v>
                </c:pt>
                <c:pt idx="127">
                  <c:v>168.71794871794873</c:v>
                </c:pt>
                <c:pt idx="128">
                  <c:v>169.87179487179486</c:v>
                </c:pt>
                <c:pt idx="129">
                  <c:v>171.02564102564105</c:v>
                </c:pt>
                <c:pt idx="130">
                  <c:v>171.41025641025641</c:v>
                </c:pt>
                <c:pt idx="131">
                  <c:v>172.05128205128204</c:v>
                </c:pt>
                <c:pt idx="132">
                  <c:v>172.69230769230768</c:v>
                </c:pt>
                <c:pt idx="133">
                  <c:v>172.82051282051282</c:v>
                </c:pt>
                <c:pt idx="134">
                  <c:v>172.82051282051282</c:v>
                </c:pt>
                <c:pt idx="135">
                  <c:v>173.20512820512818</c:v>
                </c:pt>
                <c:pt idx="136">
                  <c:v>173.84615384615384</c:v>
                </c:pt>
                <c:pt idx="137">
                  <c:v>174.35897435897436</c:v>
                </c:pt>
                <c:pt idx="138">
                  <c:v>174.61538461538458</c:v>
                </c:pt>
                <c:pt idx="139">
                  <c:v>175.12820512820514</c:v>
                </c:pt>
                <c:pt idx="140">
                  <c:v>175.64102564102564</c:v>
                </c:pt>
                <c:pt idx="141">
                  <c:v>175.89743589743588</c:v>
                </c:pt>
                <c:pt idx="142">
                  <c:v>176.66666666666669</c:v>
                </c:pt>
                <c:pt idx="143">
                  <c:v>177.17948717948718</c:v>
                </c:pt>
                <c:pt idx="144">
                  <c:v>177.30769230769232</c:v>
                </c:pt>
                <c:pt idx="145">
                  <c:v>177.69230769230768</c:v>
                </c:pt>
                <c:pt idx="146">
                  <c:v>178.33333333333331</c:v>
                </c:pt>
                <c:pt idx="147">
                  <c:v>178.71794871794873</c:v>
                </c:pt>
                <c:pt idx="148">
                  <c:v>179.10256410256409</c:v>
                </c:pt>
                <c:pt idx="149">
                  <c:v>179.61538461538458</c:v>
                </c:pt>
                <c:pt idx="150">
                  <c:v>180.12820512820514</c:v>
                </c:pt>
                <c:pt idx="151">
                  <c:v>180.51282051282053</c:v>
                </c:pt>
                <c:pt idx="152">
                  <c:v>180.89743589743591</c:v>
                </c:pt>
                <c:pt idx="153">
                  <c:v>181.66666666666663</c:v>
                </c:pt>
                <c:pt idx="154">
                  <c:v>182.17948717948718</c:v>
                </c:pt>
                <c:pt idx="155">
                  <c:v>182.43589743589746</c:v>
                </c:pt>
                <c:pt idx="156">
                  <c:v>183.07692307692309</c:v>
                </c:pt>
                <c:pt idx="157">
                  <c:v>183.46153846153845</c:v>
                </c:pt>
                <c:pt idx="158">
                  <c:v>183.71794871794873</c:v>
                </c:pt>
                <c:pt idx="159">
                  <c:v>184.35897435897436</c:v>
                </c:pt>
                <c:pt idx="160">
                  <c:v>184.87179487179486</c:v>
                </c:pt>
                <c:pt idx="161">
                  <c:v>185</c:v>
                </c:pt>
                <c:pt idx="162">
                  <c:v>185.25641025641028</c:v>
                </c:pt>
                <c:pt idx="163">
                  <c:v>185.64102564102564</c:v>
                </c:pt>
                <c:pt idx="164">
                  <c:v>185.89743589743591</c:v>
                </c:pt>
                <c:pt idx="165">
                  <c:v>186.66666666666666</c:v>
                </c:pt>
                <c:pt idx="166">
                  <c:v>187.17948717948718</c:v>
                </c:pt>
                <c:pt idx="167">
                  <c:v>187.5641025641026</c:v>
                </c:pt>
                <c:pt idx="168">
                  <c:v>187.5641025641026</c:v>
                </c:pt>
                <c:pt idx="169">
                  <c:v>188.07692307692307</c:v>
                </c:pt>
                <c:pt idx="170">
                  <c:v>188.58974358974359</c:v>
                </c:pt>
                <c:pt idx="171">
                  <c:v>188.7179487179487</c:v>
                </c:pt>
                <c:pt idx="172">
                  <c:v>189.10256410256409</c:v>
                </c:pt>
                <c:pt idx="173">
                  <c:v>189.61538461538464</c:v>
                </c:pt>
                <c:pt idx="174">
                  <c:v>190.25641025641028</c:v>
                </c:pt>
                <c:pt idx="175">
                  <c:v>191.02564102564102</c:v>
                </c:pt>
                <c:pt idx="176">
                  <c:v>191.41025641025641</c:v>
                </c:pt>
                <c:pt idx="177">
                  <c:v>191.53846153846155</c:v>
                </c:pt>
                <c:pt idx="178">
                  <c:v>192.05128205128204</c:v>
                </c:pt>
                <c:pt idx="179">
                  <c:v>192.43589743589743</c:v>
                </c:pt>
                <c:pt idx="180">
                  <c:v>192.94871794871796</c:v>
                </c:pt>
                <c:pt idx="181">
                  <c:v>193.46153846153845</c:v>
                </c:pt>
                <c:pt idx="182">
                  <c:v>193.84615384615381</c:v>
                </c:pt>
                <c:pt idx="183">
                  <c:v>194.61538461538464</c:v>
                </c:pt>
                <c:pt idx="184">
                  <c:v>195</c:v>
                </c:pt>
                <c:pt idx="185">
                  <c:v>195.38461538461542</c:v>
                </c:pt>
                <c:pt idx="186">
                  <c:v>195.64102564102564</c:v>
                </c:pt>
                <c:pt idx="187">
                  <c:v>196.02564102564105</c:v>
                </c:pt>
                <c:pt idx="188">
                  <c:v>196.28205128205127</c:v>
                </c:pt>
                <c:pt idx="189">
                  <c:v>196.7948717948718</c:v>
                </c:pt>
                <c:pt idx="190">
                  <c:v>197.05128205128204</c:v>
                </c:pt>
                <c:pt idx="191">
                  <c:v>197.30769230769232</c:v>
                </c:pt>
                <c:pt idx="192">
                  <c:v>198.33333333333331</c:v>
                </c:pt>
                <c:pt idx="193">
                  <c:v>198.71794871794873</c:v>
                </c:pt>
                <c:pt idx="194">
                  <c:v>199.35897435897436</c:v>
                </c:pt>
                <c:pt idx="195">
                  <c:v>200.12820512820514</c:v>
                </c:pt>
                <c:pt idx="196">
                  <c:v>200.5128205128205</c:v>
                </c:pt>
                <c:pt idx="197">
                  <c:v>200.89743589743588</c:v>
                </c:pt>
                <c:pt idx="198">
                  <c:v>201.28205128205127</c:v>
                </c:pt>
                <c:pt idx="199">
                  <c:v>201.53846153846155</c:v>
                </c:pt>
                <c:pt idx="200">
                  <c:v>202.17948717948718</c:v>
                </c:pt>
                <c:pt idx="201">
                  <c:v>202.82051282051282</c:v>
                </c:pt>
                <c:pt idx="202">
                  <c:v>203.46153846153845</c:v>
                </c:pt>
                <c:pt idx="203">
                  <c:v>203.97435897435895</c:v>
                </c:pt>
                <c:pt idx="204">
                  <c:v>204.35897435897439</c:v>
                </c:pt>
                <c:pt idx="205">
                  <c:v>204.74358974358972</c:v>
                </c:pt>
                <c:pt idx="206">
                  <c:v>204.87179487179489</c:v>
                </c:pt>
                <c:pt idx="207">
                  <c:v>205.00000000000003</c:v>
                </c:pt>
                <c:pt idx="208">
                  <c:v>205.00000000000003</c:v>
                </c:pt>
                <c:pt idx="209">
                  <c:v>205.38461538461536</c:v>
                </c:pt>
                <c:pt idx="210">
                  <c:v>205.64102564102566</c:v>
                </c:pt>
                <c:pt idx="211">
                  <c:v>206.15384615384619</c:v>
                </c:pt>
                <c:pt idx="212">
                  <c:v>206.66666666666663</c:v>
                </c:pt>
                <c:pt idx="213">
                  <c:v>207.05128205128207</c:v>
                </c:pt>
                <c:pt idx="214">
                  <c:v>207.30769230769229</c:v>
                </c:pt>
                <c:pt idx="215">
                  <c:v>207.43589743589746</c:v>
                </c:pt>
                <c:pt idx="216">
                  <c:v>207.69230769230771</c:v>
                </c:pt>
                <c:pt idx="217">
                  <c:v>207.69230769230771</c:v>
                </c:pt>
                <c:pt idx="218">
                  <c:v>207.69230769230771</c:v>
                </c:pt>
                <c:pt idx="219">
                  <c:v>207.94871794871793</c:v>
                </c:pt>
                <c:pt idx="220">
                  <c:v>208.46153846153848</c:v>
                </c:pt>
                <c:pt idx="221">
                  <c:v>208.71794871794873</c:v>
                </c:pt>
                <c:pt idx="222">
                  <c:v>209.2307692307692</c:v>
                </c:pt>
                <c:pt idx="223">
                  <c:v>209.4871794871795</c:v>
                </c:pt>
                <c:pt idx="224">
                  <c:v>209.61538461538461</c:v>
                </c:pt>
                <c:pt idx="225">
                  <c:v>210.12820512820514</c:v>
                </c:pt>
                <c:pt idx="226">
                  <c:v>210.38461538461539</c:v>
                </c:pt>
                <c:pt idx="227">
                  <c:v>210.76923076923077</c:v>
                </c:pt>
                <c:pt idx="228">
                  <c:v>211.15384615384616</c:v>
                </c:pt>
                <c:pt idx="229">
                  <c:v>211.15384615384616</c:v>
                </c:pt>
                <c:pt idx="230">
                  <c:v>211.2820512820513</c:v>
                </c:pt>
                <c:pt idx="231">
                  <c:v>212.69230769230768</c:v>
                </c:pt>
                <c:pt idx="232">
                  <c:v>212.82051282051282</c:v>
                </c:pt>
                <c:pt idx="233">
                  <c:v>212.82051282051282</c:v>
                </c:pt>
                <c:pt idx="234">
                  <c:v>213.7179487179487</c:v>
                </c:pt>
                <c:pt idx="235">
                  <c:v>214.23076923076923</c:v>
                </c:pt>
                <c:pt idx="236">
                  <c:v>215.12820512820517</c:v>
                </c:pt>
                <c:pt idx="237">
                  <c:v>215.5128205128205</c:v>
                </c:pt>
                <c:pt idx="238">
                  <c:v>215.89743589743588</c:v>
                </c:pt>
                <c:pt idx="239">
                  <c:v>216.41025641025644</c:v>
                </c:pt>
                <c:pt idx="240">
                  <c:v>217.05128205128207</c:v>
                </c:pt>
                <c:pt idx="241">
                  <c:v>217.94871794871793</c:v>
                </c:pt>
                <c:pt idx="242">
                  <c:v>219.23076923076925</c:v>
                </c:pt>
                <c:pt idx="243">
                  <c:v>219.10256410256412</c:v>
                </c:pt>
                <c:pt idx="244">
                  <c:v>219.48717948717947</c:v>
                </c:pt>
                <c:pt idx="245">
                  <c:v>220.76923076923075</c:v>
                </c:pt>
                <c:pt idx="246">
                  <c:v>221.41025641025638</c:v>
                </c:pt>
                <c:pt idx="247">
                  <c:v>221.41025641025638</c:v>
                </c:pt>
                <c:pt idx="248">
                  <c:v>222.56410256410257</c:v>
                </c:pt>
                <c:pt idx="249">
                  <c:v>222.94871794871796</c:v>
                </c:pt>
                <c:pt idx="250">
                  <c:v>223.33333333333334</c:v>
                </c:pt>
                <c:pt idx="251">
                  <c:v>223.84615384615384</c:v>
                </c:pt>
                <c:pt idx="252">
                  <c:v>225.12820512820514</c:v>
                </c:pt>
                <c:pt idx="253">
                  <c:v>225.64102564102564</c:v>
                </c:pt>
                <c:pt idx="254">
                  <c:v>225.76923076923077</c:v>
                </c:pt>
                <c:pt idx="255">
                  <c:v>226.15384615384616</c:v>
                </c:pt>
                <c:pt idx="256">
                  <c:v>227.30769230769235</c:v>
                </c:pt>
                <c:pt idx="257">
                  <c:v>227.82051282051282</c:v>
                </c:pt>
                <c:pt idx="258">
                  <c:v>227.43589743589743</c:v>
                </c:pt>
                <c:pt idx="259">
                  <c:v>227.43589743589743</c:v>
                </c:pt>
                <c:pt idx="260">
                  <c:v>228.33333333333331</c:v>
                </c:pt>
                <c:pt idx="261">
                  <c:v>227.69230769230768</c:v>
                </c:pt>
                <c:pt idx="262">
                  <c:v>227.56410256410254</c:v>
                </c:pt>
                <c:pt idx="263">
                  <c:v>227.43589743589743</c:v>
                </c:pt>
                <c:pt idx="264">
                  <c:v>227.82051282051282</c:v>
                </c:pt>
                <c:pt idx="265">
                  <c:v>228.2051282051282</c:v>
                </c:pt>
                <c:pt idx="266">
                  <c:v>228.84615384615384</c:v>
                </c:pt>
                <c:pt idx="267">
                  <c:v>229.87179487179489</c:v>
                </c:pt>
                <c:pt idx="268">
                  <c:v>230.12820512820511</c:v>
                </c:pt>
                <c:pt idx="269">
                  <c:v>230.25641025641025</c:v>
                </c:pt>
                <c:pt idx="270">
                  <c:v>230.76923076923075</c:v>
                </c:pt>
                <c:pt idx="271">
                  <c:v>231.41025641025644</c:v>
                </c:pt>
                <c:pt idx="272">
                  <c:v>231.79487179487182</c:v>
                </c:pt>
                <c:pt idx="273">
                  <c:v>232.30769230769229</c:v>
                </c:pt>
                <c:pt idx="274">
                  <c:v>232.69230769230771</c:v>
                </c:pt>
                <c:pt idx="275">
                  <c:v>233.07692307692309</c:v>
                </c:pt>
                <c:pt idx="276">
                  <c:v>234.10256410256412</c:v>
                </c:pt>
                <c:pt idx="277">
                  <c:v>235.38461538461539</c:v>
                </c:pt>
                <c:pt idx="278">
                  <c:v>235.76923076923077</c:v>
                </c:pt>
                <c:pt idx="279">
                  <c:v>234.87179487179483</c:v>
                </c:pt>
                <c:pt idx="280">
                  <c:v>234.4871794871795</c:v>
                </c:pt>
                <c:pt idx="281">
                  <c:v>234.74358974358975</c:v>
                </c:pt>
                <c:pt idx="282">
                  <c:v>235.51282051282053</c:v>
                </c:pt>
                <c:pt idx="283">
                  <c:v>236.53846153846155</c:v>
                </c:pt>
                <c:pt idx="284">
                  <c:v>237.30769230769232</c:v>
                </c:pt>
                <c:pt idx="285">
                  <c:v>237.05128205128204</c:v>
                </c:pt>
                <c:pt idx="286">
                  <c:v>237.17948717948718</c:v>
                </c:pt>
                <c:pt idx="287">
                  <c:v>237.82051282051282</c:v>
                </c:pt>
                <c:pt idx="288">
                  <c:v>238.84615384615384</c:v>
                </c:pt>
                <c:pt idx="289">
                  <c:v>239.35897435897436</c:v>
                </c:pt>
                <c:pt idx="290">
                  <c:v>239.87179487179486</c:v>
                </c:pt>
                <c:pt idx="291">
                  <c:v>240.25641025641025</c:v>
                </c:pt>
                <c:pt idx="292">
                  <c:v>241.28205128205127</c:v>
                </c:pt>
                <c:pt idx="293">
                  <c:v>242.17948717948721</c:v>
                </c:pt>
                <c:pt idx="294">
                  <c:v>242.43589743589743</c:v>
                </c:pt>
                <c:pt idx="295">
                  <c:v>242.56410256410254</c:v>
                </c:pt>
                <c:pt idx="296">
                  <c:v>243.33333333333337</c:v>
                </c:pt>
                <c:pt idx="297">
                  <c:v>244.61538461538464</c:v>
                </c:pt>
                <c:pt idx="298">
                  <c:v>245.76923076923075</c:v>
                </c:pt>
                <c:pt idx="299">
                  <c:v>245.76923076923075</c:v>
                </c:pt>
                <c:pt idx="300">
                  <c:v>245.64102564102561</c:v>
                </c:pt>
                <c:pt idx="301">
                  <c:v>246.66666666666669</c:v>
                </c:pt>
                <c:pt idx="302">
                  <c:v>247.56410256410257</c:v>
                </c:pt>
                <c:pt idx="303">
                  <c:v>248.33333333333334</c:v>
                </c:pt>
                <c:pt idx="304">
                  <c:v>248.2051282051282</c:v>
                </c:pt>
                <c:pt idx="305">
                  <c:v>248.33333333333334</c:v>
                </c:pt>
                <c:pt idx="306">
                  <c:v>249.87179487179486</c:v>
                </c:pt>
                <c:pt idx="307">
                  <c:v>251.41025641025641</c:v>
                </c:pt>
                <c:pt idx="308">
                  <c:v>254.87179487179489</c:v>
                </c:pt>
                <c:pt idx="309">
                  <c:v>255.25641025641025</c:v>
                </c:pt>
                <c:pt idx="310">
                  <c:v>253.97435897435895</c:v>
                </c:pt>
                <c:pt idx="311">
                  <c:v>253.97435897435895</c:v>
                </c:pt>
                <c:pt idx="312">
                  <c:v>255.51282051282053</c:v>
                </c:pt>
                <c:pt idx="313">
                  <c:v>255.64102564102566</c:v>
                </c:pt>
                <c:pt idx="314">
                  <c:v>256.02564102564099</c:v>
                </c:pt>
                <c:pt idx="315">
                  <c:v>257.30769230769226</c:v>
                </c:pt>
                <c:pt idx="316">
                  <c:v>258.07692307692309</c:v>
                </c:pt>
                <c:pt idx="317">
                  <c:v>258.71794871794873</c:v>
                </c:pt>
                <c:pt idx="318">
                  <c:v>260.12820512820514</c:v>
                </c:pt>
                <c:pt idx="319">
                  <c:v>261.28205128205127</c:v>
                </c:pt>
                <c:pt idx="320">
                  <c:v>260</c:v>
                </c:pt>
                <c:pt idx="321">
                  <c:v>258.84615384615387</c:v>
                </c:pt>
                <c:pt idx="322">
                  <c:v>258.97435897435901</c:v>
                </c:pt>
                <c:pt idx="323">
                  <c:v>260.38461538461542</c:v>
                </c:pt>
                <c:pt idx="324">
                  <c:v>260.81666666666672</c:v>
                </c:pt>
                <c:pt idx="325">
                  <c:v>261.82820512820513</c:v>
                </c:pt>
                <c:pt idx="326">
                  <c:v>263.18974358974356</c:v>
                </c:pt>
                <c:pt idx="327">
                  <c:v>263.97948717948714</c:v>
                </c:pt>
                <c:pt idx="328">
                  <c:v>265.07051282051282</c:v>
                </c:pt>
                <c:pt idx="329">
                  <c:v>265.68461538461537</c:v>
                </c:pt>
                <c:pt idx="330">
                  <c:v>266.15769230769229</c:v>
                </c:pt>
                <c:pt idx="331">
                  <c:v>266.23974358974357</c:v>
                </c:pt>
                <c:pt idx="332">
                  <c:v>267.36794871794871</c:v>
                </c:pt>
                <c:pt idx="333">
                  <c:v>268.19230769230774</c:v>
                </c:pt>
                <c:pt idx="334">
                  <c:v>270.3</c:v>
                </c:pt>
                <c:pt idx="335">
                  <c:v>271.08333333333337</c:v>
                </c:pt>
                <c:pt idx="336">
                  <c:v>272.01794871794874</c:v>
                </c:pt>
                <c:pt idx="337">
                  <c:v>272.67564102564108</c:v>
                </c:pt>
                <c:pt idx="338">
                  <c:v>273.65128205128207</c:v>
                </c:pt>
                <c:pt idx="339">
                  <c:v>274.28461538461539</c:v>
                </c:pt>
                <c:pt idx="340">
                  <c:v>275.90769230769234</c:v>
                </c:pt>
                <c:pt idx="341">
                  <c:v>278.79871794871798</c:v>
                </c:pt>
                <c:pt idx="342">
                  <c:v>280.78974358974358</c:v>
                </c:pt>
                <c:pt idx="343">
                  <c:v>280.37179487179486</c:v>
                </c:pt>
                <c:pt idx="344">
                  <c:v>280.61153846153843</c:v>
                </c:pt>
                <c:pt idx="345">
                  <c:v>278.19871794871796</c:v>
                </c:pt>
                <c:pt idx="346">
                  <c:v>273.27307692307687</c:v>
                </c:pt>
                <c:pt idx="347">
                  <c:v>271.02307692307693</c:v>
                </c:pt>
                <c:pt idx="348">
                  <c:v>271.70897435897439</c:v>
                </c:pt>
                <c:pt idx="349">
                  <c:v>272.69871794871796</c:v>
                </c:pt>
                <c:pt idx="350">
                  <c:v>272.42948717948718</c:v>
                </c:pt>
                <c:pt idx="351">
                  <c:v>272.70384615384614</c:v>
                </c:pt>
                <c:pt idx="352">
                  <c:v>273.10512820512815</c:v>
                </c:pt>
                <c:pt idx="353">
                  <c:v>275.37179487179486</c:v>
                </c:pt>
                <c:pt idx="354">
                  <c:v>275.28974358974358</c:v>
                </c:pt>
                <c:pt idx="355">
                  <c:v>276.21153846153845</c:v>
                </c:pt>
                <c:pt idx="356">
                  <c:v>276.74487179487176</c:v>
                </c:pt>
                <c:pt idx="357">
                  <c:v>277.575641025641</c:v>
                </c:pt>
                <c:pt idx="358">
                  <c:v>278.50512820512819</c:v>
                </c:pt>
                <c:pt idx="359">
                  <c:v>278.65000000000003</c:v>
                </c:pt>
                <c:pt idx="360">
                  <c:v>278.83076923076919</c:v>
                </c:pt>
                <c:pt idx="361">
                  <c:v>278.56538461538463</c:v>
                </c:pt>
                <c:pt idx="362">
                  <c:v>278.65769230769229</c:v>
                </c:pt>
                <c:pt idx="363">
                  <c:v>278.72179487179488</c:v>
                </c:pt>
                <c:pt idx="364">
                  <c:v>278.57692307692304</c:v>
                </c:pt>
                <c:pt idx="365">
                  <c:v>278.46025641025642</c:v>
                </c:pt>
                <c:pt idx="366">
                  <c:v>278.98076923076923</c:v>
                </c:pt>
                <c:pt idx="367">
                  <c:v>279.38846153846157</c:v>
                </c:pt>
                <c:pt idx="368">
                  <c:v>279.83974358974359</c:v>
                </c:pt>
                <c:pt idx="369">
                  <c:v>280.8141025641026</c:v>
                </c:pt>
                <c:pt idx="370">
                  <c:v>281.52564102564105</c:v>
                </c:pt>
                <c:pt idx="371">
                  <c:v>282.65641025641031</c:v>
                </c:pt>
                <c:pt idx="372">
                  <c:v>283.57307692307694</c:v>
                </c:pt>
                <c:pt idx="373">
                  <c:v>284.48461538461538</c:v>
                </c:pt>
                <c:pt idx="374">
                  <c:v>285.95641025641021</c:v>
                </c:pt>
                <c:pt idx="375">
                  <c:v>287.29871794871798</c:v>
                </c:pt>
                <c:pt idx="376">
                  <c:v>288.21282051282054</c:v>
                </c:pt>
                <c:pt idx="377">
                  <c:v>288.21282051282054</c:v>
                </c:pt>
                <c:pt idx="378">
                  <c:v>288.96794871794873</c:v>
                </c:pt>
                <c:pt idx="379">
                  <c:v>289.87948717948717</c:v>
                </c:pt>
                <c:pt idx="380">
                  <c:v>290.5089743589744</c:v>
                </c:pt>
                <c:pt idx="381">
                  <c:v>290.70512820512818</c:v>
                </c:pt>
                <c:pt idx="382">
                  <c:v>291.24230769230775</c:v>
                </c:pt>
                <c:pt idx="383">
                  <c:v>291.31153846153848</c:v>
                </c:pt>
                <c:pt idx="384">
                  <c:v>292.10512820512821</c:v>
                </c:pt>
                <c:pt idx="385">
                  <c:v>292.72948717948719</c:v>
                </c:pt>
                <c:pt idx="386">
                  <c:v>293.34230769230766</c:v>
                </c:pt>
                <c:pt idx="387">
                  <c:v>293.82948717948716</c:v>
                </c:pt>
                <c:pt idx="388">
                  <c:v>293.22179487179488</c:v>
                </c:pt>
                <c:pt idx="389">
                  <c:v>292.97948717948714</c:v>
                </c:pt>
                <c:pt idx="390">
                  <c:v>293.0641025641026</c:v>
                </c:pt>
                <c:pt idx="391">
                  <c:v>294.76666666666665</c:v>
                </c:pt>
                <c:pt idx="392">
                  <c:v>296.17307692307691</c:v>
                </c:pt>
                <c:pt idx="393">
                  <c:v>296.97179487179488</c:v>
                </c:pt>
                <c:pt idx="394">
                  <c:v>296.47307692307692</c:v>
                </c:pt>
                <c:pt idx="395">
                  <c:v>296.43717948717949</c:v>
                </c:pt>
                <c:pt idx="396">
                  <c:v>297.02435897435902</c:v>
                </c:pt>
                <c:pt idx="397">
                  <c:v>298.63717948717954</c:v>
                </c:pt>
                <c:pt idx="398">
                  <c:v>297.79743589743595</c:v>
                </c:pt>
                <c:pt idx="399">
                  <c:v>297.17564102564103</c:v>
                </c:pt>
                <c:pt idx="400">
                  <c:v>297.29871794871798</c:v>
                </c:pt>
                <c:pt idx="401">
                  <c:v>298.00641025641028</c:v>
                </c:pt>
                <c:pt idx="402">
                  <c:v>298.58974358974359</c:v>
                </c:pt>
                <c:pt idx="403">
                  <c:v>299.30256410256408</c:v>
                </c:pt>
                <c:pt idx="404">
                  <c:v>299.41538461538465</c:v>
                </c:pt>
                <c:pt idx="405">
                  <c:v>299.575641025641</c:v>
                </c:pt>
                <c:pt idx="406">
                  <c:v>300.12820512820514</c:v>
                </c:pt>
                <c:pt idx="407">
                  <c:v>300.92179487179487</c:v>
                </c:pt>
                <c:pt idx="408">
                  <c:v>301.65128205128207</c:v>
                </c:pt>
                <c:pt idx="409">
                  <c:v>301.98333333333329</c:v>
                </c:pt>
                <c:pt idx="410">
                  <c:v>302.59999999999997</c:v>
                </c:pt>
                <c:pt idx="411">
                  <c:v>303.16410256410251</c:v>
                </c:pt>
                <c:pt idx="412">
                  <c:v>303.74102564102566</c:v>
                </c:pt>
                <c:pt idx="413">
                  <c:v>304.14230769230767</c:v>
                </c:pt>
                <c:pt idx="414">
                  <c:v>304.48461538461538</c:v>
                </c:pt>
                <c:pt idx="415">
                  <c:v>304.4358974358974</c:v>
                </c:pt>
                <c:pt idx="416">
                  <c:v>304.4576923076923</c:v>
                </c:pt>
                <c:pt idx="417">
                  <c:v>304.39743589743591</c:v>
                </c:pt>
                <c:pt idx="418">
                  <c:v>303.82435897435897</c:v>
                </c:pt>
                <c:pt idx="419">
                  <c:v>302.88717948717954</c:v>
                </c:pt>
                <c:pt idx="420">
                  <c:v>300.95769230769235</c:v>
                </c:pt>
                <c:pt idx="421">
                  <c:v>301.72051282051285</c:v>
                </c:pt>
                <c:pt idx="422">
                  <c:v>302.5333333333333</c:v>
                </c:pt>
                <c:pt idx="423">
                  <c:v>302.84871794871793</c:v>
                </c:pt>
                <c:pt idx="424">
                  <c:v>303.8474358974359</c:v>
                </c:pt>
                <c:pt idx="425">
                  <c:v>304.68846153846158</c:v>
                </c:pt>
                <c:pt idx="426">
                  <c:v>305.17179487179487</c:v>
                </c:pt>
                <c:pt idx="427">
                  <c:v>305.17051282051278</c:v>
                </c:pt>
                <c:pt idx="428">
                  <c:v>304.48461538461538</c:v>
                </c:pt>
                <c:pt idx="429">
                  <c:v>304.78589743589748</c:v>
                </c:pt>
                <c:pt idx="430">
                  <c:v>305.14999999999998</c:v>
                </c:pt>
                <c:pt idx="431">
                  <c:v>304.82179487179491</c:v>
                </c:pt>
                <c:pt idx="432">
                  <c:v>304.68205128205125</c:v>
                </c:pt>
                <c:pt idx="433">
                  <c:v>304.27692307692314</c:v>
                </c:pt>
                <c:pt idx="434">
                  <c:v>305.23076923076923</c:v>
                </c:pt>
                <c:pt idx="435">
                  <c:v>306.39999999999998</c:v>
                </c:pt>
                <c:pt idx="436">
                  <c:v>307.12435897435893</c:v>
                </c:pt>
                <c:pt idx="437">
                  <c:v>307.97692307692313</c:v>
                </c:pt>
                <c:pt idx="438">
                  <c:v>307.82179487179485</c:v>
                </c:pt>
                <c:pt idx="439">
                  <c:v>308.39102564102564</c:v>
                </c:pt>
                <c:pt idx="440">
                  <c:v>309.2</c:v>
                </c:pt>
                <c:pt idx="441">
                  <c:v>309.924358974359</c:v>
                </c:pt>
                <c:pt idx="442">
                  <c:v>310.28974358974358</c:v>
                </c:pt>
                <c:pt idx="443">
                  <c:v>311.07307692307688</c:v>
                </c:pt>
                <c:pt idx="444">
                  <c:v>312.33076923076919</c:v>
                </c:pt>
                <c:pt idx="445">
                  <c:v>312.82820512820513</c:v>
                </c:pt>
                <c:pt idx="446">
                  <c:v>312.68205128205125</c:v>
                </c:pt>
                <c:pt idx="447">
                  <c:v>313.0679487179487</c:v>
                </c:pt>
                <c:pt idx="448">
                  <c:v>312.825641025641</c:v>
                </c:pt>
                <c:pt idx="449">
                  <c:v>313.02948717948721</c:v>
                </c:pt>
                <c:pt idx="450">
                  <c:v>313.13205128205129</c:v>
                </c:pt>
                <c:pt idx="451">
                  <c:v>314.33717948717947</c:v>
                </c:pt>
                <c:pt idx="452">
                  <c:v>315.94230769230774</c:v>
                </c:pt>
                <c:pt idx="453">
                  <c:v>316.18717948717949</c:v>
                </c:pt>
                <c:pt idx="454">
                  <c:v>317.03076923076924</c:v>
                </c:pt>
                <c:pt idx="455">
                  <c:v>317.69871794871796</c:v>
                </c:pt>
                <c:pt idx="456">
                  <c:v>319.05</c:v>
                </c:pt>
                <c:pt idx="457">
                  <c:v>319.90897435897432</c:v>
                </c:pt>
                <c:pt idx="458">
                  <c:v>319.97051282051279</c:v>
                </c:pt>
                <c:pt idx="459">
                  <c:v>320.80384615384617</c:v>
                </c:pt>
                <c:pt idx="460">
                  <c:v>321.52820512820512</c:v>
                </c:pt>
                <c:pt idx="461">
                  <c:v>321.8179487179487</c:v>
                </c:pt>
                <c:pt idx="462">
                  <c:v>322.06923076923078</c:v>
                </c:pt>
                <c:pt idx="463">
                  <c:v>322.64487179487185</c:v>
                </c:pt>
                <c:pt idx="464">
                  <c:v>323.31025641025639</c:v>
                </c:pt>
                <c:pt idx="465">
                  <c:v>324.06666666666666</c:v>
                </c:pt>
                <c:pt idx="466">
                  <c:v>323.8384615384615</c:v>
                </c:pt>
                <c:pt idx="467">
                  <c:v>324.06025641025644</c:v>
                </c:pt>
                <c:pt idx="468">
                  <c:v>323.79615384615386</c:v>
                </c:pt>
                <c:pt idx="469">
                  <c:v>324.76794871794874</c:v>
                </c:pt>
                <c:pt idx="470">
                  <c:v>325.99615384615379</c:v>
                </c:pt>
                <c:pt idx="471">
                  <c:v>327.22179487179488</c:v>
                </c:pt>
                <c:pt idx="472">
                  <c:v>327.30256410256413</c:v>
                </c:pt>
                <c:pt idx="473">
                  <c:v>327.19615384615383</c:v>
                </c:pt>
                <c:pt idx="474">
                  <c:v>327.95128205128202</c:v>
                </c:pt>
                <c:pt idx="475">
                  <c:v>328.25128205128203</c:v>
                </c:pt>
                <c:pt idx="476">
                  <c:v>328.75641025641028</c:v>
                </c:pt>
                <c:pt idx="477">
                  <c:v>329.6858974358974</c:v>
                </c:pt>
                <c:pt idx="478">
                  <c:v>330.61410256410261</c:v>
                </c:pt>
                <c:pt idx="479">
                  <c:v>331.57692307692309</c:v>
                </c:pt>
                <c:pt idx="480">
                  <c:v>332.21410256410257</c:v>
                </c:pt>
                <c:pt idx="481">
                  <c:v>332.37179487179492</c:v>
                </c:pt>
                <c:pt idx="482">
                  <c:v>330.86666666666667</c:v>
                </c:pt>
                <c:pt idx="483">
                  <c:v>328.24615384615379</c:v>
                </c:pt>
                <c:pt idx="484">
                  <c:v>327.95128205128202</c:v>
                </c:pt>
                <c:pt idx="485">
                  <c:v>329.54102564102561</c:v>
                </c:pt>
                <c:pt idx="486">
                  <c:v>331.22051282051279</c:v>
                </c:pt>
                <c:pt idx="487">
                  <c:v>332.45641025641021</c:v>
                </c:pt>
                <c:pt idx="488">
                  <c:v>333.32948717948716</c:v>
                </c:pt>
                <c:pt idx="489">
                  <c:v>333.74230769230769</c:v>
                </c:pt>
                <c:pt idx="490">
                  <c:v>334.50128205128203</c:v>
                </c:pt>
                <c:pt idx="491">
                  <c:v>335.95512820512823</c:v>
                </c:pt>
                <c:pt idx="492">
                  <c:v>336.7166666666667</c:v>
                </c:pt>
                <c:pt idx="493">
                  <c:v>337.91410256410256</c:v>
                </c:pt>
                <c:pt idx="494">
                  <c:v>339.54743589743589</c:v>
                </c:pt>
                <c:pt idx="495">
                  <c:v>341.82692307692309</c:v>
                </c:pt>
                <c:pt idx="496">
                  <c:v>344.10769230769233</c:v>
                </c:pt>
                <c:pt idx="497">
                  <c:v>347.06410256410254</c:v>
                </c:pt>
                <c:pt idx="498">
                  <c:v>348.67307692307691</c:v>
                </c:pt>
                <c:pt idx="499">
                  <c:v>349.68205128205125</c:v>
                </c:pt>
                <c:pt idx="500">
                  <c:v>351.20769230769235</c:v>
                </c:pt>
                <c:pt idx="501">
                  <c:v>354.52307692307693</c:v>
                </c:pt>
                <c:pt idx="502">
                  <c:v>357.4666666666667</c:v>
                </c:pt>
                <c:pt idx="503">
                  <c:v>360.00769230769231</c:v>
                </c:pt>
                <c:pt idx="504">
                  <c:v>362.23333333333329</c:v>
                </c:pt>
                <c:pt idx="505">
                  <c:v>364.77564102564099</c:v>
                </c:pt>
                <c:pt idx="506">
                  <c:v>368.54743589743589</c:v>
                </c:pt>
                <c:pt idx="507">
                  <c:v>369.97692307692307</c:v>
                </c:pt>
                <c:pt idx="508">
                  <c:v>373.46025641025642</c:v>
                </c:pt>
                <c:pt idx="509">
                  <c:v>378.29743589743589</c:v>
                </c:pt>
                <c:pt idx="510">
                  <c:v>378.12820512820508</c:v>
                </c:pt>
                <c:pt idx="511">
                  <c:v>378.41282051282053</c:v>
                </c:pt>
                <c:pt idx="512">
                  <c:v>380.02692307692303</c:v>
                </c:pt>
                <c:pt idx="513">
                  <c:v>382.02435897435896</c:v>
                </c:pt>
                <c:pt idx="514">
                  <c:v>382.95897435897439</c:v>
                </c:pt>
                <c:pt idx="515">
                  <c:v>383.08717948717947</c:v>
                </c:pt>
                <c:pt idx="516">
                  <c:v>385.20000000000005</c:v>
                </c:pt>
                <c:pt idx="517">
                  <c:v>386.50769230769231</c:v>
                </c:pt>
                <c:pt idx="518">
                  <c:v>386.72179487179483</c:v>
                </c:pt>
                <c:pt idx="519">
                  <c:v>388.27948717948721</c:v>
                </c:pt>
                <c:pt idx="520">
                  <c:v>388.86666666666667</c:v>
                </c:pt>
                <c:pt idx="521">
                  <c:v>389.87051282051277</c:v>
                </c:pt>
                <c:pt idx="522">
                  <c:v>390.53205128205127</c:v>
                </c:pt>
                <c:pt idx="523">
                  <c:v>392.48461538461538</c:v>
                </c:pt>
                <c:pt idx="524">
                  <c:v>394.06923076923078</c:v>
                </c:pt>
                <c:pt idx="525">
                  <c:v>394.42692307692312</c:v>
                </c:pt>
                <c:pt idx="526">
                  <c:v>394.98333333333335</c:v>
                </c:pt>
                <c:pt idx="527">
                  <c:v>395.81410256410254</c:v>
                </c:pt>
                <c:pt idx="528">
                  <c:v>397.17179487179487</c:v>
                </c:pt>
                <c:pt idx="529">
                  <c:v>398.74615384615379</c:v>
                </c:pt>
                <c:pt idx="530">
                  <c:v>400.13717948717948</c:v>
                </c:pt>
                <c:pt idx="531">
                  <c:v>401.30256410256413</c:v>
                </c:pt>
                <c:pt idx="532">
                  <c:v>401.4615384615384</c:v>
                </c:pt>
                <c:pt idx="533">
                  <c:v>401.45</c:v>
                </c:pt>
                <c:pt idx="534">
                  <c:v>402.00769230769231</c:v>
                </c:pt>
                <c:pt idx="535">
                  <c:v>402.73205128205126</c:v>
                </c:pt>
                <c:pt idx="536">
                  <c:v>403.65512820512822</c:v>
                </c:pt>
                <c:pt idx="537">
                  <c:v>404.56923076923078</c:v>
                </c:pt>
                <c:pt idx="538">
                  <c:v>405.7038461538462</c:v>
                </c:pt>
                <c:pt idx="539">
                  <c:v>407.18333333333334</c:v>
                </c:pt>
                <c:pt idx="540">
                  <c:v>409.08461538461535</c:v>
                </c:pt>
                <c:pt idx="541">
                  <c:v>409.96794871794873</c:v>
                </c:pt>
                <c:pt idx="542">
                  <c:v>409.76282051282055</c:v>
                </c:pt>
                <c:pt idx="543">
                  <c:v>410.66794871794878</c:v>
                </c:pt>
                <c:pt idx="544">
                  <c:v>410.99999999999994</c:v>
                </c:pt>
                <c:pt idx="545">
                  <c:v>412.17948717948713</c:v>
                </c:pt>
                <c:pt idx="546">
                  <c:v>412.98974358974363</c:v>
                </c:pt>
                <c:pt idx="547">
                  <c:v>414.56923076923078</c:v>
                </c:pt>
                <c:pt idx="548">
                  <c:v>415.85641025641024</c:v>
                </c:pt>
                <c:pt idx="550">
                  <c:v>416.70641025641027</c:v>
                </c:pt>
                <c:pt idx="551">
                  <c:v>417.98717948717945</c:v>
                </c:pt>
              </c:numCache>
            </c:numRef>
          </c:val>
          <c:smooth val="0"/>
          <c:extLst>
            <c:ext xmlns:c16="http://schemas.microsoft.com/office/drawing/2014/chart" uri="{C3380CC4-5D6E-409C-BE32-E72D297353CC}">
              <c16:uniqueId val="{00000000-DA65-4A87-B73A-64284CCA0C83}"/>
            </c:ext>
          </c:extLst>
        </c:ser>
        <c:dLbls>
          <c:showLegendKey val="0"/>
          <c:showVal val="0"/>
          <c:showCatName val="0"/>
          <c:showSerName val="0"/>
          <c:showPercent val="0"/>
          <c:showBubbleSize val="0"/>
        </c:dLbls>
        <c:smooth val="0"/>
        <c:axId val="1644071008"/>
        <c:axId val="1601779520"/>
      </c:lineChart>
      <c:catAx>
        <c:axId val="1644071008"/>
        <c:scaling>
          <c:orientation val="minMax"/>
        </c:scaling>
        <c:delete val="0"/>
        <c:axPos val="b"/>
        <c:numFmt formatCode="General" sourceLinked="1"/>
        <c:majorTickMark val="cross"/>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01779520"/>
        <c:crosses val="autoZero"/>
        <c:auto val="1"/>
        <c:lblAlgn val="ctr"/>
        <c:lblOffset val="100"/>
        <c:tickLblSkip val="60"/>
        <c:tickMarkSkip val="12"/>
        <c:noMultiLvlLbl val="0"/>
      </c:catAx>
      <c:valAx>
        <c:axId val="16017795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44071008"/>
        <c:crosses val="autoZero"/>
        <c:crossBetween val="between"/>
      </c:valAx>
      <c:spPr>
        <a:noFill/>
        <a:ln>
          <a:solidFill>
            <a:schemeClr val="tx1">
              <a:alpha val="93000"/>
            </a:schemeClr>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CPI for all Goods</c:v>
          </c:tx>
          <c:spPr>
            <a:ln w="38100" cap="rnd">
              <a:solidFill>
                <a:schemeClr val="accent6">
                  <a:lumMod val="75000"/>
                </a:schemeClr>
              </a:solidFill>
              <a:round/>
            </a:ln>
            <a:effectLst/>
          </c:spPr>
          <c:marker>
            <c:symbol val="none"/>
          </c:marker>
          <c:cat>
            <c:strRef>
              <c:f>'CPI+HC+Educ'!$A$13:$A$564</c:f>
              <c:strCache>
                <c:ptCount val="552"/>
                <c:pt idx="0">
                  <c:v>1980</c:v>
                </c:pt>
                <c:pt idx="1">
                  <c:v>1980</c:v>
                </c:pt>
                <c:pt idx="2">
                  <c:v>1980</c:v>
                </c:pt>
                <c:pt idx="3">
                  <c:v>1980</c:v>
                </c:pt>
                <c:pt idx="4">
                  <c:v>1980</c:v>
                </c:pt>
                <c:pt idx="5">
                  <c:v>1980</c:v>
                </c:pt>
                <c:pt idx="6">
                  <c:v>1980</c:v>
                </c:pt>
                <c:pt idx="7">
                  <c:v>1980</c:v>
                </c:pt>
                <c:pt idx="8">
                  <c:v>1980</c:v>
                </c:pt>
                <c:pt idx="9">
                  <c:v>1980</c:v>
                </c:pt>
                <c:pt idx="10">
                  <c:v>1980</c:v>
                </c:pt>
                <c:pt idx="11">
                  <c:v>1980</c:v>
                </c:pt>
                <c:pt idx="12">
                  <c:v>1981</c:v>
                </c:pt>
                <c:pt idx="13">
                  <c:v>1981</c:v>
                </c:pt>
                <c:pt idx="14">
                  <c:v>1981</c:v>
                </c:pt>
                <c:pt idx="15">
                  <c:v>1981</c:v>
                </c:pt>
                <c:pt idx="16">
                  <c:v>1981</c:v>
                </c:pt>
                <c:pt idx="17">
                  <c:v>1981</c:v>
                </c:pt>
                <c:pt idx="18">
                  <c:v>1981</c:v>
                </c:pt>
                <c:pt idx="19">
                  <c:v>1981</c:v>
                </c:pt>
                <c:pt idx="20">
                  <c:v>1981</c:v>
                </c:pt>
                <c:pt idx="21">
                  <c:v>1981</c:v>
                </c:pt>
                <c:pt idx="22">
                  <c:v>1981</c:v>
                </c:pt>
                <c:pt idx="23">
                  <c:v>1981</c:v>
                </c:pt>
                <c:pt idx="24">
                  <c:v>1982</c:v>
                </c:pt>
                <c:pt idx="25">
                  <c:v>1982</c:v>
                </c:pt>
                <c:pt idx="26">
                  <c:v>1982</c:v>
                </c:pt>
                <c:pt idx="27">
                  <c:v>1982</c:v>
                </c:pt>
                <c:pt idx="28">
                  <c:v>1982</c:v>
                </c:pt>
                <c:pt idx="29">
                  <c:v>1982</c:v>
                </c:pt>
                <c:pt idx="30">
                  <c:v>1982</c:v>
                </c:pt>
                <c:pt idx="31">
                  <c:v>1982</c:v>
                </c:pt>
                <c:pt idx="32">
                  <c:v>1982</c:v>
                </c:pt>
                <c:pt idx="33">
                  <c:v>1982</c:v>
                </c:pt>
                <c:pt idx="34">
                  <c:v>1982</c:v>
                </c:pt>
                <c:pt idx="35">
                  <c:v>1982</c:v>
                </c:pt>
                <c:pt idx="36">
                  <c:v>1983</c:v>
                </c:pt>
                <c:pt idx="37">
                  <c:v>1983</c:v>
                </c:pt>
                <c:pt idx="38">
                  <c:v>1983</c:v>
                </c:pt>
                <c:pt idx="39">
                  <c:v>1983</c:v>
                </c:pt>
                <c:pt idx="40">
                  <c:v>1983</c:v>
                </c:pt>
                <c:pt idx="41">
                  <c:v>1983</c:v>
                </c:pt>
                <c:pt idx="42">
                  <c:v>1983</c:v>
                </c:pt>
                <c:pt idx="43">
                  <c:v>1983</c:v>
                </c:pt>
                <c:pt idx="44">
                  <c:v>1983</c:v>
                </c:pt>
                <c:pt idx="45">
                  <c:v>1983</c:v>
                </c:pt>
                <c:pt idx="46">
                  <c:v>1983</c:v>
                </c:pt>
                <c:pt idx="47">
                  <c:v>1983</c:v>
                </c:pt>
                <c:pt idx="48">
                  <c:v>1984</c:v>
                </c:pt>
                <c:pt idx="49">
                  <c:v>1984</c:v>
                </c:pt>
                <c:pt idx="50">
                  <c:v>1984</c:v>
                </c:pt>
                <c:pt idx="51">
                  <c:v>1984</c:v>
                </c:pt>
                <c:pt idx="52">
                  <c:v>1984</c:v>
                </c:pt>
                <c:pt idx="53">
                  <c:v>1984</c:v>
                </c:pt>
                <c:pt idx="54">
                  <c:v>1984</c:v>
                </c:pt>
                <c:pt idx="55">
                  <c:v>1984</c:v>
                </c:pt>
                <c:pt idx="56">
                  <c:v>1984</c:v>
                </c:pt>
                <c:pt idx="57">
                  <c:v>1984</c:v>
                </c:pt>
                <c:pt idx="58">
                  <c:v>1984</c:v>
                </c:pt>
                <c:pt idx="59">
                  <c:v>1984</c:v>
                </c:pt>
                <c:pt idx="60">
                  <c:v>1985</c:v>
                </c:pt>
                <c:pt idx="61">
                  <c:v>1985</c:v>
                </c:pt>
                <c:pt idx="62">
                  <c:v>1985</c:v>
                </c:pt>
                <c:pt idx="63">
                  <c:v>1985</c:v>
                </c:pt>
                <c:pt idx="64">
                  <c:v>1985</c:v>
                </c:pt>
                <c:pt idx="65">
                  <c:v>1985</c:v>
                </c:pt>
                <c:pt idx="66">
                  <c:v>1985</c:v>
                </c:pt>
                <c:pt idx="67">
                  <c:v>1985</c:v>
                </c:pt>
                <c:pt idx="68">
                  <c:v>1985</c:v>
                </c:pt>
                <c:pt idx="69">
                  <c:v>1985</c:v>
                </c:pt>
                <c:pt idx="70">
                  <c:v>1985</c:v>
                </c:pt>
                <c:pt idx="71">
                  <c:v>1985</c:v>
                </c:pt>
                <c:pt idx="72">
                  <c:v>1986</c:v>
                </c:pt>
                <c:pt idx="73">
                  <c:v>1986</c:v>
                </c:pt>
                <c:pt idx="74">
                  <c:v>1986</c:v>
                </c:pt>
                <c:pt idx="75">
                  <c:v>1986</c:v>
                </c:pt>
                <c:pt idx="76">
                  <c:v>1986</c:v>
                </c:pt>
                <c:pt idx="77">
                  <c:v>1986</c:v>
                </c:pt>
                <c:pt idx="78">
                  <c:v>1986</c:v>
                </c:pt>
                <c:pt idx="79">
                  <c:v>1986</c:v>
                </c:pt>
                <c:pt idx="80">
                  <c:v>1986</c:v>
                </c:pt>
                <c:pt idx="81">
                  <c:v>1986</c:v>
                </c:pt>
                <c:pt idx="82">
                  <c:v>1986</c:v>
                </c:pt>
                <c:pt idx="83">
                  <c:v>1986</c:v>
                </c:pt>
                <c:pt idx="84">
                  <c:v>1987</c:v>
                </c:pt>
                <c:pt idx="85">
                  <c:v>1987</c:v>
                </c:pt>
                <c:pt idx="86">
                  <c:v>1987</c:v>
                </c:pt>
                <c:pt idx="87">
                  <c:v>1987</c:v>
                </c:pt>
                <c:pt idx="88">
                  <c:v>1987</c:v>
                </c:pt>
                <c:pt idx="89">
                  <c:v>1987</c:v>
                </c:pt>
                <c:pt idx="90">
                  <c:v>1987</c:v>
                </c:pt>
                <c:pt idx="91">
                  <c:v>1987</c:v>
                </c:pt>
                <c:pt idx="92">
                  <c:v>1987</c:v>
                </c:pt>
                <c:pt idx="93">
                  <c:v>1987</c:v>
                </c:pt>
                <c:pt idx="94">
                  <c:v>1987</c:v>
                </c:pt>
                <c:pt idx="95">
                  <c:v>1987</c:v>
                </c:pt>
                <c:pt idx="96">
                  <c:v>1988</c:v>
                </c:pt>
                <c:pt idx="97">
                  <c:v>1988</c:v>
                </c:pt>
                <c:pt idx="98">
                  <c:v>1988</c:v>
                </c:pt>
                <c:pt idx="99">
                  <c:v>1988</c:v>
                </c:pt>
                <c:pt idx="100">
                  <c:v>1988</c:v>
                </c:pt>
                <c:pt idx="101">
                  <c:v>1988</c:v>
                </c:pt>
                <c:pt idx="102">
                  <c:v>1988</c:v>
                </c:pt>
                <c:pt idx="103">
                  <c:v>1988</c:v>
                </c:pt>
                <c:pt idx="104">
                  <c:v>1988</c:v>
                </c:pt>
                <c:pt idx="105">
                  <c:v>1988</c:v>
                </c:pt>
                <c:pt idx="106">
                  <c:v>1988</c:v>
                </c:pt>
                <c:pt idx="107">
                  <c:v>1988</c:v>
                </c:pt>
                <c:pt idx="108">
                  <c:v>1989</c:v>
                </c:pt>
                <c:pt idx="109">
                  <c:v>1989</c:v>
                </c:pt>
                <c:pt idx="110">
                  <c:v>1989</c:v>
                </c:pt>
                <c:pt idx="111">
                  <c:v>1989</c:v>
                </c:pt>
                <c:pt idx="112">
                  <c:v>1989</c:v>
                </c:pt>
                <c:pt idx="113">
                  <c:v>1989</c:v>
                </c:pt>
                <c:pt idx="114">
                  <c:v>1989</c:v>
                </c:pt>
                <c:pt idx="115">
                  <c:v>1989</c:v>
                </c:pt>
                <c:pt idx="116">
                  <c:v>1989</c:v>
                </c:pt>
                <c:pt idx="117">
                  <c:v>1989</c:v>
                </c:pt>
                <c:pt idx="118">
                  <c:v>1989</c:v>
                </c:pt>
                <c:pt idx="119">
                  <c:v>1989</c:v>
                </c:pt>
                <c:pt idx="120">
                  <c:v>1990</c:v>
                </c:pt>
                <c:pt idx="121">
                  <c:v>1990</c:v>
                </c:pt>
                <c:pt idx="122">
                  <c:v>1990</c:v>
                </c:pt>
                <c:pt idx="123">
                  <c:v>1990</c:v>
                </c:pt>
                <c:pt idx="124">
                  <c:v>1990</c:v>
                </c:pt>
                <c:pt idx="125">
                  <c:v>1990</c:v>
                </c:pt>
                <c:pt idx="126">
                  <c:v>1990</c:v>
                </c:pt>
                <c:pt idx="127">
                  <c:v>1990</c:v>
                </c:pt>
                <c:pt idx="128">
                  <c:v>1990</c:v>
                </c:pt>
                <c:pt idx="129">
                  <c:v>1990</c:v>
                </c:pt>
                <c:pt idx="130">
                  <c:v>1990</c:v>
                </c:pt>
                <c:pt idx="131">
                  <c:v>1990</c:v>
                </c:pt>
                <c:pt idx="132">
                  <c:v>1991</c:v>
                </c:pt>
                <c:pt idx="133">
                  <c:v>1991</c:v>
                </c:pt>
                <c:pt idx="134">
                  <c:v>1991</c:v>
                </c:pt>
                <c:pt idx="135">
                  <c:v>1991</c:v>
                </c:pt>
                <c:pt idx="136">
                  <c:v>1991</c:v>
                </c:pt>
                <c:pt idx="137">
                  <c:v>1991</c:v>
                </c:pt>
                <c:pt idx="138">
                  <c:v>1991</c:v>
                </c:pt>
                <c:pt idx="139">
                  <c:v>1991</c:v>
                </c:pt>
                <c:pt idx="140">
                  <c:v>1991</c:v>
                </c:pt>
                <c:pt idx="141">
                  <c:v>1991</c:v>
                </c:pt>
                <c:pt idx="142">
                  <c:v>1991</c:v>
                </c:pt>
                <c:pt idx="143">
                  <c:v>1991</c:v>
                </c:pt>
                <c:pt idx="144">
                  <c:v>1992</c:v>
                </c:pt>
                <c:pt idx="145">
                  <c:v>1992</c:v>
                </c:pt>
                <c:pt idx="146">
                  <c:v>1992</c:v>
                </c:pt>
                <c:pt idx="147">
                  <c:v>1992</c:v>
                </c:pt>
                <c:pt idx="148">
                  <c:v>1992</c:v>
                </c:pt>
                <c:pt idx="149">
                  <c:v>1992</c:v>
                </c:pt>
                <c:pt idx="150">
                  <c:v>1992</c:v>
                </c:pt>
                <c:pt idx="151">
                  <c:v>1992</c:v>
                </c:pt>
                <c:pt idx="152">
                  <c:v>1992</c:v>
                </c:pt>
                <c:pt idx="153">
                  <c:v>1992</c:v>
                </c:pt>
                <c:pt idx="154">
                  <c:v>1992</c:v>
                </c:pt>
                <c:pt idx="155">
                  <c:v>1992</c:v>
                </c:pt>
                <c:pt idx="156">
                  <c:v>1993</c:v>
                </c:pt>
                <c:pt idx="157">
                  <c:v>1993</c:v>
                </c:pt>
                <c:pt idx="158">
                  <c:v>1993</c:v>
                </c:pt>
                <c:pt idx="159">
                  <c:v>1993</c:v>
                </c:pt>
                <c:pt idx="160">
                  <c:v>1993</c:v>
                </c:pt>
                <c:pt idx="161">
                  <c:v>1993</c:v>
                </c:pt>
                <c:pt idx="162">
                  <c:v>1993</c:v>
                </c:pt>
                <c:pt idx="163">
                  <c:v>1993</c:v>
                </c:pt>
                <c:pt idx="164">
                  <c:v>1993</c:v>
                </c:pt>
                <c:pt idx="165">
                  <c:v>1993</c:v>
                </c:pt>
                <c:pt idx="166">
                  <c:v>1993</c:v>
                </c:pt>
                <c:pt idx="167">
                  <c:v>1993</c:v>
                </c:pt>
                <c:pt idx="168">
                  <c:v>1994</c:v>
                </c:pt>
                <c:pt idx="169">
                  <c:v>1994</c:v>
                </c:pt>
                <c:pt idx="170">
                  <c:v>1994</c:v>
                </c:pt>
                <c:pt idx="171">
                  <c:v>1994</c:v>
                </c:pt>
                <c:pt idx="172">
                  <c:v>1994</c:v>
                </c:pt>
                <c:pt idx="173">
                  <c:v>1994</c:v>
                </c:pt>
                <c:pt idx="174">
                  <c:v>1994</c:v>
                </c:pt>
                <c:pt idx="175">
                  <c:v>1994</c:v>
                </c:pt>
                <c:pt idx="176">
                  <c:v>1994</c:v>
                </c:pt>
                <c:pt idx="177">
                  <c:v>1994</c:v>
                </c:pt>
                <c:pt idx="178">
                  <c:v>1994</c:v>
                </c:pt>
                <c:pt idx="179">
                  <c:v>1994</c:v>
                </c:pt>
                <c:pt idx="180">
                  <c:v>1995</c:v>
                </c:pt>
                <c:pt idx="181">
                  <c:v>1995</c:v>
                </c:pt>
                <c:pt idx="182">
                  <c:v>1995</c:v>
                </c:pt>
                <c:pt idx="183">
                  <c:v>1995</c:v>
                </c:pt>
                <c:pt idx="184">
                  <c:v>1995</c:v>
                </c:pt>
                <c:pt idx="185">
                  <c:v>1995</c:v>
                </c:pt>
                <c:pt idx="186">
                  <c:v>1995</c:v>
                </c:pt>
                <c:pt idx="187">
                  <c:v>1995</c:v>
                </c:pt>
                <c:pt idx="188">
                  <c:v>1995</c:v>
                </c:pt>
                <c:pt idx="189">
                  <c:v>1995</c:v>
                </c:pt>
                <c:pt idx="190">
                  <c:v>1995</c:v>
                </c:pt>
                <c:pt idx="191">
                  <c:v>1995</c:v>
                </c:pt>
                <c:pt idx="192">
                  <c:v>1996</c:v>
                </c:pt>
                <c:pt idx="193">
                  <c:v>1996</c:v>
                </c:pt>
                <c:pt idx="194">
                  <c:v>1996</c:v>
                </c:pt>
                <c:pt idx="195">
                  <c:v>1996</c:v>
                </c:pt>
                <c:pt idx="196">
                  <c:v>1996</c:v>
                </c:pt>
                <c:pt idx="197">
                  <c:v>1996</c:v>
                </c:pt>
                <c:pt idx="198">
                  <c:v>1996</c:v>
                </c:pt>
                <c:pt idx="199">
                  <c:v>1996</c:v>
                </c:pt>
                <c:pt idx="200">
                  <c:v>1996</c:v>
                </c:pt>
                <c:pt idx="201">
                  <c:v>1996</c:v>
                </c:pt>
                <c:pt idx="202">
                  <c:v>1996</c:v>
                </c:pt>
                <c:pt idx="203">
                  <c:v>1996</c:v>
                </c:pt>
                <c:pt idx="204">
                  <c:v>1997</c:v>
                </c:pt>
                <c:pt idx="205">
                  <c:v>1997</c:v>
                </c:pt>
                <c:pt idx="206">
                  <c:v>1997</c:v>
                </c:pt>
                <c:pt idx="207">
                  <c:v>1997</c:v>
                </c:pt>
                <c:pt idx="208">
                  <c:v>1997</c:v>
                </c:pt>
                <c:pt idx="209">
                  <c:v>1997</c:v>
                </c:pt>
                <c:pt idx="210">
                  <c:v>1997</c:v>
                </c:pt>
                <c:pt idx="211">
                  <c:v>1997</c:v>
                </c:pt>
                <c:pt idx="212">
                  <c:v>1997</c:v>
                </c:pt>
                <c:pt idx="213">
                  <c:v>1997</c:v>
                </c:pt>
                <c:pt idx="214">
                  <c:v>1997</c:v>
                </c:pt>
                <c:pt idx="215">
                  <c:v>1997</c:v>
                </c:pt>
                <c:pt idx="216">
                  <c:v>1998</c:v>
                </c:pt>
                <c:pt idx="217">
                  <c:v>1998</c:v>
                </c:pt>
                <c:pt idx="218">
                  <c:v>1998</c:v>
                </c:pt>
                <c:pt idx="219">
                  <c:v>1998</c:v>
                </c:pt>
                <c:pt idx="220">
                  <c:v>1998</c:v>
                </c:pt>
                <c:pt idx="221">
                  <c:v>1998</c:v>
                </c:pt>
                <c:pt idx="222">
                  <c:v>1998</c:v>
                </c:pt>
                <c:pt idx="223">
                  <c:v>1998</c:v>
                </c:pt>
                <c:pt idx="224">
                  <c:v>1998</c:v>
                </c:pt>
                <c:pt idx="225">
                  <c:v>1998</c:v>
                </c:pt>
                <c:pt idx="226">
                  <c:v>1998</c:v>
                </c:pt>
                <c:pt idx="227">
                  <c:v>1998</c:v>
                </c:pt>
                <c:pt idx="228">
                  <c:v>1999</c:v>
                </c:pt>
                <c:pt idx="229">
                  <c:v>1999</c:v>
                </c:pt>
                <c:pt idx="230">
                  <c:v>1999</c:v>
                </c:pt>
                <c:pt idx="231">
                  <c:v>1999</c:v>
                </c:pt>
                <c:pt idx="232">
                  <c:v>1999</c:v>
                </c:pt>
                <c:pt idx="233">
                  <c:v>1999</c:v>
                </c:pt>
                <c:pt idx="234">
                  <c:v>1999</c:v>
                </c:pt>
                <c:pt idx="235">
                  <c:v>1999</c:v>
                </c:pt>
                <c:pt idx="236">
                  <c:v>1999</c:v>
                </c:pt>
                <c:pt idx="237">
                  <c:v>1999</c:v>
                </c:pt>
                <c:pt idx="238">
                  <c:v>1999</c:v>
                </c:pt>
                <c:pt idx="239">
                  <c:v>1999</c:v>
                </c:pt>
                <c:pt idx="240">
                  <c:v>2000</c:v>
                </c:pt>
                <c:pt idx="241">
                  <c:v>2000</c:v>
                </c:pt>
                <c:pt idx="242">
                  <c:v>2000</c:v>
                </c:pt>
                <c:pt idx="243">
                  <c:v>2000</c:v>
                </c:pt>
                <c:pt idx="244">
                  <c:v>2000</c:v>
                </c:pt>
                <c:pt idx="245">
                  <c:v>2000</c:v>
                </c:pt>
                <c:pt idx="246">
                  <c:v>2000</c:v>
                </c:pt>
                <c:pt idx="247">
                  <c:v>2000</c:v>
                </c:pt>
                <c:pt idx="248">
                  <c:v>2000</c:v>
                </c:pt>
                <c:pt idx="249">
                  <c:v>2000</c:v>
                </c:pt>
                <c:pt idx="250">
                  <c:v>2000</c:v>
                </c:pt>
                <c:pt idx="251">
                  <c:v>2000</c:v>
                </c:pt>
                <c:pt idx="252">
                  <c:v>2001</c:v>
                </c:pt>
                <c:pt idx="253">
                  <c:v>2001</c:v>
                </c:pt>
                <c:pt idx="254">
                  <c:v>2001</c:v>
                </c:pt>
                <c:pt idx="255">
                  <c:v>2001</c:v>
                </c:pt>
                <c:pt idx="256">
                  <c:v>2001</c:v>
                </c:pt>
                <c:pt idx="257">
                  <c:v>2001</c:v>
                </c:pt>
                <c:pt idx="258">
                  <c:v>2001</c:v>
                </c:pt>
                <c:pt idx="259">
                  <c:v>2001</c:v>
                </c:pt>
                <c:pt idx="260">
                  <c:v>2001</c:v>
                </c:pt>
                <c:pt idx="261">
                  <c:v>2001</c:v>
                </c:pt>
                <c:pt idx="262">
                  <c:v>2001</c:v>
                </c:pt>
                <c:pt idx="263">
                  <c:v>2001</c:v>
                </c:pt>
                <c:pt idx="264">
                  <c:v>2002</c:v>
                </c:pt>
                <c:pt idx="265">
                  <c:v>2002</c:v>
                </c:pt>
                <c:pt idx="266">
                  <c:v>2002</c:v>
                </c:pt>
                <c:pt idx="267">
                  <c:v>2002</c:v>
                </c:pt>
                <c:pt idx="268">
                  <c:v>2002</c:v>
                </c:pt>
                <c:pt idx="269">
                  <c:v>2002</c:v>
                </c:pt>
                <c:pt idx="270">
                  <c:v>2002</c:v>
                </c:pt>
                <c:pt idx="271">
                  <c:v>2002</c:v>
                </c:pt>
                <c:pt idx="272">
                  <c:v>2002</c:v>
                </c:pt>
                <c:pt idx="273">
                  <c:v>2002</c:v>
                </c:pt>
                <c:pt idx="274">
                  <c:v>2002</c:v>
                </c:pt>
                <c:pt idx="275">
                  <c:v>2002</c:v>
                </c:pt>
                <c:pt idx="276">
                  <c:v>2003</c:v>
                </c:pt>
                <c:pt idx="277">
                  <c:v>2003</c:v>
                </c:pt>
                <c:pt idx="278">
                  <c:v>2003</c:v>
                </c:pt>
                <c:pt idx="279">
                  <c:v>2003</c:v>
                </c:pt>
                <c:pt idx="280">
                  <c:v>2003</c:v>
                </c:pt>
                <c:pt idx="281">
                  <c:v>2003</c:v>
                </c:pt>
                <c:pt idx="282">
                  <c:v>2003</c:v>
                </c:pt>
                <c:pt idx="283">
                  <c:v>2003</c:v>
                </c:pt>
                <c:pt idx="284">
                  <c:v>2003</c:v>
                </c:pt>
                <c:pt idx="285">
                  <c:v>2003</c:v>
                </c:pt>
                <c:pt idx="286">
                  <c:v>2003</c:v>
                </c:pt>
                <c:pt idx="287">
                  <c:v>2003</c:v>
                </c:pt>
                <c:pt idx="288">
                  <c:v>2004</c:v>
                </c:pt>
                <c:pt idx="289">
                  <c:v>2004</c:v>
                </c:pt>
                <c:pt idx="290">
                  <c:v>2004</c:v>
                </c:pt>
                <c:pt idx="291">
                  <c:v>2004</c:v>
                </c:pt>
                <c:pt idx="292">
                  <c:v>2004</c:v>
                </c:pt>
                <c:pt idx="293">
                  <c:v>2004</c:v>
                </c:pt>
                <c:pt idx="294">
                  <c:v>2004</c:v>
                </c:pt>
                <c:pt idx="295">
                  <c:v>2004</c:v>
                </c:pt>
                <c:pt idx="296">
                  <c:v>2004</c:v>
                </c:pt>
                <c:pt idx="297">
                  <c:v>2004</c:v>
                </c:pt>
                <c:pt idx="298">
                  <c:v>2004</c:v>
                </c:pt>
                <c:pt idx="299">
                  <c:v>2004</c:v>
                </c:pt>
                <c:pt idx="300">
                  <c:v>2005</c:v>
                </c:pt>
                <c:pt idx="301">
                  <c:v>2005</c:v>
                </c:pt>
                <c:pt idx="302">
                  <c:v>2005</c:v>
                </c:pt>
                <c:pt idx="303">
                  <c:v>2005</c:v>
                </c:pt>
                <c:pt idx="304">
                  <c:v>2005</c:v>
                </c:pt>
                <c:pt idx="305">
                  <c:v>2005</c:v>
                </c:pt>
                <c:pt idx="306">
                  <c:v>2005</c:v>
                </c:pt>
                <c:pt idx="307">
                  <c:v>2005</c:v>
                </c:pt>
                <c:pt idx="308">
                  <c:v>2005</c:v>
                </c:pt>
                <c:pt idx="309">
                  <c:v>2005</c:v>
                </c:pt>
                <c:pt idx="310">
                  <c:v>2005</c:v>
                </c:pt>
                <c:pt idx="311">
                  <c:v>2005</c:v>
                </c:pt>
                <c:pt idx="312">
                  <c:v>2006</c:v>
                </c:pt>
                <c:pt idx="313">
                  <c:v>2006</c:v>
                </c:pt>
                <c:pt idx="314">
                  <c:v>2006</c:v>
                </c:pt>
                <c:pt idx="315">
                  <c:v>2006</c:v>
                </c:pt>
                <c:pt idx="316">
                  <c:v>2006</c:v>
                </c:pt>
                <c:pt idx="317">
                  <c:v>2006</c:v>
                </c:pt>
                <c:pt idx="318">
                  <c:v>2006</c:v>
                </c:pt>
                <c:pt idx="319">
                  <c:v>2006</c:v>
                </c:pt>
                <c:pt idx="320">
                  <c:v>2006</c:v>
                </c:pt>
                <c:pt idx="321">
                  <c:v>2006</c:v>
                </c:pt>
                <c:pt idx="322">
                  <c:v>2006</c:v>
                </c:pt>
                <c:pt idx="323">
                  <c:v>2006</c:v>
                </c:pt>
                <c:pt idx="324">
                  <c:v>2007</c:v>
                </c:pt>
                <c:pt idx="325">
                  <c:v>2007</c:v>
                </c:pt>
                <c:pt idx="326">
                  <c:v>2007</c:v>
                </c:pt>
                <c:pt idx="327">
                  <c:v>2007</c:v>
                </c:pt>
                <c:pt idx="328">
                  <c:v>2007</c:v>
                </c:pt>
                <c:pt idx="329">
                  <c:v>2007</c:v>
                </c:pt>
                <c:pt idx="330">
                  <c:v>2007</c:v>
                </c:pt>
                <c:pt idx="331">
                  <c:v>2007</c:v>
                </c:pt>
                <c:pt idx="332">
                  <c:v>2007</c:v>
                </c:pt>
                <c:pt idx="333">
                  <c:v>2007</c:v>
                </c:pt>
                <c:pt idx="334">
                  <c:v>2007</c:v>
                </c:pt>
                <c:pt idx="335">
                  <c:v>2007</c:v>
                </c:pt>
                <c:pt idx="336">
                  <c:v>2008</c:v>
                </c:pt>
                <c:pt idx="337">
                  <c:v>2008</c:v>
                </c:pt>
                <c:pt idx="338">
                  <c:v>2008</c:v>
                </c:pt>
                <c:pt idx="339">
                  <c:v>2008</c:v>
                </c:pt>
                <c:pt idx="340">
                  <c:v>2008</c:v>
                </c:pt>
                <c:pt idx="341">
                  <c:v>2008</c:v>
                </c:pt>
                <c:pt idx="342">
                  <c:v>2008</c:v>
                </c:pt>
                <c:pt idx="343">
                  <c:v>2008</c:v>
                </c:pt>
                <c:pt idx="344">
                  <c:v>2008</c:v>
                </c:pt>
                <c:pt idx="345">
                  <c:v>2008</c:v>
                </c:pt>
                <c:pt idx="346">
                  <c:v>2008</c:v>
                </c:pt>
                <c:pt idx="347">
                  <c:v>2008</c:v>
                </c:pt>
                <c:pt idx="348">
                  <c:v>2009</c:v>
                </c:pt>
                <c:pt idx="349">
                  <c:v>2009</c:v>
                </c:pt>
                <c:pt idx="350">
                  <c:v>2009</c:v>
                </c:pt>
                <c:pt idx="351">
                  <c:v>2009</c:v>
                </c:pt>
                <c:pt idx="352">
                  <c:v>2009</c:v>
                </c:pt>
                <c:pt idx="353">
                  <c:v>2009</c:v>
                </c:pt>
                <c:pt idx="354">
                  <c:v>2009</c:v>
                </c:pt>
                <c:pt idx="355">
                  <c:v>2009</c:v>
                </c:pt>
                <c:pt idx="356">
                  <c:v>2009</c:v>
                </c:pt>
                <c:pt idx="357">
                  <c:v>2009</c:v>
                </c:pt>
                <c:pt idx="358">
                  <c:v>2009</c:v>
                </c:pt>
                <c:pt idx="359">
                  <c:v>2009</c:v>
                </c:pt>
                <c:pt idx="360">
                  <c:v>2010</c:v>
                </c:pt>
                <c:pt idx="361">
                  <c:v>2010</c:v>
                </c:pt>
                <c:pt idx="362">
                  <c:v>2010</c:v>
                </c:pt>
                <c:pt idx="363">
                  <c:v>2010</c:v>
                </c:pt>
                <c:pt idx="364">
                  <c:v>2010</c:v>
                </c:pt>
                <c:pt idx="365">
                  <c:v>2010</c:v>
                </c:pt>
                <c:pt idx="366">
                  <c:v>2010</c:v>
                </c:pt>
                <c:pt idx="367">
                  <c:v>2010</c:v>
                </c:pt>
                <c:pt idx="368">
                  <c:v>2010</c:v>
                </c:pt>
                <c:pt idx="369">
                  <c:v>2010</c:v>
                </c:pt>
                <c:pt idx="370">
                  <c:v>2010</c:v>
                </c:pt>
                <c:pt idx="371">
                  <c:v>2010</c:v>
                </c:pt>
                <c:pt idx="372">
                  <c:v>2011</c:v>
                </c:pt>
                <c:pt idx="373">
                  <c:v>2011</c:v>
                </c:pt>
                <c:pt idx="374">
                  <c:v>2011</c:v>
                </c:pt>
                <c:pt idx="375">
                  <c:v>2011</c:v>
                </c:pt>
                <c:pt idx="376">
                  <c:v>2011</c:v>
                </c:pt>
                <c:pt idx="377">
                  <c:v>2011</c:v>
                </c:pt>
                <c:pt idx="378">
                  <c:v>2011</c:v>
                </c:pt>
                <c:pt idx="379">
                  <c:v>2011</c:v>
                </c:pt>
                <c:pt idx="380">
                  <c:v>2011</c:v>
                </c:pt>
                <c:pt idx="381">
                  <c:v>2011</c:v>
                </c:pt>
                <c:pt idx="382">
                  <c:v>2011</c:v>
                </c:pt>
                <c:pt idx="383">
                  <c:v>2011</c:v>
                </c:pt>
                <c:pt idx="384">
                  <c:v>2012</c:v>
                </c:pt>
                <c:pt idx="385">
                  <c:v>2012</c:v>
                </c:pt>
                <c:pt idx="386">
                  <c:v>2012</c:v>
                </c:pt>
                <c:pt idx="387">
                  <c:v>2012</c:v>
                </c:pt>
                <c:pt idx="388">
                  <c:v>2012</c:v>
                </c:pt>
                <c:pt idx="389">
                  <c:v>2012</c:v>
                </c:pt>
                <c:pt idx="390">
                  <c:v>2012</c:v>
                </c:pt>
                <c:pt idx="391">
                  <c:v>2012</c:v>
                </c:pt>
                <c:pt idx="392">
                  <c:v>2012</c:v>
                </c:pt>
                <c:pt idx="393">
                  <c:v>2012</c:v>
                </c:pt>
                <c:pt idx="394">
                  <c:v>2012</c:v>
                </c:pt>
                <c:pt idx="395">
                  <c:v>2012</c:v>
                </c:pt>
                <c:pt idx="396">
                  <c:v>2013</c:v>
                </c:pt>
                <c:pt idx="397">
                  <c:v>2013</c:v>
                </c:pt>
                <c:pt idx="398">
                  <c:v>2013</c:v>
                </c:pt>
                <c:pt idx="399">
                  <c:v>2013</c:v>
                </c:pt>
                <c:pt idx="400">
                  <c:v>2013</c:v>
                </c:pt>
                <c:pt idx="401">
                  <c:v>2013</c:v>
                </c:pt>
                <c:pt idx="402">
                  <c:v>2013</c:v>
                </c:pt>
                <c:pt idx="403">
                  <c:v>2013</c:v>
                </c:pt>
                <c:pt idx="404">
                  <c:v>2013</c:v>
                </c:pt>
                <c:pt idx="405">
                  <c:v>2013</c:v>
                </c:pt>
                <c:pt idx="406">
                  <c:v>2013</c:v>
                </c:pt>
                <c:pt idx="407">
                  <c:v>2013</c:v>
                </c:pt>
                <c:pt idx="408">
                  <c:v>2014</c:v>
                </c:pt>
                <c:pt idx="409">
                  <c:v>2014</c:v>
                </c:pt>
                <c:pt idx="410">
                  <c:v>2014</c:v>
                </c:pt>
                <c:pt idx="411">
                  <c:v>2014</c:v>
                </c:pt>
                <c:pt idx="412">
                  <c:v>2014</c:v>
                </c:pt>
                <c:pt idx="413">
                  <c:v>2014</c:v>
                </c:pt>
                <c:pt idx="414">
                  <c:v>2014</c:v>
                </c:pt>
                <c:pt idx="415">
                  <c:v>2014</c:v>
                </c:pt>
                <c:pt idx="416">
                  <c:v>2014</c:v>
                </c:pt>
                <c:pt idx="417">
                  <c:v>2014</c:v>
                </c:pt>
                <c:pt idx="418">
                  <c:v>2014</c:v>
                </c:pt>
                <c:pt idx="419">
                  <c:v>2014</c:v>
                </c:pt>
                <c:pt idx="420">
                  <c:v>2015</c:v>
                </c:pt>
                <c:pt idx="421">
                  <c:v>2015</c:v>
                </c:pt>
                <c:pt idx="422">
                  <c:v>2015</c:v>
                </c:pt>
                <c:pt idx="423">
                  <c:v>2015</c:v>
                </c:pt>
                <c:pt idx="424">
                  <c:v>2015</c:v>
                </c:pt>
                <c:pt idx="425">
                  <c:v>2015</c:v>
                </c:pt>
                <c:pt idx="426">
                  <c:v>2015</c:v>
                </c:pt>
                <c:pt idx="427">
                  <c:v>2015</c:v>
                </c:pt>
                <c:pt idx="428">
                  <c:v>2015</c:v>
                </c:pt>
                <c:pt idx="429">
                  <c:v>2015</c:v>
                </c:pt>
                <c:pt idx="430">
                  <c:v>2015</c:v>
                </c:pt>
                <c:pt idx="431">
                  <c:v>2015</c:v>
                </c:pt>
                <c:pt idx="432">
                  <c:v>2016</c:v>
                </c:pt>
                <c:pt idx="433">
                  <c:v>2016</c:v>
                </c:pt>
                <c:pt idx="434">
                  <c:v>2016</c:v>
                </c:pt>
                <c:pt idx="435">
                  <c:v>2016</c:v>
                </c:pt>
                <c:pt idx="436">
                  <c:v>2016</c:v>
                </c:pt>
                <c:pt idx="437">
                  <c:v>2016</c:v>
                </c:pt>
                <c:pt idx="438">
                  <c:v>2016</c:v>
                </c:pt>
                <c:pt idx="439">
                  <c:v>2016</c:v>
                </c:pt>
                <c:pt idx="440">
                  <c:v>2016</c:v>
                </c:pt>
                <c:pt idx="441">
                  <c:v>2016</c:v>
                </c:pt>
                <c:pt idx="442">
                  <c:v>2016</c:v>
                </c:pt>
                <c:pt idx="443">
                  <c:v>2016</c:v>
                </c:pt>
                <c:pt idx="444">
                  <c:v>2017</c:v>
                </c:pt>
                <c:pt idx="445">
                  <c:v>2017</c:v>
                </c:pt>
                <c:pt idx="446">
                  <c:v>2017</c:v>
                </c:pt>
                <c:pt idx="447">
                  <c:v>2017</c:v>
                </c:pt>
                <c:pt idx="448">
                  <c:v>2017</c:v>
                </c:pt>
                <c:pt idx="449">
                  <c:v>2017</c:v>
                </c:pt>
                <c:pt idx="450">
                  <c:v>2017</c:v>
                </c:pt>
                <c:pt idx="451">
                  <c:v>2017</c:v>
                </c:pt>
                <c:pt idx="452">
                  <c:v>2017</c:v>
                </c:pt>
                <c:pt idx="453">
                  <c:v>2017</c:v>
                </c:pt>
                <c:pt idx="454">
                  <c:v>2017</c:v>
                </c:pt>
                <c:pt idx="455">
                  <c:v>2017</c:v>
                </c:pt>
                <c:pt idx="456">
                  <c:v>2018</c:v>
                </c:pt>
                <c:pt idx="457">
                  <c:v>2018</c:v>
                </c:pt>
                <c:pt idx="458">
                  <c:v>2018</c:v>
                </c:pt>
                <c:pt idx="459">
                  <c:v>2018</c:v>
                </c:pt>
                <c:pt idx="460">
                  <c:v>2018</c:v>
                </c:pt>
                <c:pt idx="461">
                  <c:v>2018</c:v>
                </c:pt>
                <c:pt idx="462">
                  <c:v>2018</c:v>
                </c:pt>
                <c:pt idx="463">
                  <c:v>2018</c:v>
                </c:pt>
                <c:pt idx="464">
                  <c:v>2018</c:v>
                </c:pt>
                <c:pt idx="465">
                  <c:v>2018</c:v>
                </c:pt>
                <c:pt idx="466">
                  <c:v>2018</c:v>
                </c:pt>
                <c:pt idx="467">
                  <c:v>2018</c:v>
                </c:pt>
                <c:pt idx="468">
                  <c:v>2019</c:v>
                </c:pt>
                <c:pt idx="469">
                  <c:v>2019</c:v>
                </c:pt>
                <c:pt idx="470">
                  <c:v>2019</c:v>
                </c:pt>
                <c:pt idx="471">
                  <c:v>2019</c:v>
                </c:pt>
                <c:pt idx="472">
                  <c:v>2019</c:v>
                </c:pt>
                <c:pt idx="473">
                  <c:v>2019</c:v>
                </c:pt>
                <c:pt idx="474">
                  <c:v>2019</c:v>
                </c:pt>
                <c:pt idx="475">
                  <c:v>2019</c:v>
                </c:pt>
                <c:pt idx="476">
                  <c:v>2019</c:v>
                </c:pt>
                <c:pt idx="477">
                  <c:v>2019</c:v>
                </c:pt>
                <c:pt idx="478">
                  <c:v>2019</c:v>
                </c:pt>
                <c:pt idx="479">
                  <c:v>2019</c:v>
                </c:pt>
                <c:pt idx="480">
                  <c:v>2020</c:v>
                </c:pt>
                <c:pt idx="481">
                  <c:v>2020</c:v>
                </c:pt>
                <c:pt idx="482">
                  <c:v>2020</c:v>
                </c:pt>
                <c:pt idx="483">
                  <c:v>2020</c:v>
                </c:pt>
                <c:pt idx="484">
                  <c:v>2020</c:v>
                </c:pt>
                <c:pt idx="485">
                  <c:v>2020</c:v>
                </c:pt>
                <c:pt idx="486">
                  <c:v>2020</c:v>
                </c:pt>
                <c:pt idx="487">
                  <c:v>2020</c:v>
                </c:pt>
                <c:pt idx="488">
                  <c:v>2020</c:v>
                </c:pt>
                <c:pt idx="489">
                  <c:v>2020</c:v>
                </c:pt>
                <c:pt idx="490">
                  <c:v>2020</c:v>
                </c:pt>
                <c:pt idx="491">
                  <c:v>2020</c:v>
                </c:pt>
                <c:pt idx="492">
                  <c:v>2021</c:v>
                </c:pt>
                <c:pt idx="493">
                  <c:v>2021</c:v>
                </c:pt>
                <c:pt idx="494">
                  <c:v>2021</c:v>
                </c:pt>
                <c:pt idx="495">
                  <c:v>2021</c:v>
                </c:pt>
                <c:pt idx="496">
                  <c:v>2021</c:v>
                </c:pt>
                <c:pt idx="497">
                  <c:v>2021</c:v>
                </c:pt>
                <c:pt idx="498">
                  <c:v>2021</c:v>
                </c:pt>
                <c:pt idx="499">
                  <c:v>2021</c:v>
                </c:pt>
                <c:pt idx="500">
                  <c:v>2021</c:v>
                </c:pt>
                <c:pt idx="501">
                  <c:v>2021</c:v>
                </c:pt>
                <c:pt idx="502">
                  <c:v>2021</c:v>
                </c:pt>
                <c:pt idx="503">
                  <c:v>2021</c:v>
                </c:pt>
                <c:pt idx="504">
                  <c:v>2022</c:v>
                </c:pt>
                <c:pt idx="505">
                  <c:v>2022</c:v>
                </c:pt>
                <c:pt idx="506">
                  <c:v>2022</c:v>
                </c:pt>
                <c:pt idx="507">
                  <c:v>2022</c:v>
                </c:pt>
                <c:pt idx="508">
                  <c:v>2022</c:v>
                </c:pt>
                <c:pt idx="509">
                  <c:v>2022</c:v>
                </c:pt>
                <c:pt idx="510">
                  <c:v>2022</c:v>
                </c:pt>
                <c:pt idx="511">
                  <c:v>2022</c:v>
                </c:pt>
                <c:pt idx="512">
                  <c:v>2022</c:v>
                </c:pt>
                <c:pt idx="513">
                  <c:v>2022</c:v>
                </c:pt>
                <c:pt idx="514">
                  <c:v>2022</c:v>
                </c:pt>
                <c:pt idx="515">
                  <c:v>2022</c:v>
                </c:pt>
                <c:pt idx="516">
                  <c:v>2023</c:v>
                </c:pt>
                <c:pt idx="517">
                  <c:v>2023</c:v>
                </c:pt>
                <c:pt idx="518">
                  <c:v>2023</c:v>
                </c:pt>
                <c:pt idx="519">
                  <c:v>2023</c:v>
                </c:pt>
                <c:pt idx="520">
                  <c:v>2023</c:v>
                </c:pt>
                <c:pt idx="521">
                  <c:v>2023</c:v>
                </c:pt>
                <c:pt idx="522">
                  <c:v>2023</c:v>
                </c:pt>
                <c:pt idx="523">
                  <c:v>2023</c:v>
                </c:pt>
                <c:pt idx="524">
                  <c:v>2023</c:v>
                </c:pt>
                <c:pt idx="525">
                  <c:v>2023</c:v>
                </c:pt>
                <c:pt idx="526">
                  <c:v>2023</c:v>
                </c:pt>
                <c:pt idx="527">
                  <c:v>2023</c:v>
                </c:pt>
                <c:pt idx="528">
                  <c:v>2024</c:v>
                </c:pt>
                <c:pt idx="529">
                  <c:v>2024</c:v>
                </c:pt>
                <c:pt idx="530">
                  <c:v>2024</c:v>
                </c:pt>
                <c:pt idx="531">
                  <c:v>2024</c:v>
                </c:pt>
                <c:pt idx="532">
                  <c:v>2024</c:v>
                </c:pt>
                <c:pt idx="533">
                  <c:v>2024</c:v>
                </c:pt>
                <c:pt idx="534">
                  <c:v>2024</c:v>
                </c:pt>
                <c:pt idx="535">
                  <c:v>2024</c:v>
                </c:pt>
                <c:pt idx="536">
                  <c:v>2024</c:v>
                </c:pt>
                <c:pt idx="537">
                  <c:v>2024</c:v>
                </c:pt>
                <c:pt idx="538">
                  <c:v>2024</c:v>
                </c:pt>
                <c:pt idx="539">
                  <c:v>2024</c:v>
                </c:pt>
                <c:pt idx="540">
                  <c:v>2025</c:v>
                </c:pt>
                <c:pt idx="541">
                  <c:v>2025</c:v>
                </c:pt>
                <c:pt idx="542">
                  <c:v>2025</c:v>
                </c:pt>
                <c:pt idx="543">
                  <c:v>2025</c:v>
                </c:pt>
                <c:pt idx="544">
                  <c:v>2025</c:v>
                </c:pt>
                <c:pt idx="545">
                  <c:v>2025</c:v>
                </c:pt>
                <c:pt idx="546">
                  <c:v>2025</c:v>
                </c:pt>
                <c:pt idx="547">
                  <c:v>2025</c:v>
                </c:pt>
                <c:pt idx="548">
                  <c:v>2025</c:v>
                </c:pt>
                <c:pt idx="549">
                  <c:v>2025</c:v>
                </c:pt>
                <c:pt idx="550">
                  <c:v>2025</c:v>
                </c:pt>
                <c:pt idx="551">
                  <c:v>2025</c:v>
                </c:pt>
              </c:strCache>
            </c:strRef>
          </c:cat>
          <c:val>
            <c:numRef>
              <c:f>'CPI+HC+Educ'!$E$13:$E$564</c:f>
              <c:numCache>
                <c:formatCode>0</c:formatCode>
                <c:ptCount val="552"/>
                <c:pt idx="0">
                  <c:v>100</c:v>
                </c:pt>
                <c:pt idx="1">
                  <c:v>101.28205128205127</c:v>
                </c:pt>
                <c:pt idx="2">
                  <c:v>102.69230769230768</c:v>
                </c:pt>
                <c:pt idx="3">
                  <c:v>103.71794871794873</c:v>
                </c:pt>
                <c:pt idx="4">
                  <c:v>104.74358974358975</c:v>
                </c:pt>
                <c:pt idx="5">
                  <c:v>105.76923076923077</c:v>
                </c:pt>
                <c:pt idx="6">
                  <c:v>105.8974358974359</c:v>
                </c:pt>
                <c:pt idx="7">
                  <c:v>106.66666666666667</c:v>
                </c:pt>
                <c:pt idx="8">
                  <c:v>107.56410256410258</c:v>
                </c:pt>
                <c:pt idx="9">
                  <c:v>108.58974358974361</c:v>
                </c:pt>
                <c:pt idx="10">
                  <c:v>109.74358974358974</c:v>
                </c:pt>
                <c:pt idx="11">
                  <c:v>110.76923076923077</c:v>
                </c:pt>
                <c:pt idx="12">
                  <c:v>111.7948717948718</c:v>
                </c:pt>
                <c:pt idx="13">
                  <c:v>112.82051282051282</c:v>
                </c:pt>
                <c:pt idx="14">
                  <c:v>113.58974358974359</c:v>
                </c:pt>
                <c:pt idx="15">
                  <c:v>114.23076923076923</c:v>
                </c:pt>
                <c:pt idx="16">
                  <c:v>115.00000000000001</c:v>
                </c:pt>
                <c:pt idx="17">
                  <c:v>116.02564102564104</c:v>
                </c:pt>
                <c:pt idx="18">
                  <c:v>117.30769230769231</c:v>
                </c:pt>
                <c:pt idx="19">
                  <c:v>118.2051282051282</c:v>
                </c:pt>
                <c:pt idx="20">
                  <c:v>119.35897435897435</c:v>
                </c:pt>
                <c:pt idx="21">
                  <c:v>119.74358974358974</c:v>
                </c:pt>
                <c:pt idx="22">
                  <c:v>120.25641025641025</c:v>
                </c:pt>
                <c:pt idx="23">
                  <c:v>120.64102564102564</c:v>
                </c:pt>
                <c:pt idx="24">
                  <c:v>121.02564102564104</c:v>
                </c:pt>
                <c:pt idx="25">
                  <c:v>121.41025641025642</c:v>
                </c:pt>
                <c:pt idx="26">
                  <c:v>121.41025641025642</c:v>
                </c:pt>
                <c:pt idx="27">
                  <c:v>121.79487179487178</c:v>
                </c:pt>
                <c:pt idx="28">
                  <c:v>122.94871794871796</c:v>
                </c:pt>
                <c:pt idx="29">
                  <c:v>124.35897435897436</c:v>
                </c:pt>
                <c:pt idx="30">
                  <c:v>125</c:v>
                </c:pt>
                <c:pt idx="31">
                  <c:v>125.25641025641025</c:v>
                </c:pt>
                <c:pt idx="32">
                  <c:v>125.25641025641025</c:v>
                </c:pt>
                <c:pt idx="33">
                  <c:v>125.76923076923077</c:v>
                </c:pt>
                <c:pt idx="34">
                  <c:v>125.64102564102564</c:v>
                </c:pt>
                <c:pt idx="35">
                  <c:v>125.25641025641025</c:v>
                </c:pt>
                <c:pt idx="36">
                  <c:v>125.51282051282051</c:v>
                </c:pt>
                <c:pt idx="37">
                  <c:v>125.64102564102564</c:v>
                </c:pt>
                <c:pt idx="38">
                  <c:v>125.76923076923077</c:v>
                </c:pt>
                <c:pt idx="39">
                  <c:v>126.66666666666666</c:v>
                </c:pt>
                <c:pt idx="40">
                  <c:v>127.1794871794872</c:v>
                </c:pt>
                <c:pt idx="41">
                  <c:v>127.43589743589745</c:v>
                </c:pt>
                <c:pt idx="42">
                  <c:v>127.94871794871794</c:v>
                </c:pt>
                <c:pt idx="43">
                  <c:v>128.33333333333331</c:v>
                </c:pt>
                <c:pt idx="44">
                  <c:v>128.71794871794873</c:v>
                </c:pt>
                <c:pt idx="45">
                  <c:v>129.23076923076923</c:v>
                </c:pt>
                <c:pt idx="46">
                  <c:v>129.61538461538458</c:v>
                </c:pt>
                <c:pt idx="47">
                  <c:v>130</c:v>
                </c:pt>
                <c:pt idx="48">
                  <c:v>130.89743589743591</c:v>
                </c:pt>
                <c:pt idx="49">
                  <c:v>131.53846153846155</c:v>
                </c:pt>
                <c:pt idx="50">
                  <c:v>131.92307692307693</c:v>
                </c:pt>
                <c:pt idx="51">
                  <c:v>132.43589743589743</c:v>
                </c:pt>
                <c:pt idx="52">
                  <c:v>132.69230769230768</c:v>
                </c:pt>
                <c:pt idx="53">
                  <c:v>132.94871794871796</c:v>
                </c:pt>
                <c:pt idx="54">
                  <c:v>133.46153846153845</c:v>
                </c:pt>
                <c:pt idx="55">
                  <c:v>133.84615384615387</c:v>
                </c:pt>
                <c:pt idx="56">
                  <c:v>134.23076923076925</c:v>
                </c:pt>
                <c:pt idx="57">
                  <c:v>134.74358974358972</c:v>
                </c:pt>
                <c:pt idx="58">
                  <c:v>135</c:v>
                </c:pt>
                <c:pt idx="59">
                  <c:v>135.25641025641028</c:v>
                </c:pt>
                <c:pt idx="60">
                  <c:v>135.51282051282053</c:v>
                </c:pt>
                <c:pt idx="61">
                  <c:v>136.2820512820513</c:v>
                </c:pt>
                <c:pt idx="62">
                  <c:v>136.92307692307693</c:v>
                </c:pt>
                <c:pt idx="63">
                  <c:v>137.17948717948718</c:v>
                </c:pt>
                <c:pt idx="64">
                  <c:v>137.43589743589743</c:v>
                </c:pt>
                <c:pt idx="65">
                  <c:v>137.82051282051282</c:v>
                </c:pt>
                <c:pt idx="66">
                  <c:v>138.07692307692307</c:v>
                </c:pt>
                <c:pt idx="67">
                  <c:v>138.33333333333334</c:v>
                </c:pt>
                <c:pt idx="68">
                  <c:v>138.58974358974359</c:v>
                </c:pt>
                <c:pt idx="69">
                  <c:v>139.10256410256409</c:v>
                </c:pt>
                <c:pt idx="70">
                  <c:v>139.74358974358972</c:v>
                </c:pt>
                <c:pt idx="71">
                  <c:v>140.38461538461539</c:v>
                </c:pt>
                <c:pt idx="72">
                  <c:v>140.89743589743591</c:v>
                </c:pt>
                <c:pt idx="73">
                  <c:v>140.64102564102566</c:v>
                </c:pt>
                <c:pt idx="74">
                  <c:v>139.87179487179486</c:v>
                </c:pt>
                <c:pt idx="75">
                  <c:v>139.35897435897436</c:v>
                </c:pt>
                <c:pt idx="76">
                  <c:v>139.74358974358972</c:v>
                </c:pt>
                <c:pt idx="77">
                  <c:v>140.25641025641028</c:v>
                </c:pt>
                <c:pt idx="78">
                  <c:v>140.38461538461539</c:v>
                </c:pt>
                <c:pt idx="79">
                  <c:v>140.5128205128205</c:v>
                </c:pt>
                <c:pt idx="80">
                  <c:v>141.02564102564102</c:v>
                </c:pt>
                <c:pt idx="81">
                  <c:v>141.2820512820513</c:v>
                </c:pt>
                <c:pt idx="82">
                  <c:v>141.53846153846155</c:v>
                </c:pt>
                <c:pt idx="83">
                  <c:v>142.05128205128204</c:v>
                </c:pt>
                <c:pt idx="84">
                  <c:v>142.82051282051282</c:v>
                </c:pt>
                <c:pt idx="85">
                  <c:v>143.33333333333334</c:v>
                </c:pt>
                <c:pt idx="86">
                  <c:v>143.84615384615384</c:v>
                </c:pt>
                <c:pt idx="87">
                  <c:v>144.48717948717947</c:v>
                </c:pt>
                <c:pt idx="88">
                  <c:v>144.87179487179486</c:v>
                </c:pt>
                <c:pt idx="89">
                  <c:v>145.5128205128205</c:v>
                </c:pt>
                <c:pt idx="90">
                  <c:v>145.89743589743588</c:v>
                </c:pt>
                <c:pt idx="91">
                  <c:v>146.53846153846152</c:v>
                </c:pt>
                <c:pt idx="92">
                  <c:v>147.05128205128207</c:v>
                </c:pt>
                <c:pt idx="93">
                  <c:v>147.43589743589746</c:v>
                </c:pt>
                <c:pt idx="94">
                  <c:v>147.94871794871796</c:v>
                </c:pt>
                <c:pt idx="95">
                  <c:v>148.20512820512818</c:v>
                </c:pt>
                <c:pt idx="96">
                  <c:v>148.71794871794873</c:v>
                </c:pt>
                <c:pt idx="97">
                  <c:v>148.97435897435898</c:v>
                </c:pt>
                <c:pt idx="98">
                  <c:v>149.35897435897436</c:v>
                </c:pt>
                <c:pt idx="99">
                  <c:v>150.25641025641025</c:v>
                </c:pt>
                <c:pt idx="100">
                  <c:v>150.64102564102564</c:v>
                </c:pt>
                <c:pt idx="101">
                  <c:v>151.28205128205127</c:v>
                </c:pt>
                <c:pt idx="102">
                  <c:v>151.92307692307691</c:v>
                </c:pt>
                <c:pt idx="103">
                  <c:v>152.56410256410254</c:v>
                </c:pt>
                <c:pt idx="104">
                  <c:v>153.2051282051282</c:v>
                </c:pt>
                <c:pt idx="105">
                  <c:v>153.71794871794873</c:v>
                </c:pt>
                <c:pt idx="106">
                  <c:v>154.23076923076923</c:v>
                </c:pt>
                <c:pt idx="107">
                  <c:v>154.74358974358975</c:v>
                </c:pt>
                <c:pt idx="108">
                  <c:v>155.38461538461539</c:v>
                </c:pt>
                <c:pt idx="109">
                  <c:v>155.89743589743591</c:v>
                </c:pt>
                <c:pt idx="110">
                  <c:v>156.66666666666666</c:v>
                </c:pt>
                <c:pt idx="111">
                  <c:v>157.82051282051282</c:v>
                </c:pt>
                <c:pt idx="112">
                  <c:v>158.58974358974359</c:v>
                </c:pt>
                <c:pt idx="113">
                  <c:v>159.10256410256409</c:v>
                </c:pt>
                <c:pt idx="114">
                  <c:v>159.61538461538461</c:v>
                </c:pt>
                <c:pt idx="115">
                  <c:v>159.61538461538461</c:v>
                </c:pt>
                <c:pt idx="116">
                  <c:v>160</c:v>
                </c:pt>
                <c:pt idx="117">
                  <c:v>160.76923076923077</c:v>
                </c:pt>
                <c:pt idx="118">
                  <c:v>161.41025641025641</c:v>
                </c:pt>
                <c:pt idx="119">
                  <c:v>161.92307692307693</c:v>
                </c:pt>
                <c:pt idx="120">
                  <c:v>163.46153846153845</c:v>
                </c:pt>
                <c:pt idx="121">
                  <c:v>164.10256410256409</c:v>
                </c:pt>
                <c:pt idx="122">
                  <c:v>164.87179487179486</c:v>
                </c:pt>
                <c:pt idx="123">
                  <c:v>165.25641025641028</c:v>
                </c:pt>
                <c:pt idx="124">
                  <c:v>165.5128205128205</c:v>
                </c:pt>
                <c:pt idx="125">
                  <c:v>166.53846153846155</c:v>
                </c:pt>
                <c:pt idx="126">
                  <c:v>167.30769230769232</c:v>
                </c:pt>
                <c:pt idx="127">
                  <c:v>168.71794871794873</c:v>
                </c:pt>
                <c:pt idx="128">
                  <c:v>169.87179487179486</c:v>
                </c:pt>
                <c:pt idx="129">
                  <c:v>171.02564102564105</c:v>
                </c:pt>
                <c:pt idx="130">
                  <c:v>171.41025641025641</c:v>
                </c:pt>
                <c:pt idx="131">
                  <c:v>172.05128205128204</c:v>
                </c:pt>
                <c:pt idx="132">
                  <c:v>172.69230769230768</c:v>
                </c:pt>
                <c:pt idx="133">
                  <c:v>172.82051282051282</c:v>
                </c:pt>
                <c:pt idx="134">
                  <c:v>172.82051282051282</c:v>
                </c:pt>
                <c:pt idx="135">
                  <c:v>173.20512820512818</c:v>
                </c:pt>
                <c:pt idx="136">
                  <c:v>173.84615384615384</c:v>
                </c:pt>
                <c:pt idx="137">
                  <c:v>174.35897435897436</c:v>
                </c:pt>
                <c:pt idx="138">
                  <c:v>174.61538461538458</c:v>
                </c:pt>
                <c:pt idx="139">
                  <c:v>175.12820512820514</c:v>
                </c:pt>
                <c:pt idx="140">
                  <c:v>175.64102564102564</c:v>
                </c:pt>
                <c:pt idx="141">
                  <c:v>175.89743589743588</c:v>
                </c:pt>
                <c:pt idx="142">
                  <c:v>176.66666666666669</c:v>
                </c:pt>
                <c:pt idx="143">
                  <c:v>177.17948717948718</c:v>
                </c:pt>
                <c:pt idx="144">
                  <c:v>177.30769230769232</c:v>
                </c:pt>
                <c:pt idx="145">
                  <c:v>177.69230769230768</c:v>
                </c:pt>
                <c:pt idx="146">
                  <c:v>178.33333333333331</c:v>
                </c:pt>
                <c:pt idx="147">
                  <c:v>178.71794871794873</c:v>
                </c:pt>
                <c:pt idx="148">
                  <c:v>179.10256410256409</c:v>
                </c:pt>
                <c:pt idx="149">
                  <c:v>179.61538461538458</c:v>
                </c:pt>
                <c:pt idx="150">
                  <c:v>180.12820512820514</c:v>
                </c:pt>
                <c:pt idx="151">
                  <c:v>180.51282051282053</c:v>
                </c:pt>
                <c:pt idx="152">
                  <c:v>180.89743589743591</c:v>
                </c:pt>
                <c:pt idx="153">
                  <c:v>181.66666666666663</c:v>
                </c:pt>
                <c:pt idx="154">
                  <c:v>182.17948717948718</c:v>
                </c:pt>
                <c:pt idx="155">
                  <c:v>182.43589743589746</c:v>
                </c:pt>
                <c:pt idx="156">
                  <c:v>183.07692307692309</c:v>
                </c:pt>
                <c:pt idx="157">
                  <c:v>183.46153846153845</c:v>
                </c:pt>
                <c:pt idx="158">
                  <c:v>183.71794871794873</c:v>
                </c:pt>
                <c:pt idx="159">
                  <c:v>184.35897435897436</c:v>
                </c:pt>
                <c:pt idx="160">
                  <c:v>184.87179487179486</c:v>
                </c:pt>
                <c:pt idx="161">
                  <c:v>185</c:v>
                </c:pt>
                <c:pt idx="162">
                  <c:v>185.25641025641028</c:v>
                </c:pt>
                <c:pt idx="163">
                  <c:v>185.64102564102564</c:v>
                </c:pt>
                <c:pt idx="164">
                  <c:v>185.89743589743591</c:v>
                </c:pt>
                <c:pt idx="165">
                  <c:v>186.66666666666666</c:v>
                </c:pt>
                <c:pt idx="166">
                  <c:v>187.17948717948718</c:v>
                </c:pt>
                <c:pt idx="167">
                  <c:v>187.5641025641026</c:v>
                </c:pt>
                <c:pt idx="168">
                  <c:v>187.5641025641026</c:v>
                </c:pt>
                <c:pt idx="169">
                  <c:v>188.07692307692307</c:v>
                </c:pt>
                <c:pt idx="170">
                  <c:v>188.58974358974359</c:v>
                </c:pt>
                <c:pt idx="171">
                  <c:v>188.7179487179487</c:v>
                </c:pt>
                <c:pt idx="172">
                  <c:v>189.10256410256409</c:v>
                </c:pt>
                <c:pt idx="173">
                  <c:v>189.61538461538464</c:v>
                </c:pt>
                <c:pt idx="174">
                  <c:v>190.25641025641028</c:v>
                </c:pt>
                <c:pt idx="175">
                  <c:v>191.02564102564102</c:v>
                </c:pt>
                <c:pt idx="176">
                  <c:v>191.41025641025641</c:v>
                </c:pt>
                <c:pt idx="177">
                  <c:v>191.53846153846155</c:v>
                </c:pt>
                <c:pt idx="178">
                  <c:v>192.05128205128204</c:v>
                </c:pt>
                <c:pt idx="179">
                  <c:v>192.43589743589743</c:v>
                </c:pt>
                <c:pt idx="180">
                  <c:v>192.94871794871796</c:v>
                </c:pt>
                <c:pt idx="181">
                  <c:v>193.46153846153845</c:v>
                </c:pt>
                <c:pt idx="182">
                  <c:v>193.84615384615381</c:v>
                </c:pt>
                <c:pt idx="183">
                  <c:v>194.61538461538464</c:v>
                </c:pt>
                <c:pt idx="184">
                  <c:v>195</c:v>
                </c:pt>
                <c:pt idx="185">
                  <c:v>195.38461538461542</c:v>
                </c:pt>
                <c:pt idx="186">
                  <c:v>195.64102564102564</c:v>
                </c:pt>
                <c:pt idx="187">
                  <c:v>196.02564102564105</c:v>
                </c:pt>
                <c:pt idx="188">
                  <c:v>196.28205128205127</c:v>
                </c:pt>
                <c:pt idx="189">
                  <c:v>196.7948717948718</c:v>
                </c:pt>
                <c:pt idx="190">
                  <c:v>197.05128205128204</c:v>
                </c:pt>
                <c:pt idx="191">
                  <c:v>197.30769230769232</c:v>
                </c:pt>
                <c:pt idx="192">
                  <c:v>198.33333333333331</c:v>
                </c:pt>
                <c:pt idx="193">
                  <c:v>198.71794871794873</c:v>
                </c:pt>
                <c:pt idx="194">
                  <c:v>199.35897435897436</c:v>
                </c:pt>
                <c:pt idx="195">
                  <c:v>200.12820512820514</c:v>
                </c:pt>
                <c:pt idx="196">
                  <c:v>200.5128205128205</c:v>
                </c:pt>
                <c:pt idx="197">
                  <c:v>200.89743589743588</c:v>
                </c:pt>
                <c:pt idx="198">
                  <c:v>201.28205128205127</c:v>
                </c:pt>
                <c:pt idx="199">
                  <c:v>201.53846153846155</c:v>
                </c:pt>
                <c:pt idx="200">
                  <c:v>202.17948717948718</c:v>
                </c:pt>
                <c:pt idx="201">
                  <c:v>202.82051282051282</c:v>
                </c:pt>
                <c:pt idx="202">
                  <c:v>203.46153846153845</c:v>
                </c:pt>
                <c:pt idx="203">
                  <c:v>203.97435897435895</c:v>
                </c:pt>
                <c:pt idx="204">
                  <c:v>204.35897435897439</c:v>
                </c:pt>
                <c:pt idx="205">
                  <c:v>204.74358974358972</c:v>
                </c:pt>
                <c:pt idx="206">
                  <c:v>204.87179487179489</c:v>
                </c:pt>
                <c:pt idx="207">
                  <c:v>205.00000000000003</c:v>
                </c:pt>
                <c:pt idx="208">
                  <c:v>205.00000000000003</c:v>
                </c:pt>
                <c:pt idx="209">
                  <c:v>205.38461538461536</c:v>
                </c:pt>
                <c:pt idx="210">
                  <c:v>205.64102564102566</c:v>
                </c:pt>
                <c:pt idx="211">
                  <c:v>206.15384615384619</c:v>
                </c:pt>
                <c:pt idx="212">
                  <c:v>206.66666666666663</c:v>
                </c:pt>
                <c:pt idx="213">
                  <c:v>207.05128205128207</c:v>
                </c:pt>
                <c:pt idx="214">
                  <c:v>207.30769230769229</c:v>
                </c:pt>
                <c:pt idx="215">
                  <c:v>207.43589743589746</c:v>
                </c:pt>
                <c:pt idx="216">
                  <c:v>207.69230769230771</c:v>
                </c:pt>
                <c:pt idx="217">
                  <c:v>207.69230769230771</c:v>
                </c:pt>
                <c:pt idx="218">
                  <c:v>207.69230769230771</c:v>
                </c:pt>
                <c:pt idx="219">
                  <c:v>207.94871794871793</c:v>
                </c:pt>
                <c:pt idx="220">
                  <c:v>208.46153846153848</c:v>
                </c:pt>
                <c:pt idx="221">
                  <c:v>208.71794871794873</c:v>
                </c:pt>
                <c:pt idx="222">
                  <c:v>209.2307692307692</c:v>
                </c:pt>
                <c:pt idx="223">
                  <c:v>209.4871794871795</c:v>
                </c:pt>
                <c:pt idx="224">
                  <c:v>209.61538461538461</c:v>
                </c:pt>
                <c:pt idx="225">
                  <c:v>210.12820512820514</c:v>
                </c:pt>
                <c:pt idx="226">
                  <c:v>210.38461538461539</c:v>
                </c:pt>
                <c:pt idx="227">
                  <c:v>210.76923076923077</c:v>
                </c:pt>
                <c:pt idx="228">
                  <c:v>211.15384615384616</c:v>
                </c:pt>
                <c:pt idx="229">
                  <c:v>211.15384615384616</c:v>
                </c:pt>
                <c:pt idx="230">
                  <c:v>211.2820512820513</c:v>
                </c:pt>
                <c:pt idx="231">
                  <c:v>212.69230769230768</c:v>
                </c:pt>
                <c:pt idx="232">
                  <c:v>212.82051282051282</c:v>
                </c:pt>
                <c:pt idx="233">
                  <c:v>212.82051282051282</c:v>
                </c:pt>
                <c:pt idx="234">
                  <c:v>213.7179487179487</c:v>
                </c:pt>
                <c:pt idx="235">
                  <c:v>214.23076923076923</c:v>
                </c:pt>
                <c:pt idx="236">
                  <c:v>215.12820512820517</c:v>
                </c:pt>
                <c:pt idx="237">
                  <c:v>215.5128205128205</c:v>
                </c:pt>
                <c:pt idx="238">
                  <c:v>215.89743589743588</c:v>
                </c:pt>
                <c:pt idx="239">
                  <c:v>216.41025641025644</c:v>
                </c:pt>
                <c:pt idx="240">
                  <c:v>217.05128205128207</c:v>
                </c:pt>
                <c:pt idx="241">
                  <c:v>217.94871794871793</c:v>
                </c:pt>
                <c:pt idx="242">
                  <c:v>219.23076923076925</c:v>
                </c:pt>
                <c:pt idx="243">
                  <c:v>219.10256410256412</c:v>
                </c:pt>
                <c:pt idx="244">
                  <c:v>219.48717948717947</c:v>
                </c:pt>
                <c:pt idx="245">
                  <c:v>220.76923076923075</c:v>
                </c:pt>
                <c:pt idx="246">
                  <c:v>221.41025641025638</c:v>
                </c:pt>
                <c:pt idx="247">
                  <c:v>221.41025641025638</c:v>
                </c:pt>
                <c:pt idx="248">
                  <c:v>222.56410256410257</c:v>
                </c:pt>
                <c:pt idx="249">
                  <c:v>222.94871794871796</c:v>
                </c:pt>
                <c:pt idx="250">
                  <c:v>223.33333333333334</c:v>
                </c:pt>
                <c:pt idx="251">
                  <c:v>223.84615384615384</c:v>
                </c:pt>
                <c:pt idx="252">
                  <c:v>225.12820512820514</c:v>
                </c:pt>
                <c:pt idx="253">
                  <c:v>225.64102564102564</c:v>
                </c:pt>
                <c:pt idx="254">
                  <c:v>225.76923076923077</c:v>
                </c:pt>
                <c:pt idx="255">
                  <c:v>226.15384615384616</c:v>
                </c:pt>
                <c:pt idx="256">
                  <c:v>227.30769230769235</c:v>
                </c:pt>
                <c:pt idx="257">
                  <c:v>227.82051282051282</c:v>
                </c:pt>
                <c:pt idx="258">
                  <c:v>227.43589743589743</c:v>
                </c:pt>
                <c:pt idx="259">
                  <c:v>227.43589743589743</c:v>
                </c:pt>
                <c:pt idx="260">
                  <c:v>228.33333333333331</c:v>
                </c:pt>
                <c:pt idx="261">
                  <c:v>227.69230769230768</c:v>
                </c:pt>
                <c:pt idx="262">
                  <c:v>227.56410256410254</c:v>
                </c:pt>
                <c:pt idx="263">
                  <c:v>227.43589743589743</c:v>
                </c:pt>
                <c:pt idx="264">
                  <c:v>227.82051282051282</c:v>
                </c:pt>
                <c:pt idx="265">
                  <c:v>228.2051282051282</c:v>
                </c:pt>
                <c:pt idx="266">
                  <c:v>228.84615384615384</c:v>
                </c:pt>
                <c:pt idx="267">
                  <c:v>229.87179487179489</c:v>
                </c:pt>
                <c:pt idx="268">
                  <c:v>230.12820512820511</c:v>
                </c:pt>
                <c:pt idx="269">
                  <c:v>230.25641025641025</c:v>
                </c:pt>
                <c:pt idx="270">
                  <c:v>230.76923076923075</c:v>
                </c:pt>
                <c:pt idx="271">
                  <c:v>231.41025641025644</c:v>
                </c:pt>
                <c:pt idx="272">
                  <c:v>231.79487179487182</c:v>
                </c:pt>
                <c:pt idx="273">
                  <c:v>232.30769230769229</c:v>
                </c:pt>
                <c:pt idx="274">
                  <c:v>232.69230769230771</c:v>
                </c:pt>
                <c:pt idx="275">
                  <c:v>233.07692307692309</c:v>
                </c:pt>
                <c:pt idx="276">
                  <c:v>234.10256410256412</c:v>
                </c:pt>
                <c:pt idx="277">
                  <c:v>235.38461538461539</c:v>
                </c:pt>
                <c:pt idx="278">
                  <c:v>235.76923076923077</c:v>
                </c:pt>
                <c:pt idx="279">
                  <c:v>234.87179487179483</c:v>
                </c:pt>
                <c:pt idx="280">
                  <c:v>234.4871794871795</c:v>
                </c:pt>
                <c:pt idx="281">
                  <c:v>234.74358974358975</c:v>
                </c:pt>
                <c:pt idx="282">
                  <c:v>235.51282051282053</c:v>
                </c:pt>
                <c:pt idx="283">
                  <c:v>236.53846153846155</c:v>
                </c:pt>
                <c:pt idx="284">
                  <c:v>237.30769230769232</c:v>
                </c:pt>
                <c:pt idx="285">
                  <c:v>237.05128205128204</c:v>
                </c:pt>
                <c:pt idx="286">
                  <c:v>237.17948717948718</c:v>
                </c:pt>
                <c:pt idx="287">
                  <c:v>237.82051282051282</c:v>
                </c:pt>
                <c:pt idx="288">
                  <c:v>238.84615384615384</c:v>
                </c:pt>
                <c:pt idx="289">
                  <c:v>239.35897435897436</c:v>
                </c:pt>
                <c:pt idx="290">
                  <c:v>239.87179487179486</c:v>
                </c:pt>
                <c:pt idx="291">
                  <c:v>240.25641025641025</c:v>
                </c:pt>
                <c:pt idx="292">
                  <c:v>241.28205128205127</c:v>
                </c:pt>
                <c:pt idx="293">
                  <c:v>242.17948717948721</c:v>
                </c:pt>
                <c:pt idx="294">
                  <c:v>242.43589743589743</c:v>
                </c:pt>
                <c:pt idx="295">
                  <c:v>242.56410256410254</c:v>
                </c:pt>
                <c:pt idx="296">
                  <c:v>243.33333333333337</c:v>
                </c:pt>
                <c:pt idx="297">
                  <c:v>244.61538461538464</c:v>
                </c:pt>
                <c:pt idx="298">
                  <c:v>245.76923076923075</c:v>
                </c:pt>
                <c:pt idx="299">
                  <c:v>245.76923076923075</c:v>
                </c:pt>
                <c:pt idx="300">
                  <c:v>245.64102564102561</c:v>
                </c:pt>
                <c:pt idx="301">
                  <c:v>246.66666666666669</c:v>
                </c:pt>
                <c:pt idx="302">
                  <c:v>247.56410256410257</c:v>
                </c:pt>
                <c:pt idx="303">
                  <c:v>248.33333333333334</c:v>
                </c:pt>
                <c:pt idx="304">
                  <c:v>248.2051282051282</c:v>
                </c:pt>
                <c:pt idx="305">
                  <c:v>248.33333333333334</c:v>
                </c:pt>
                <c:pt idx="306">
                  <c:v>249.87179487179486</c:v>
                </c:pt>
                <c:pt idx="307">
                  <c:v>251.41025641025641</c:v>
                </c:pt>
                <c:pt idx="308">
                  <c:v>254.87179487179489</c:v>
                </c:pt>
                <c:pt idx="309">
                  <c:v>255.25641025641025</c:v>
                </c:pt>
                <c:pt idx="310">
                  <c:v>253.97435897435895</c:v>
                </c:pt>
                <c:pt idx="311">
                  <c:v>253.97435897435895</c:v>
                </c:pt>
                <c:pt idx="312">
                  <c:v>255.51282051282053</c:v>
                </c:pt>
                <c:pt idx="313">
                  <c:v>255.64102564102566</c:v>
                </c:pt>
                <c:pt idx="314">
                  <c:v>256.02564102564099</c:v>
                </c:pt>
                <c:pt idx="315">
                  <c:v>257.30769230769226</c:v>
                </c:pt>
                <c:pt idx="316">
                  <c:v>258.07692307692309</c:v>
                </c:pt>
                <c:pt idx="317">
                  <c:v>258.71794871794873</c:v>
                </c:pt>
                <c:pt idx="318">
                  <c:v>260.12820512820514</c:v>
                </c:pt>
                <c:pt idx="319">
                  <c:v>261.28205128205127</c:v>
                </c:pt>
                <c:pt idx="320">
                  <c:v>260</c:v>
                </c:pt>
                <c:pt idx="321">
                  <c:v>258.84615384615387</c:v>
                </c:pt>
                <c:pt idx="322">
                  <c:v>258.97435897435901</c:v>
                </c:pt>
                <c:pt idx="323">
                  <c:v>260.38461538461542</c:v>
                </c:pt>
                <c:pt idx="324">
                  <c:v>260.81666666666672</c:v>
                </c:pt>
                <c:pt idx="325">
                  <c:v>261.82820512820513</c:v>
                </c:pt>
                <c:pt idx="326">
                  <c:v>263.18974358974356</c:v>
                </c:pt>
                <c:pt idx="327">
                  <c:v>263.97948717948714</c:v>
                </c:pt>
                <c:pt idx="328">
                  <c:v>265.07051282051282</c:v>
                </c:pt>
                <c:pt idx="329">
                  <c:v>265.68461538461537</c:v>
                </c:pt>
                <c:pt idx="330">
                  <c:v>266.15769230769229</c:v>
                </c:pt>
                <c:pt idx="331">
                  <c:v>266.23974358974357</c:v>
                </c:pt>
                <c:pt idx="332">
                  <c:v>267.36794871794871</c:v>
                </c:pt>
                <c:pt idx="333">
                  <c:v>268.19230769230774</c:v>
                </c:pt>
                <c:pt idx="334">
                  <c:v>270.3</c:v>
                </c:pt>
                <c:pt idx="335">
                  <c:v>271.08333333333337</c:v>
                </c:pt>
                <c:pt idx="336">
                  <c:v>272.01794871794874</c:v>
                </c:pt>
                <c:pt idx="337">
                  <c:v>272.67564102564108</c:v>
                </c:pt>
                <c:pt idx="338">
                  <c:v>273.65128205128207</c:v>
                </c:pt>
                <c:pt idx="339">
                  <c:v>274.28461538461539</c:v>
                </c:pt>
                <c:pt idx="340">
                  <c:v>275.90769230769234</c:v>
                </c:pt>
                <c:pt idx="341">
                  <c:v>278.79871794871798</c:v>
                </c:pt>
                <c:pt idx="342">
                  <c:v>280.78974358974358</c:v>
                </c:pt>
                <c:pt idx="343">
                  <c:v>280.37179487179486</c:v>
                </c:pt>
                <c:pt idx="344">
                  <c:v>280.61153846153843</c:v>
                </c:pt>
                <c:pt idx="345">
                  <c:v>278.19871794871796</c:v>
                </c:pt>
                <c:pt idx="346">
                  <c:v>273.27307692307687</c:v>
                </c:pt>
                <c:pt idx="347">
                  <c:v>271.02307692307693</c:v>
                </c:pt>
                <c:pt idx="348">
                  <c:v>271.70897435897439</c:v>
                </c:pt>
                <c:pt idx="349">
                  <c:v>272.69871794871796</c:v>
                </c:pt>
                <c:pt idx="350">
                  <c:v>272.42948717948718</c:v>
                </c:pt>
                <c:pt idx="351">
                  <c:v>272.70384615384614</c:v>
                </c:pt>
                <c:pt idx="352">
                  <c:v>273.10512820512815</c:v>
                </c:pt>
                <c:pt idx="353">
                  <c:v>275.37179487179486</c:v>
                </c:pt>
                <c:pt idx="354">
                  <c:v>275.28974358974358</c:v>
                </c:pt>
                <c:pt idx="355">
                  <c:v>276.21153846153845</c:v>
                </c:pt>
                <c:pt idx="356">
                  <c:v>276.74487179487176</c:v>
                </c:pt>
                <c:pt idx="357">
                  <c:v>277.575641025641</c:v>
                </c:pt>
                <c:pt idx="358">
                  <c:v>278.50512820512819</c:v>
                </c:pt>
                <c:pt idx="359">
                  <c:v>278.65000000000003</c:v>
                </c:pt>
                <c:pt idx="360">
                  <c:v>278.83076923076919</c:v>
                </c:pt>
                <c:pt idx="361">
                  <c:v>278.56538461538463</c:v>
                </c:pt>
                <c:pt idx="362">
                  <c:v>278.65769230769229</c:v>
                </c:pt>
                <c:pt idx="363">
                  <c:v>278.72179487179488</c:v>
                </c:pt>
                <c:pt idx="364">
                  <c:v>278.57692307692304</c:v>
                </c:pt>
                <c:pt idx="365">
                  <c:v>278.46025641025642</c:v>
                </c:pt>
                <c:pt idx="366">
                  <c:v>278.98076923076923</c:v>
                </c:pt>
                <c:pt idx="367">
                  <c:v>279.38846153846157</c:v>
                </c:pt>
                <c:pt idx="368">
                  <c:v>279.83974358974359</c:v>
                </c:pt>
                <c:pt idx="369">
                  <c:v>280.8141025641026</c:v>
                </c:pt>
                <c:pt idx="370">
                  <c:v>281.52564102564105</c:v>
                </c:pt>
                <c:pt idx="371">
                  <c:v>282.65641025641031</c:v>
                </c:pt>
                <c:pt idx="372">
                  <c:v>283.57307692307694</c:v>
                </c:pt>
                <c:pt idx="373">
                  <c:v>284.48461538461538</c:v>
                </c:pt>
                <c:pt idx="374">
                  <c:v>285.95641025641021</c:v>
                </c:pt>
                <c:pt idx="375">
                  <c:v>287.29871794871798</c:v>
                </c:pt>
                <c:pt idx="376">
                  <c:v>288.21282051282054</c:v>
                </c:pt>
                <c:pt idx="377">
                  <c:v>288.21282051282054</c:v>
                </c:pt>
                <c:pt idx="378">
                  <c:v>288.96794871794873</c:v>
                </c:pt>
                <c:pt idx="379">
                  <c:v>289.87948717948717</c:v>
                </c:pt>
                <c:pt idx="380">
                  <c:v>290.5089743589744</c:v>
                </c:pt>
                <c:pt idx="381">
                  <c:v>290.70512820512818</c:v>
                </c:pt>
                <c:pt idx="382">
                  <c:v>291.24230769230775</c:v>
                </c:pt>
                <c:pt idx="383">
                  <c:v>291.31153846153848</c:v>
                </c:pt>
                <c:pt idx="384">
                  <c:v>292.10512820512821</c:v>
                </c:pt>
                <c:pt idx="385">
                  <c:v>292.72948717948719</c:v>
                </c:pt>
                <c:pt idx="386">
                  <c:v>293.34230769230766</c:v>
                </c:pt>
                <c:pt idx="387">
                  <c:v>293.82948717948716</c:v>
                </c:pt>
                <c:pt idx="388">
                  <c:v>293.22179487179488</c:v>
                </c:pt>
                <c:pt idx="389">
                  <c:v>292.97948717948714</c:v>
                </c:pt>
                <c:pt idx="390">
                  <c:v>293.0641025641026</c:v>
                </c:pt>
                <c:pt idx="391">
                  <c:v>294.76666666666665</c:v>
                </c:pt>
                <c:pt idx="392">
                  <c:v>296.17307692307691</c:v>
                </c:pt>
                <c:pt idx="393">
                  <c:v>296.97179487179488</c:v>
                </c:pt>
                <c:pt idx="394">
                  <c:v>296.47307692307692</c:v>
                </c:pt>
                <c:pt idx="395">
                  <c:v>296.43717948717949</c:v>
                </c:pt>
                <c:pt idx="396">
                  <c:v>297.02435897435902</c:v>
                </c:pt>
                <c:pt idx="397">
                  <c:v>298.63717948717954</c:v>
                </c:pt>
                <c:pt idx="398">
                  <c:v>297.79743589743595</c:v>
                </c:pt>
                <c:pt idx="399">
                  <c:v>297.17564102564103</c:v>
                </c:pt>
                <c:pt idx="400">
                  <c:v>297.29871794871798</c:v>
                </c:pt>
                <c:pt idx="401">
                  <c:v>298.00641025641028</c:v>
                </c:pt>
                <c:pt idx="402">
                  <c:v>298.58974358974359</c:v>
                </c:pt>
                <c:pt idx="403">
                  <c:v>299.30256410256408</c:v>
                </c:pt>
                <c:pt idx="404">
                  <c:v>299.41538461538465</c:v>
                </c:pt>
                <c:pt idx="405">
                  <c:v>299.575641025641</c:v>
                </c:pt>
                <c:pt idx="406">
                  <c:v>300.12820512820514</c:v>
                </c:pt>
                <c:pt idx="407">
                  <c:v>300.92179487179487</c:v>
                </c:pt>
                <c:pt idx="408">
                  <c:v>301.65128205128207</c:v>
                </c:pt>
                <c:pt idx="409">
                  <c:v>301.98333333333329</c:v>
                </c:pt>
                <c:pt idx="410">
                  <c:v>302.59999999999997</c:v>
                </c:pt>
                <c:pt idx="411">
                  <c:v>303.16410256410251</c:v>
                </c:pt>
                <c:pt idx="412">
                  <c:v>303.74102564102566</c:v>
                </c:pt>
                <c:pt idx="413">
                  <c:v>304.14230769230767</c:v>
                </c:pt>
                <c:pt idx="414">
                  <c:v>304.48461538461538</c:v>
                </c:pt>
                <c:pt idx="415">
                  <c:v>304.4358974358974</c:v>
                </c:pt>
                <c:pt idx="416">
                  <c:v>304.4576923076923</c:v>
                </c:pt>
                <c:pt idx="417">
                  <c:v>304.39743589743591</c:v>
                </c:pt>
                <c:pt idx="418">
                  <c:v>303.82435897435897</c:v>
                </c:pt>
                <c:pt idx="419">
                  <c:v>302.88717948717954</c:v>
                </c:pt>
                <c:pt idx="420">
                  <c:v>300.95769230769235</c:v>
                </c:pt>
                <c:pt idx="421">
                  <c:v>301.72051282051285</c:v>
                </c:pt>
                <c:pt idx="422">
                  <c:v>302.5333333333333</c:v>
                </c:pt>
                <c:pt idx="423">
                  <c:v>302.84871794871793</c:v>
                </c:pt>
                <c:pt idx="424">
                  <c:v>303.8474358974359</c:v>
                </c:pt>
                <c:pt idx="425">
                  <c:v>304.68846153846158</c:v>
                </c:pt>
                <c:pt idx="426">
                  <c:v>305.17179487179487</c:v>
                </c:pt>
                <c:pt idx="427">
                  <c:v>305.17051282051278</c:v>
                </c:pt>
                <c:pt idx="428">
                  <c:v>304.48461538461538</c:v>
                </c:pt>
                <c:pt idx="429">
                  <c:v>304.78589743589748</c:v>
                </c:pt>
                <c:pt idx="430">
                  <c:v>305.14999999999998</c:v>
                </c:pt>
                <c:pt idx="431">
                  <c:v>304.82179487179491</c:v>
                </c:pt>
                <c:pt idx="432">
                  <c:v>304.68205128205125</c:v>
                </c:pt>
                <c:pt idx="433">
                  <c:v>304.27692307692314</c:v>
                </c:pt>
                <c:pt idx="434">
                  <c:v>305.23076923076923</c:v>
                </c:pt>
                <c:pt idx="435">
                  <c:v>306.39999999999998</c:v>
                </c:pt>
                <c:pt idx="436">
                  <c:v>307.12435897435893</c:v>
                </c:pt>
                <c:pt idx="437">
                  <c:v>307.97692307692313</c:v>
                </c:pt>
                <c:pt idx="438">
                  <c:v>307.82179487179485</c:v>
                </c:pt>
                <c:pt idx="439">
                  <c:v>308.39102564102564</c:v>
                </c:pt>
                <c:pt idx="440">
                  <c:v>309.2</c:v>
                </c:pt>
                <c:pt idx="441">
                  <c:v>309.924358974359</c:v>
                </c:pt>
                <c:pt idx="442">
                  <c:v>310.28974358974358</c:v>
                </c:pt>
                <c:pt idx="443">
                  <c:v>311.07307692307688</c:v>
                </c:pt>
                <c:pt idx="444">
                  <c:v>312.33076923076919</c:v>
                </c:pt>
                <c:pt idx="445">
                  <c:v>312.82820512820513</c:v>
                </c:pt>
                <c:pt idx="446">
                  <c:v>312.68205128205125</c:v>
                </c:pt>
                <c:pt idx="447">
                  <c:v>313.0679487179487</c:v>
                </c:pt>
                <c:pt idx="448">
                  <c:v>312.825641025641</c:v>
                </c:pt>
                <c:pt idx="449">
                  <c:v>313.02948717948721</c:v>
                </c:pt>
                <c:pt idx="450">
                  <c:v>313.13205128205129</c:v>
                </c:pt>
                <c:pt idx="451">
                  <c:v>314.33717948717947</c:v>
                </c:pt>
                <c:pt idx="452">
                  <c:v>315.94230769230774</c:v>
                </c:pt>
                <c:pt idx="453">
                  <c:v>316.18717948717949</c:v>
                </c:pt>
                <c:pt idx="454">
                  <c:v>317.03076923076924</c:v>
                </c:pt>
                <c:pt idx="455">
                  <c:v>317.69871794871796</c:v>
                </c:pt>
                <c:pt idx="456">
                  <c:v>319.05</c:v>
                </c:pt>
                <c:pt idx="457">
                  <c:v>319.90897435897432</c:v>
                </c:pt>
                <c:pt idx="458">
                  <c:v>319.97051282051279</c:v>
                </c:pt>
                <c:pt idx="459">
                  <c:v>320.80384615384617</c:v>
                </c:pt>
                <c:pt idx="460">
                  <c:v>321.52820512820512</c:v>
                </c:pt>
                <c:pt idx="461">
                  <c:v>321.8179487179487</c:v>
                </c:pt>
                <c:pt idx="462">
                  <c:v>322.06923076923078</c:v>
                </c:pt>
                <c:pt idx="463">
                  <c:v>322.64487179487185</c:v>
                </c:pt>
                <c:pt idx="464">
                  <c:v>323.31025641025639</c:v>
                </c:pt>
                <c:pt idx="465">
                  <c:v>324.06666666666666</c:v>
                </c:pt>
                <c:pt idx="466">
                  <c:v>323.8384615384615</c:v>
                </c:pt>
                <c:pt idx="467">
                  <c:v>324.06025641025644</c:v>
                </c:pt>
                <c:pt idx="468">
                  <c:v>323.79615384615386</c:v>
                </c:pt>
                <c:pt idx="469">
                  <c:v>324.76794871794874</c:v>
                </c:pt>
                <c:pt idx="470">
                  <c:v>325.99615384615379</c:v>
                </c:pt>
                <c:pt idx="471">
                  <c:v>327.22179487179488</c:v>
                </c:pt>
                <c:pt idx="472">
                  <c:v>327.30256410256413</c:v>
                </c:pt>
                <c:pt idx="473">
                  <c:v>327.19615384615383</c:v>
                </c:pt>
                <c:pt idx="474">
                  <c:v>327.95128205128202</c:v>
                </c:pt>
                <c:pt idx="475">
                  <c:v>328.25128205128203</c:v>
                </c:pt>
                <c:pt idx="476">
                  <c:v>328.75641025641028</c:v>
                </c:pt>
                <c:pt idx="477">
                  <c:v>329.6858974358974</c:v>
                </c:pt>
                <c:pt idx="478">
                  <c:v>330.61410256410261</c:v>
                </c:pt>
                <c:pt idx="479">
                  <c:v>331.57692307692309</c:v>
                </c:pt>
                <c:pt idx="480">
                  <c:v>332.21410256410257</c:v>
                </c:pt>
                <c:pt idx="481">
                  <c:v>332.37179487179492</c:v>
                </c:pt>
                <c:pt idx="482">
                  <c:v>330.86666666666667</c:v>
                </c:pt>
                <c:pt idx="483">
                  <c:v>328.24615384615379</c:v>
                </c:pt>
                <c:pt idx="484">
                  <c:v>327.95128205128202</c:v>
                </c:pt>
                <c:pt idx="485">
                  <c:v>329.54102564102561</c:v>
                </c:pt>
                <c:pt idx="486">
                  <c:v>331.22051282051279</c:v>
                </c:pt>
                <c:pt idx="487">
                  <c:v>332.45641025641021</c:v>
                </c:pt>
                <c:pt idx="488">
                  <c:v>333.32948717948716</c:v>
                </c:pt>
                <c:pt idx="489">
                  <c:v>333.74230769230769</c:v>
                </c:pt>
                <c:pt idx="490">
                  <c:v>334.50128205128203</c:v>
                </c:pt>
                <c:pt idx="491">
                  <c:v>335.95512820512823</c:v>
                </c:pt>
                <c:pt idx="492">
                  <c:v>336.7166666666667</c:v>
                </c:pt>
                <c:pt idx="493">
                  <c:v>337.91410256410256</c:v>
                </c:pt>
                <c:pt idx="494">
                  <c:v>339.54743589743589</c:v>
                </c:pt>
                <c:pt idx="495">
                  <c:v>341.82692307692309</c:v>
                </c:pt>
                <c:pt idx="496">
                  <c:v>344.10769230769233</c:v>
                </c:pt>
                <c:pt idx="497">
                  <c:v>347.06410256410254</c:v>
                </c:pt>
                <c:pt idx="498">
                  <c:v>348.67307692307691</c:v>
                </c:pt>
                <c:pt idx="499">
                  <c:v>349.68205128205125</c:v>
                </c:pt>
                <c:pt idx="500">
                  <c:v>351.20769230769235</c:v>
                </c:pt>
                <c:pt idx="501">
                  <c:v>354.52307692307693</c:v>
                </c:pt>
                <c:pt idx="502">
                  <c:v>357.4666666666667</c:v>
                </c:pt>
                <c:pt idx="503">
                  <c:v>360.00769230769231</c:v>
                </c:pt>
                <c:pt idx="504">
                  <c:v>362.23333333333329</c:v>
                </c:pt>
                <c:pt idx="505">
                  <c:v>364.77564102564099</c:v>
                </c:pt>
                <c:pt idx="506">
                  <c:v>368.54743589743589</c:v>
                </c:pt>
                <c:pt idx="507">
                  <c:v>369.97692307692307</c:v>
                </c:pt>
                <c:pt idx="508">
                  <c:v>373.46025641025642</c:v>
                </c:pt>
                <c:pt idx="509">
                  <c:v>378.29743589743589</c:v>
                </c:pt>
                <c:pt idx="510">
                  <c:v>378.12820512820508</c:v>
                </c:pt>
                <c:pt idx="511">
                  <c:v>378.41282051282053</c:v>
                </c:pt>
                <c:pt idx="512">
                  <c:v>380.02692307692303</c:v>
                </c:pt>
                <c:pt idx="513">
                  <c:v>382.02435897435896</c:v>
                </c:pt>
                <c:pt idx="514">
                  <c:v>382.95897435897439</c:v>
                </c:pt>
                <c:pt idx="515">
                  <c:v>383.08717948717947</c:v>
                </c:pt>
                <c:pt idx="516">
                  <c:v>385.20000000000005</c:v>
                </c:pt>
                <c:pt idx="517">
                  <c:v>386.50769230769231</c:v>
                </c:pt>
                <c:pt idx="518">
                  <c:v>386.72179487179483</c:v>
                </c:pt>
                <c:pt idx="519">
                  <c:v>388.27948717948721</c:v>
                </c:pt>
                <c:pt idx="520">
                  <c:v>388.86666666666667</c:v>
                </c:pt>
                <c:pt idx="521">
                  <c:v>389.87051282051277</c:v>
                </c:pt>
                <c:pt idx="522">
                  <c:v>390.53205128205127</c:v>
                </c:pt>
                <c:pt idx="523">
                  <c:v>392.48461538461538</c:v>
                </c:pt>
                <c:pt idx="524">
                  <c:v>394.06923076923078</c:v>
                </c:pt>
                <c:pt idx="525">
                  <c:v>394.42692307692312</c:v>
                </c:pt>
                <c:pt idx="526">
                  <c:v>394.98333333333335</c:v>
                </c:pt>
                <c:pt idx="527">
                  <c:v>395.81410256410254</c:v>
                </c:pt>
                <c:pt idx="528">
                  <c:v>397.17179487179487</c:v>
                </c:pt>
                <c:pt idx="529">
                  <c:v>398.74615384615379</c:v>
                </c:pt>
                <c:pt idx="530">
                  <c:v>400.13717948717948</c:v>
                </c:pt>
                <c:pt idx="531">
                  <c:v>401.30256410256413</c:v>
                </c:pt>
                <c:pt idx="532">
                  <c:v>401.4615384615384</c:v>
                </c:pt>
                <c:pt idx="533">
                  <c:v>401.45</c:v>
                </c:pt>
                <c:pt idx="534">
                  <c:v>402.00769230769231</c:v>
                </c:pt>
                <c:pt idx="535">
                  <c:v>402.73205128205126</c:v>
                </c:pt>
                <c:pt idx="536">
                  <c:v>403.65512820512822</c:v>
                </c:pt>
                <c:pt idx="537">
                  <c:v>404.56923076923078</c:v>
                </c:pt>
                <c:pt idx="538">
                  <c:v>405.7038461538462</c:v>
                </c:pt>
                <c:pt idx="539">
                  <c:v>407.18333333333334</c:v>
                </c:pt>
                <c:pt idx="540">
                  <c:v>409.08461538461535</c:v>
                </c:pt>
                <c:pt idx="541">
                  <c:v>409.96794871794873</c:v>
                </c:pt>
                <c:pt idx="542">
                  <c:v>409.76282051282055</c:v>
                </c:pt>
                <c:pt idx="543">
                  <c:v>410.66794871794878</c:v>
                </c:pt>
                <c:pt idx="544">
                  <c:v>410.99999999999994</c:v>
                </c:pt>
                <c:pt idx="545">
                  <c:v>412.17948717948713</c:v>
                </c:pt>
                <c:pt idx="546">
                  <c:v>412.98974358974363</c:v>
                </c:pt>
                <c:pt idx="547">
                  <c:v>414.56923076923078</c:v>
                </c:pt>
                <c:pt idx="548">
                  <c:v>415.85641025641024</c:v>
                </c:pt>
                <c:pt idx="550">
                  <c:v>416.70641025641027</c:v>
                </c:pt>
                <c:pt idx="551">
                  <c:v>417.98717948717945</c:v>
                </c:pt>
              </c:numCache>
            </c:numRef>
          </c:val>
          <c:smooth val="0"/>
          <c:extLst>
            <c:ext xmlns:c16="http://schemas.microsoft.com/office/drawing/2014/chart" uri="{C3380CC4-5D6E-409C-BE32-E72D297353CC}">
              <c16:uniqueId val="{00000000-387F-4799-9533-F12AB5C2D6C2}"/>
            </c:ext>
          </c:extLst>
        </c:ser>
        <c:ser>
          <c:idx val="1"/>
          <c:order val="1"/>
          <c:tx>
            <c:v>CPI for Medical Care</c:v>
          </c:tx>
          <c:spPr>
            <a:ln w="38100" cap="rnd">
              <a:solidFill>
                <a:schemeClr val="accent2"/>
              </a:solidFill>
              <a:round/>
            </a:ln>
            <a:effectLst/>
          </c:spPr>
          <c:marker>
            <c:symbol val="none"/>
          </c:marker>
          <c:cat>
            <c:strRef>
              <c:f>'CPI+HC+Educ'!$A$13:$A$564</c:f>
              <c:strCache>
                <c:ptCount val="552"/>
                <c:pt idx="0">
                  <c:v>1980</c:v>
                </c:pt>
                <c:pt idx="1">
                  <c:v>1980</c:v>
                </c:pt>
                <c:pt idx="2">
                  <c:v>1980</c:v>
                </c:pt>
                <c:pt idx="3">
                  <c:v>1980</c:v>
                </c:pt>
                <c:pt idx="4">
                  <c:v>1980</c:v>
                </c:pt>
                <c:pt idx="5">
                  <c:v>1980</c:v>
                </c:pt>
                <c:pt idx="6">
                  <c:v>1980</c:v>
                </c:pt>
                <c:pt idx="7">
                  <c:v>1980</c:v>
                </c:pt>
                <c:pt idx="8">
                  <c:v>1980</c:v>
                </c:pt>
                <c:pt idx="9">
                  <c:v>1980</c:v>
                </c:pt>
                <c:pt idx="10">
                  <c:v>1980</c:v>
                </c:pt>
                <c:pt idx="11">
                  <c:v>1980</c:v>
                </c:pt>
                <c:pt idx="12">
                  <c:v>1981</c:v>
                </c:pt>
                <c:pt idx="13">
                  <c:v>1981</c:v>
                </c:pt>
                <c:pt idx="14">
                  <c:v>1981</c:v>
                </c:pt>
                <c:pt idx="15">
                  <c:v>1981</c:v>
                </c:pt>
                <c:pt idx="16">
                  <c:v>1981</c:v>
                </c:pt>
                <c:pt idx="17">
                  <c:v>1981</c:v>
                </c:pt>
                <c:pt idx="18">
                  <c:v>1981</c:v>
                </c:pt>
                <c:pt idx="19">
                  <c:v>1981</c:v>
                </c:pt>
                <c:pt idx="20">
                  <c:v>1981</c:v>
                </c:pt>
                <c:pt idx="21">
                  <c:v>1981</c:v>
                </c:pt>
                <c:pt idx="22">
                  <c:v>1981</c:v>
                </c:pt>
                <c:pt idx="23">
                  <c:v>1981</c:v>
                </c:pt>
                <c:pt idx="24">
                  <c:v>1982</c:v>
                </c:pt>
                <c:pt idx="25">
                  <c:v>1982</c:v>
                </c:pt>
                <c:pt idx="26">
                  <c:v>1982</c:v>
                </c:pt>
                <c:pt idx="27">
                  <c:v>1982</c:v>
                </c:pt>
                <c:pt idx="28">
                  <c:v>1982</c:v>
                </c:pt>
                <c:pt idx="29">
                  <c:v>1982</c:v>
                </c:pt>
                <c:pt idx="30">
                  <c:v>1982</c:v>
                </c:pt>
                <c:pt idx="31">
                  <c:v>1982</c:v>
                </c:pt>
                <c:pt idx="32">
                  <c:v>1982</c:v>
                </c:pt>
                <c:pt idx="33">
                  <c:v>1982</c:v>
                </c:pt>
                <c:pt idx="34">
                  <c:v>1982</c:v>
                </c:pt>
                <c:pt idx="35">
                  <c:v>1982</c:v>
                </c:pt>
                <c:pt idx="36">
                  <c:v>1983</c:v>
                </c:pt>
                <c:pt idx="37">
                  <c:v>1983</c:v>
                </c:pt>
                <c:pt idx="38">
                  <c:v>1983</c:v>
                </c:pt>
                <c:pt idx="39">
                  <c:v>1983</c:v>
                </c:pt>
                <c:pt idx="40">
                  <c:v>1983</c:v>
                </c:pt>
                <c:pt idx="41">
                  <c:v>1983</c:v>
                </c:pt>
                <c:pt idx="42">
                  <c:v>1983</c:v>
                </c:pt>
                <c:pt idx="43">
                  <c:v>1983</c:v>
                </c:pt>
                <c:pt idx="44">
                  <c:v>1983</c:v>
                </c:pt>
                <c:pt idx="45">
                  <c:v>1983</c:v>
                </c:pt>
                <c:pt idx="46">
                  <c:v>1983</c:v>
                </c:pt>
                <c:pt idx="47">
                  <c:v>1983</c:v>
                </c:pt>
                <c:pt idx="48">
                  <c:v>1984</c:v>
                </c:pt>
                <c:pt idx="49">
                  <c:v>1984</c:v>
                </c:pt>
                <c:pt idx="50">
                  <c:v>1984</c:v>
                </c:pt>
                <c:pt idx="51">
                  <c:v>1984</c:v>
                </c:pt>
                <c:pt idx="52">
                  <c:v>1984</c:v>
                </c:pt>
                <c:pt idx="53">
                  <c:v>1984</c:v>
                </c:pt>
                <c:pt idx="54">
                  <c:v>1984</c:v>
                </c:pt>
                <c:pt idx="55">
                  <c:v>1984</c:v>
                </c:pt>
                <c:pt idx="56">
                  <c:v>1984</c:v>
                </c:pt>
                <c:pt idx="57">
                  <c:v>1984</c:v>
                </c:pt>
                <c:pt idx="58">
                  <c:v>1984</c:v>
                </c:pt>
                <c:pt idx="59">
                  <c:v>1984</c:v>
                </c:pt>
                <c:pt idx="60">
                  <c:v>1985</c:v>
                </c:pt>
                <c:pt idx="61">
                  <c:v>1985</c:v>
                </c:pt>
                <c:pt idx="62">
                  <c:v>1985</c:v>
                </c:pt>
                <c:pt idx="63">
                  <c:v>1985</c:v>
                </c:pt>
                <c:pt idx="64">
                  <c:v>1985</c:v>
                </c:pt>
                <c:pt idx="65">
                  <c:v>1985</c:v>
                </c:pt>
                <c:pt idx="66">
                  <c:v>1985</c:v>
                </c:pt>
                <c:pt idx="67">
                  <c:v>1985</c:v>
                </c:pt>
                <c:pt idx="68">
                  <c:v>1985</c:v>
                </c:pt>
                <c:pt idx="69">
                  <c:v>1985</c:v>
                </c:pt>
                <c:pt idx="70">
                  <c:v>1985</c:v>
                </c:pt>
                <c:pt idx="71">
                  <c:v>1985</c:v>
                </c:pt>
                <c:pt idx="72">
                  <c:v>1986</c:v>
                </c:pt>
                <c:pt idx="73">
                  <c:v>1986</c:v>
                </c:pt>
                <c:pt idx="74">
                  <c:v>1986</c:v>
                </c:pt>
                <c:pt idx="75">
                  <c:v>1986</c:v>
                </c:pt>
                <c:pt idx="76">
                  <c:v>1986</c:v>
                </c:pt>
                <c:pt idx="77">
                  <c:v>1986</c:v>
                </c:pt>
                <c:pt idx="78">
                  <c:v>1986</c:v>
                </c:pt>
                <c:pt idx="79">
                  <c:v>1986</c:v>
                </c:pt>
                <c:pt idx="80">
                  <c:v>1986</c:v>
                </c:pt>
                <c:pt idx="81">
                  <c:v>1986</c:v>
                </c:pt>
                <c:pt idx="82">
                  <c:v>1986</c:v>
                </c:pt>
                <c:pt idx="83">
                  <c:v>1986</c:v>
                </c:pt>
                <c:pt idx="84">
                  <c:v>1987</c:v>
                </c:pt>
                <c:pt idx="85">
                  <c:v>1987</c:v>
                </c:pt>
                <c:pt idx="86">
                  <c:v>1987</c:v>
                </c:pt>
                <c:pt idx="87">
                  <c:v>1987</c:v>
                </c:pt>
                <c:pt idx="88">
                  <c:v>1987</c:v>
                </c:pt>
                <c:pt idx="89">
                  <c:v>1987</c:v>
                </c:pt>
                <c:pt idx="90">
                  <c:v>1987</c:v>
                </c:pt>
                <c:pt idx="91">
                  <c:v>1987</c:v>
                </c:pt>
                <c:pt idx="92">
                  <c:v>1987</c:v>
                </c:pt>
                <c:pt idx="93">
                  <c:v>1987</c:v>
                </c:pt>
                <c:pt idx="94">
                  <c:v>1987</c:v>
                </c:pt>
                <c:pt idx="95">
                  <c:v>1987</c:v>
                </c:pt>
                <c:pt idx="96">
                  <c:v>1988</c:v>
                </c:pt>
                <c:pt idx="97">
                  <c:v>1988</c:v>
                </c:pt>
                <c:pt idx="98">
                  <c:v>1988</c:v>
                </c:pt>
                <c:pt idx="99">
                  <c:v>1988</c:v>
                </c:pt>
                <c:pt idx="100">
                  <c:v>1988</c:v>
                </c:pt>
                <c:pt idx="101">
                  <c:v>1988</c:v>
                </c:pt>
                <c:pt idx="102">
                  <c:v>1988</c:v>
                </c:pt>
                <c:pt idx="103">
                  <c:v>1988</c:v>
                </c:pt>
                <c:pt idx="104">
                  <c:v>1988</c:v>
                </c:pt>
                <c:pt idx="105">
                  <c:v>1988</c:v>
                </c:pt>
                <c:pt idx="106">
                  <c:v>1988</c:v>
                </c:pt>
                <c:pt idx="107">
                  <c:v>1988</c:v>
                </c:pt>
                <c:pt idx="108">
                  <c:v>1989</c:v>
                </c:pt>
                <c:pt idx="109">
                  <c:v>1989</c:v>
                </c:pt>
                <c:pt idx="110">
                  <c:v>1989</c:v>
                </c:pt>
                <c:pt idx="111">
                  <c:v>1989</c:v>
                </c:pt>
                <c:pt idx="112">
                  <c:v>1989</c:v>
                </c:pt>
                <c:pt idx="113">
                  <c:v>1989</c:v>
                </c:pt>
                <c:pt idx="114">
                  <c:v>1989</c:v>
                </c:pt>
                <c:pt idx="115">
                  <c:v>1989</c:v>
                </c:pt>
                <c:pt idx="116">
                  <c:v>1989</c:v>
                </c:pt>
                <c:pt idx="117">
                  <c:v>1989</c:v>
                </c:pt>
                <c:pt idx="118">
                  <c:v>1989</c:v>
                </c:pt>
                <c:pt idx="119">
                  <c:v>1989</c:v>
                </c:pt>
                <c:pt idx="120">
                  <c:v>1990</c:v>
                </c:pt>
                <c:pt idx="121">
                  <c:v>1990</c:v>
                </c:pt>
                <c:pt idx="122">
                  <c:v>1990</c:v>
                </c:pt>
                <c:pt idx="123">
                  <c:v>1990</c:v>
                </c:pt>
                <c:pt idx="124">
                  <c:v>1990</c:v>
                </c:pt>
                <c:pt idx="125">
                  <c:v>1990</c:v>
                </c:pt>
                <c:pt idx="126">
                  <c:v>1990</c:v>
                </c:pt>
                <c:pt idx="127">
                  <c:v>1990</c:v>
                </c:pt>
                <c:pt idx="128">
                  <c:v>1990</c:v>
                </c:pt>
                <c:pt idx="129">
                  <c:v>1990</c:v>
                </c:pt>
                <c:pt idx="130">
                  <c:v>1990</c:v>
                </c:pt>
                <c:pt idx="131">
                  <c:v>1990</c:v>
                </c:pt>
                <c:pt idx="132">
                  <c:v>1991</c:v>
                </c:pt>
                <c:pt idx="133">
                  <c:v>1991</c:v>
                </c:pt>
                <c:pt idx="134">
                  <c:v>1991</c:v>
                </c:pt>
                <c:pt idx="135">
                  <c:v>1991</c:v>
                </c:pt>
                <c:pt idx="136">
                  <c:v>1991</c:v>
                </c:pt>
                <c:pt idx="137">
                  <c:v>1991</c:v>
                </c:pt>
                <c:pt idx="138">
                  <c:v>1991</c:v>
                </c:pt>
                <c:pt idx="139">
                  <c:v>1991</c:v>
                </c:pt>
                <c:pt idx="140">
                  <c:v>1991</c:v>
                </c:pt>
                <c:pt idx="141">
                  <c:v>1991</c:v>
                </c:pt>
                <c:pt idx="142">
                  <c:v>1991</c:v>
                </c:pt>
                <c:pt idx="143">
                  <c:v>1991</c:v>
                </c:pt>
                <c:pt idx="144">
                  <c:v>1992</c:v>
                </c:pt>
                <c:pt idx="145">
                  <c:v>1992</c:v>
                </c:pt>
                <c:pt idx="146">
                  <c:v>1992</c:v>
                </c:pt>
                <c:pt idx="147">
                  <c:v>1992</c:v>
                </c:pt>
                <c:pt idx="148">
                  <c:v>1992</c:v>
                </c:pt>
                <c:pt idx="149">
                  <c:v>1992</c:v>
                </c:pt>
                <c:pt idx="150">
                  <c:v>1992</c:v>
                </c:pt>
                <c:pt idx="151">
                  <c:v>1992</c:v>
                </c:pt>
                <c:pt idx="152">
                  <c:v>1992</c:v>
                </c:pt>
                <c:pt idx="153">
                  <c:v>1992</c:v>
                </c:pt>
                <c:pt idx="154">
                  <c:v>1992</c:v>
                </c:pt>
                <c:pt idx="155">
                  <c:v>1992</c:v>
                </c:pt>
                <c:pt idx="156">
                  <c:v>1993</c:v>
                </c:pt>
                <c:pt idx="157">
                  <c:v>1993</c:v>
                </c:pt>
                <c:pt idx="158">
                  <c:v>1993</c:v>
                </c:pt>
                <c:pt idx="159">
                  <c:v>1993</c:v>
                </c:pt>
                <c:pt idx="160">
                  <c:v>1993</c:v>
                </c:pt>
                <c:pt idx="161">
                  <c:v>1993</c:v>
                </c:pt>
                <c:pt idx="162">
                  <c:v>1993</c:v>
                </c:pt>
                <c:pt idx="163">
                  <c:v>1993</c:v>
                </c:pt>
                <c:pt idx="164">
                  <c:v>1993</c:v>
                </c:pt>
                <c:pt idx="165">
                  <c:v>1993</c:v>
                </c:pt>
                <c:pt idx="166">
                  <c:v>1993</c:v>
                </c:pt>
                <c:pt idx="167">
                  <c:v>1993</c:v>
                </c:pt>
                <c:pt idx="168">
                  <c:v>1994</c:v>
                </c:pt>
                <c:pt idx="169">
                  <c:v>1994</c:v>
                </c:pt>
                <c:pt idx="170">
                  <c:v>1994</c:v>
                </c:pt>
                <c:pt idx="171">
                  <c:v>1994</c:v>
                </c:pt>
                <c:pt idx="172">
                  <c:v>1994</c:v>
                </c:pt>
                <c:pt idx="173">
                  <c:v>1994</c:v>
                </c:pt>
                <c:pt idx="174">
                  <c:v>1994</c:v>
                </c:pt>
                <c:pt idx="175">
                  <c:v>1994</c:v>
                </c:pt>
                <c:pt idx="176">
                  <c:v>1994</c:v>
                </c:pt>
                <c:pt idx="177">
                  <c:v>1994</c:v>
                </c:pt>
                <c:pt idx="178">
                  <c:v>1994</c:v>
                </c:pt>
                <c:pt idx="179">
                  <c:v>1994</c:v>
                </c:pt>
                <c:pt idx="180">
                  <c:v>1995</c:v>
                </c:pt>
                <c:pt idx="181">
                  <c:v>1995</c:v>
                </c:pt>
                <c:pt idx="182">
                  <c:v>1995</c:v>
                </c:pt>
                <c:pt idx="183">
                  <c:v>1995</c:v>
                </c:pt>
                <c:pt idx="184">
                  <c:v>1995</c:v>
                </c:pt>
                <c:pt idx="185">
                  <c:v>1995</c:v>
                </c:pt>
                <c:pt idx="186">
                  <c:v>1995</c:v>
                </c:pt>
                <c:pt idx="187">
                  <c:v>1995</c:v>
                </c:pt>
                <c:pt idx="188">
                  <c:v>1995</c:v>
                </c:pt>
                <c:pt idx="189">
                  <c:v>1995</c:v>
                </c:pt>
                <c:pt idx="190">
                  <c:v>1995</c:v>
                </c:pt>
                <c:pt idx="191">
                  <c:v>1995</c:v>
                </c:pt>
                <c:pt idx="192">
                  <c:v>1996</c:v>
                </c:pt>
                <c:pt idx="193">
                  <c:v>1996</c:v>
                </c:pt>
                <c:pt idx="194">
                  <c:v>1996</c:v>
                </c:pt>
                <c:pt idx="195">
                  <c:v>1996</c:v>
                </c:pt>
                <c:pt idx="196">
                  <c:v>1996</c:v>
                </c:pt>
                <c:pt idx="197">
                  <c:v>1996</c:v>
                </c:pt>
                <c:pt idx="198">
                  <c:v>1996</c:v>
                </c:pt>
                <c:pt idx="199">
                  <c:v>1996</c:v>
                </c:pt>
                <c:pt idx="200">
                  <c:v>1996</c:v>
                </c:pt>
                <c:pt idx="201">
                  <c:v>1996</c:v>
                </c:pt>
                <c:pt idx="202">
                  <c:v>1996</c:v>
                </c:pt>
                <c:pt idx="203">
                  <c:v>1996</c:v>
                </c:pt>
                <c:pt idx="204">
                  <c:v>1997</c:v>
                </c:pt>
                <c:pt idx="205">
                  <c:v>1997</c:v>
                </c:pt>
                <c:pt idx="206">
                  <c:v>1997</c:v>
                </c:pt>
                <c:pt idx="207">
                  <c:v>1997</c:v>
                </c:pt>
                <c:pt idx="208">
                  <c:v>1997</c:v>
                </c:pt>
                <c:pt idx="209">
                  <c:v>1997</c:v>
                </c:pt>
                <c:pt idx="210">
                  <c:v>1997</c:v>
                </c:pt>
                <c:pt idx="211">
                  <c:v>1997</c:v>
                </c:pt>
                <c:pt idx="212">
                  <c:v>1997</c:v>
                </c:pt>
                <c:pt idx="213">
                  <c:v>1997</c:v>
                </c:pt>
                <c:pt idx="214">
                  <c:v>1997</c:v>
                </c:pt>
                <c:pt idx="215">
                  <c:v>1997</c:v>
                </c:pt>
                <c:pt idx="216">
                  <c:v>1998</c:v>
                </c:pt>
                <c:pt idx="217">
                  <c:v>1998</c:v>
                </c:pt>
                <c:pt idx="218">
                  <c:v>1998</c:v>
                </c:pt>
                <c:pt idx="219">
                  <c:v>1998</c:v>
                </c:pt>
                <c:pt idx="220">
                  <c:v>1998</c:v>
                </c:pt>
                <c:pt idx="221">
                  <c:v>1998</c:v>
                </c:pt>
                <c:pt idx="222">
                  <c:v>1998</c:v>
                </c:pt>
                <c:pt idx="223">
                  <c:v>1998</c:v>
                </c:pt>
                <c:pt idx="224">
                  <c:v>1998</c:v>
                </c:pt>
                <c:pt idx="225">
                  <c:v>1998</c:v>
                </c:pt>
                <c:pt idx="226">
                  <c:v>1998</c:v>
                </c:pt>
                <c:pt idx="227">
                  <c:v>1998</c:v>
                </c:pt>
                <c:pt idx="228">
                  <c:v>1999</c:v>
                </c:pt>
                <c:pt idx="229">
                  <c:v>1999</c:v>
                </c:pt>
                <c:pt idx="230">
                  <c:v>1999</c:v>
                </c:pt>
                <c:pt idx="231">
                  <c:v>1999</c:v>
                </c:pt>
                <c:pt idx="232">
                  <c:v>1999</c:v>
                </c:pt>
                <c:pt idx="233">
                  <c:v>1999</c:v>
                </c:pt>
                <c:pt idx="234">
                  <c:v>1999</c:v>
                </c:pt>
                <c:pt idx="235">
                  <c:v>1999</c:v>
                </c:pt>
                <c:pt idx="236">
                  <c:v>1999</c:v>
                </c:pt>
                <c:pt idx="237">
                  <c:v>1999</c:v>
                </c:pt>
                <c:pt idx="238">
                  <c:v>1999</c:v>
                </c:pt>
                <c:pt idx="239">
                  <c:v>1999</c:v>
                </c:pt>
                <c:pt idx="240">
                  <c:v>2000</c:v>
                </c:pt>
                <c:pt idx="241">
                  <c:v>2000</c:v>
                </c:pt>
                <c:pt idx="242">
                  <c:v>2000</c:v>
                </c:pt>
                <c:pt idx="243">
                  <c:v>2000</c:v>
                </c:pt>
                <c:pt idx="244">
                  <c:v>2000</c:v>
                </c:pt>
                <c:pt idx="245">
                  <c:v>2000</c:v>
                </c:pt>
                <c:pt idx="246">
                  <c:v>2000</c:v>
                </c:pt>
                <c:pt idx="247">
                  <c:v>2000</c:v>
                </c:pt>
                <c:pt idx="248">
                  <c:v>2000</c:v>
                </c:pt>
                <c:pt idx="249">
                  <c:v>2000</c:v>
                </c:pt>
                <c:pt idx="250">
                  <c:v>2000</c:v>
                </c:pt>
                <c:pt idx="251">
                  <c:v>2000</c:v>
                </c:pt>
                <c:pt idx="252">
                  <c:v>2001</c:v>
                </c:pt>
                <c:pt idx="253">
                  <c:v>2001</c:v>
                </c:pt>
                <c:pt idx="254">
                  <c:v>2001</c:v>
                </c:pt>
                <c:pt idx="255">
                  <c:v>2001</c:v>
                </c:pt>
                <c:pt idx="256">
                  <c:v>2001</c:v>
                </c:pt>
                <c:pt idx="257">
                  <c:v>2001</c:v>
                </c:pt>
                <c:pt idx="258">
                  <c:v>2001</c:v>
                </c:pt>
                <c:pt idx="259">
                  <c:v>2001</c:v>
                </c:pt>
                <c:pt idx="260">
                  <c:v>2001</c:v>
                </c:pt>
                <c:pt idx="261">
                  <c:v>2001</c:v>
                </c:pt>
                <c:pt idx="262">
                  <c:v>2001</c:v>
                </c:pt>
                <c:pt idx="263">
                  <c:v>2001</c:v>
                </c:pt>
                <c:pt idx="264">
                  <c:v>2002</c:v>
                </c:pt>
                <c:pt idx="265">
                  <c:v>2002</c:v>
                </c:pt>
                <c:pt idx="266">
                  <c:v>2002</c:v>
                </c:pt>
                <c:pt idx="267">
                  <c:v>2002</c:v>
                </c:pt>
                <c:pt idx="268">
                  <c:v>2002</c:v>
                </c:pt>
                <c:pt idx="269">
                  <c:v>2002</c:v>
                </c:pt>
                <c:pt idx="270">
                  <c:v>2002</c:v>
                </c:pt>
                <c:pt idx="271">
                  <c:v>2002</c:v>
                </c:pt>
                <c:pt idx="272">
                  <c:v>2002</c:v>
                </c:pt>
                <c:pt idx="273">
                  <c:v>2002</c:v>
                </c:pt>
                <c:pt idx="274">
                  <c:v>2002</c:v>
                </c:pt>
                <c:pt idx="275">
                  <c:v>2002</c:v>
                </c:pt>
                <c:pt idx="276">
                  <c:v>2003</c:v>
                </c:pt>
                <c:pt idx="277">
                  <c:v>2003</c:v>
                </c:pt>
                <c:pt idx="278">
                  <c:v>2003</c:v>
                </c:pt>
                <c:pt idx="279">
                  <c:v>2003</c:v>
                </c:pt>
                <c:pt idx="280">
                  <c:v>2003</c:v>
                </c:pt>
                <c:pt idx="281">
                  <c:v>2003</c:v>
                </c:pt>
                <c:pt idx="282">
                  <c:v>2003</c:v>
                </c:pt>
                <c:pt idx="283">
                  <c:v>2003</c:v>
                </c:pt>
                <c:pt idx="284">
                  <c:v>2003</c:v>
                </c:pt>
                <c:pt idx="285">
                  <c:v>2003</c:v>
                </c:pt>
                <c:pt idx="286">
                  <c:v>2003</c:v>
                </c:pt>
                <c:pt idx="287">
                  <c:v>2003</c:v>
                </c:pt>
                <c:pt idx="288">
                  <c:v>2004</c:v>
                </c:pt>
                <c:pt idx="289">
                  <c:v>2004</c:v>
                </c:pt>
                <c:pt idx="290">
                  <c:v>2004</c:v>
                </c:pt>
                <c:pt idx="291">
                  <c:v>2004</c:v>
                </c:pt>
                <c:pt idx="292">
                  <c:v>2004</c:v>
                </c:pt>
                <c:pt idx="293">
                  <c:v>2004</c:v>
                </c:pt>
                <c:pt idx="294">
                  <c:v>2004</c:v>
                </c:pt>
                <c:pt idx="295">
                  <c:v>2004</c:v>
                </c:pt>
                <c:pt idx="296">
                  <c:v>2004</c:v>
                </c:pt>
                <c:pt idx="297">
                  <c:v>2004</c:v>
                </c:pt>
                <c:pt idx="298">
                  <c:v>2004</c:v>
                </c:pt>
                <c:pt idx="299">
                  <c:v>2004</c:v>
                </c:pt>
                <c:pt idx="300">
                  <c:v>2005</c:v>
                </c:pt>
                <c:pt idx="301">
                  <c:v>2005</c:v>
                </c:pt>
                <c:pt idx="302">
                  <c:v>2005</c:v>
                </c:pt>
                <c:pt idx="303">
                  <c:v>2005</c:v>
                </c:pt>
                <c:pt idx="304">
                  <c:v>2005</c:v>
                </c:pt>
                <c:pt idx="305">
                  <c:v>2005</c:v>
                </c:pt>
                <c:pt idx="306">
                  <c:v>2005</c:v>
                </c:pt>
                <c:pt idx="307">
                  <c:v>2005</c:v>
                </c:pt>
                <c:pt idx="308">
                  <c:v>2005</c:v>
                </c:pt>
                <c:pt idx="309">
                  <c:v>2005</c:v>
                </c:pt>
                <c:pt idx="310">
                  <c:v>2005</c:v>
                </c:pt>
                <c:pt idx="311">
                  <c:v>2005</c:v>
                </c:pt>
                <c:pt idx="312">
                  <c:v>2006</c:v>
                </c:pt>
                <c:pt idx="313">
                  <c:v>2006</c:v>
                </c:pt>
                <c:pt idx="314">
                  <c:v>2006</c:v>
                </c:pt>
                <c:pt idx="315">
                  <c:v>2006</c:v>
                </c:pt>
                <c:pt idx="316">
                  <c:v>2006</c:v>
                </c:pt>
                <c:pt idx="317">
                  <c:v>2006</c:v>
                </c:pt>
                <c:pt idx="318">
                  <c:v>2006</c:v>
                </c:pt>
                <c:pt idx="319">
                  <c:v>2006</c:v>
                </c:pt>
                <c:pt idx="320">
                  <c:v>2006</c:v>
                </c:pt>
                <c:pt idx="321">
                  <c:v>2006</c:v>
                </c:pt>
                <c:pt idx="322">
                  <c:v>2006</c:v>
                </c:pt>
                <c:pt idx="323">
                  <c:v>2006</c:v>
                </c:pt>
                <c:pt idx="324">
                  <c:v>2007</c:v>
                </c:pt>
                <c:pt idx="325">
                  <c:v>2007</c:v>
                </c:pt>
                <c:pt idx="326">
                  <c:v>2007</c:v>
                </c:pt>
                <c:pt idx="327">
                  <c:v>2007</c:v>
                </c:pt>
                <c:pt idx="328">
                  <c:v>2007</c:v>
                </c:pt>
                <c:pt idx="329">
                  <c:v>2007</c:v>
                </c:pt>
                <c:pt idx="330">
                  <c:v>2007</c:v>
                </c:pt>
                <c:pt idx="331">
                  <c:v>2007</c:v>
                </c:pt>
                <c:pt idx="332">
                  <c:v>2007</c:v>
                </c:pt>
                <c:pt idx="333">
                  <c:v>2007</c:v>
                </c:pt>
                <c:pt idx="334">
                  <c:v>2007</c:v>
                </c:pt>
                <c:pt idx="335">
                  <c:v>2007</c:v>
                </c:pt>
                <c:pt idx="336">
                  <c:v>2008</c:v>
                </c:pt>
                <c:pt idx="337">
                  <c:v>2008</c:v>
                </c:pt>
                <c:pt idx="338">
                  <c:v>2008</c:v>
                </c:pt>
                <c:pt idx="339">
                  <c:v>2008</c:v>
                </c:pt>
                <c:pt idx="340">
                  <c:v>2008</c:v>
                </c:pt>
                <c:pt idx="341">
                  <c:v>2008</c:v>
                </c:pt>
                <c:pt idx="342">
                  <c:v>2008</c:v>
                </c:pt>
                <c:pt idx="343">
                  <c:v>2008</c:v>
                </c:pt>
                <c:pt idx="344">
                  <c:v>2008</c:v>
                </c:pt>
                <c:pt idx="345">
                  <c:v>2008</c:v>
                </c:pt>
                <c:pt idx="346">
                  <c:v>2008</c:v>
                </c:pt>
                <c:pt idx="347">
                  <c:v>2008</c:v>
                </c:pt>
                <c:pt idx="348">
                  <c:v>2009</c:v>
                </c:pt>
                <c:pt idx="349">
                  <c:v>2009</c:v>
                </c:pt>
                <c:pt idx="350">
                  <c:v>2009</c:v>
                </c:pt>
                <c:pt idx="351">
                  <c:v>2009</c:v>
                </c:pt>
                <c:pt idx="352">
                  <c:v>2009</c:v>
                </c:pt>
                <c:pt idx="353">
                  <c:v>2009</c:v>
                </c:pt>
                <c:pt idx="354">
                  <c:v>2009</c:v>
                </c:pt>
                <c:pt idx="355">
                  <c:v>2009</c:v>
                </c:pt>
                <c:pt idx="356">
                  <c:v>2009</c:v>
                </c:pt>
                <c:pt idx="357">
                  <c:v>2009</c:v>
                </c:pt>
                <c:pt idx="358">
                  <c:v>2009</c:v>
                </c:pt>
                <c:pt idx="359">
                  <c:v>2009</c:v>
                </c:pt>
                <c:pt idx="360">
                  <c:v>2010</c:v>
                </c:pt>
                <c:pt idx="361">
                  <c:v>2010</c:v>
                </c:pt>
                <c:pt idx="362">
                  <c:v>2010</c:v>
                </c:pt>
                <c:pt idx="363">
                  <c:v>2010</c:v>
                </c:pt>
                <c:pt idx="364">
                  <c:v>2010</c:v>
                </c:pt>
                <c:pt idx="365">
                  <c:v>2010</c:v>
                </c:pt>
                <c:pt idx="366">
                  <c:v>2010</c:v>
                </c:pt>
                <c:pt idx="367">
                  <c:v>2010</c:v>
                </c:pt>
                <c:pt idx="368">
                  <c:v>2010</c:v>
                </c:pt>
                <c:pt idx="369">
                  <c:v>2010</c:v>
                </c:pt>
                <c:pt idx="370">
                  <c:v>2010</c:v>
                </c:pt>
                <c:pt idx="371">
                  <c:v>2010</c:v>
                </c:pt>
                <c:pt idx="372">
                  <c:v>2011</c:v>
                </c:pt>
                <c:pt idx="373">
                  <c:v>2011</c:v>
                </c:pt>
                <c:pt idx="374">
                  <c:v>2011</c:v>
                </c:pt>
                <c:pt idx="375">
                  <c:v>2011</c:v>
                </c:pt>
                <c:pt idx="376">
                  <c:v>2011</c:v>
                </c:pt>
                <c:pt idx="377">
                  <c:v>2011</c:v>
                </c:pt>
                <c:pt idx="378">
                  <c:v>2011</c:v>
                </c:pt>
                <c:pt idx="379">
                  <c:v>2011</c:v>
                </c:pt>
                <c:pt idx="380">
                  <c:v>2011</c:v>
                </c:pt>
                <c:pt idx="381">
                  <c:v>2011</c:v>
                </c:pt>
                <c:pt idx="382">
                  <c:v>2011</c:v>
                </c:pt>
                <c:pt idx="383">
                  <c:v>2011</c:v>
                </c:pt>
                <c:pt idx="384">
                  <c:v>2012</c:v>
                </c:pt>
                <c:pt idx="385">
                  <c:v>2012</c:v>
                </c:pt>
                <c:pt idx="386">
                  <c:v>2012</c:v>
                </c:pt>
                <c:pt idx="387">
                  <c:v>2012</c:v>
                </c:pt>
                <c:pt idx="388">
                  <c:v>2012</c:v>
                </c:pt>
                <c:pt idx="389">
                  <c:v>2012</c:v>
                </c:pt>
                <c:pt idx="390">
                  <c:v>2012</c:v>
                </c:pt>
                <c:pt idx="391">
                  <c:v>2012</c:v>
                </c:pt>
                <c:pt idx="392">
                  <c:v>2012</c:v>
                </c:pt>
                <c:pt idx="393">
                  <c:v>2012</c:v>
                </c:pt>
                <c:pt idx="394">
                  <c:v>2012</c:v>
                </c:pt>
                <c:pt idx="395">
                  <c:v>2012</c:v>
                </c:pt>
                <c:pt idx="396">
                  <c:v>2013</c:v>
                </c:pt>
                <c:pt idx="397">
                  <c:v>2013</c:v>
                </c:pt>
                <c:pt idx="398">
                  <c:v>2013</c:v>
                </c:pt>
                <c:pt idx="399">
                  <c:v>2013</c:v>
                </c:pt>
                <c:pt idx="400">
                  <c:v>2013</c:v>
                </c:pt>
                <c:pt idx="401">
                  <c:v>2013</c:v>
                </c:pt>
                <c:pt idx="402">
                  <c:v>2013</c:v>
                </c:pt>
                <c:pt idx="403">
                  <c:v>2013</c:v>
                </c:pt>
                <c:pt idx="404">
                  <c:v>2013</c:v>
                </c:pt>
                <c:pt idx="405">
                  <c:v>2013</c:v>
                </c:pt>
                <c:pt idx="406">
                  <c:v>2013</c:v>
                </c:pt>
                <c:pt idx="407">
                  <c:v>2013</c:v>
                </c:pt>
                <c:pt idx="408">
                  <c:v>2014</c:v>
                </c:pt>
                <c:pt idx="409">
                  <c:v>2014</c:v>
                </c:pt>
                <c:pt idx="410">
                  <c:v>2014</c:v>
                </c:pt>
                <c:pt idx="411">
                  <c:v>2014</c:v>
                </c:pt>
                <c:pt idx="412">
                  <c:v>2014</c:v>
                </c:pt>
                <c:pt idx="413">
                  <c:v>2014</c:v>
                </c:pt>
                <c:pt idx="414">
                  <c:v>2014</c:v>
                </c:pt>
                <c:pt idx="415">
                  <c:v>2014</c:v>
                </c:pt>
                <c:pt idx="416">
                  <c:v>2014</c:v>
                </c:pt>
                <c:pt idx="417">
                  <c:v>2014</c:v>
                </c:pt>
                <c:pt idx="418">
                  <c:v>2014</c:v>
                </c:pt>
                <c:pt idx="419">
                  <c:v>2014</c:v>
                </c:pt>
                <c:pt idx="420">
                  <c:v>2015</c:v>
                </c:pt>
                <c:pt idx="421">
                  <c:v>2015</c:v>
                </c:pt>
                <c:pt idx="422">
                  <c:v>2015</c:v>
                </c:pt>
                <c:pt idx="423">
                  <c:v>2015</c:v>
                </c:pt>
                <c:pt idx="424">
                  <c:v>2015</c:v>
                </c:pt>
                <c:pt idx="425">
                  <c:v>2015</c:v>
                </c:pt>
                <c:pt idx="426">
                  <c:v>2015</c:v>
                </c:pt>
                <c:pt idx="427">
                  <c:v>2015</c:v>
                </c:pt>
                <c:pt idx="428">
                  <c:v>2015</c:v>
                </c:pt>
                <c:pt idx="429">
                  <c:v>2015</c:v>
                </c:pt>
                <c:pt idx="430">
                  <c:v>2015</c:v>
                </c:pt>
                <c:pt idx="431">
                  <c:v>2015</c:v>
                </c:pt>
                <c:pt idx="432">
                  <c:v>2016</c:v>
                </c:pt>
                <c:pt idx="433">
                  <c:v>2016</c:v>
                </c:pt>
                <c:pt idx="434">
                  <c:v>2016</c:v>
                </c:pt>
                <c:pt idx="435">
                  <c:v>2016</c:v>
                </c:pt>
                <c:pt idx="436">
                  <c:v>2016</c:v>
                </c:pt>
                <c:pt idx="437">
                  <c:v>2016</c:v>
                </c:pt>
                <c:pt idx="438">
                  <c:v>2016</c:v>
                </c:pt>
                <c:pt idx="439">
                  <c:v>2016</c:v>
                </c:pt>
                <c:pt idx="440">
                  <c:v>2016</c:v>
                </c:pt>
                <c:pt idx="441">
                  <c:v>2016</c:v>
                </c:pt>
                <c:pt idx="442">
                  <c:v>2016</c:v>
                </c:pt>
                <c:pt idx="443">
                  <c:v>2016</c:v>
                </c:pt>
                <c:pt idx="444">
                  <c:v>2017</c:v>
                </c:pt>
                <c:pt idx="445">
                  <c:v>2017</c:v>
                </c:pt>
                <c:pt idx="446">
                  <c:v>2017</c:v>
                </c:pt>
                <c:pt idx="447">
                  <c:v>2017</c:v>
                </c:pt>
                <c:pt idx="448">
                  <c:v>2017</c:v>
                </c:pt>
                <c:pt idx="449">
                  <c:v>2017</c:v>
                </c:pt>
                <c:pt idx="450">
                  <c:v>2017</c:v>
                </c:pt>
                <c:pt idx="451">
                  <c:v>2017</c:v>
                </c:pt>
                <c:pt idx="452">
                  <c:v>2017</c:v>
                </c:pt>
                <c:pt idx="453">
                  <c:v>2017</c:v>
                </c:pt>
                <c:pt idx="454">
                  <c:v>2017</c:v>
                </c:pt>
                <c:pt idx="455">
                  <c:v>2017</c:v>
                </c:pt>
                <c:pt idx="456">
                  <c:v>2018</c:v>
                </c:pt>
                <c:pt idx="457">
                  <c:v>2018</c:v>
                </c:pt>
                <c:pt idx="458">
                  <c:v>2018</c:v>
                </c:pt>
                <c:pt idx="459">
                  <c:v>2018</c:v>
                </c:pt>
                <c:pt idx="460">
                  <c:v>2018</c:v>
                </c:pt>
                <c:pt idx="461">
                  <c:v>2018</c:v>
                </c:pt>
                <c:pt idx="462">
                  <c:v>2018</c:v>
                </c:pt>
                <c:pt idx="463">
                  <c:v>2018</c:v>
                </c:pt>
                <c:pt idx="464">
                  <c:v>2018</c:v>
                </c:pt>
                <c:pt idx="465">
                  <c:v>2018</c:v>
                </c:pt>
                <c:pt idx="466">
                  <c:v>2018</c:v>
                </c:pt>
                <c:pt idx="467">
                  <c:v>2018</c:v>
                </c:pt>
                <c:pt idx="468">
                  <c:v>2019</c:v>
                </c:pt>
                <c:pt idx="469">
                  <c:v>2019</c:v>
                </c:pt>
                <c:pt idx="470">
                  <c:v>2019</c:v>
                </c:pt>
                <c:pt idx="471">
                  <c:v>2019</c:v>
                </c:pt>
                <c:pt idx="472">
                  <c:v>2019</c:v>
                </c:pt>
                <c:pt idx="473">
                  <c:v>2019</c:v>
                </c:pt>
                <c:pt idx="474">
                  <c:v>2019</c:v>
                </c:pt>
                <c:pt idx="475">
                  <c:v>2019</c:v>
                </c:pt>
                <c:pt idx="476">
                  <c:v>2019</c:v>
                </c:pt>
                <c:pt idx="477">
                  <c:v>2019</c:v>
                </c:pt>
                <c:pt idx="478">
                  <c:v>2019</c:v>
                </c:pt>
                <c:pt idx="479">
                  <c:v>2019</c:v>
                </c:pt>
                <c:pt idx="480">
                  <c:v>2020</c:v>
                </c:pt>
                <c:pt idx="481">
                  <c:v>2020</c:v>
                </c:pt>
                <c:pt idx="482">
                  <c:v>2020</c:v>
                </c:pt>
                <c:pt idx="483">
                  <c:v>2020</c:v>
                </c:pt>
                <c:pt idx="484">
                  <c:v>2020</c:v>
                </c:pt>
                <c:pt idx="485">
                  <c:v>2020</c:v>
                </c:pt>
                <c:pt idx="486">
                  <c:v>2020</c:v>
                </c:pt>
                <c:pt idx="487">
                  <c:v>2020</c:v>
                </c:pt>
                <c:pt idx="488">
                  <c:v>2020</c:v>
                </c:pt>
                <c:pt idx="489">
                  <c:v>2020</c:v>
                </c:pt>
                <c:pt idx="490">
                  <c:v>2020</c:v>
                </c:pt>
                <c:pt idx="491">
                  <c:v>2020</c:v>
                </c:pt>
                <c:pt idx="492">
                  <c:v>2021</c:v>
                </c:pt>
                <c:pt idx="493">
                  <c:v>2021</c:v>
                </c:pt>
                <c:pt idx="494">
                  <c:v>2021</c:v>
                </c:pt>
                <c:pt idx="495">
                  <c:v>2021</c:v>
                </c:pt>
                <c:pt idx="496">
                  <c:v>2021</c:v>
                </c:pt>
                <c:pt idx="497">
                  <c:v>2021</c:v>
                </c:pt>
                <c:pt idx="498">
                  <c:v>2021</c:v>
                </c:pt>
                <c:pt idx="499">
                  <c:v>2021</c:v>
                </c:pt>
                <c:pt idx="500">
                  <c:v>2021</c:v>
                </c:pt>
                <c:pt idx="501">
                  <c:v>2021</c:v>
                </c:pt>
                <c:pt idx="502">
                  <c:v>2021</c:v>
                </c:pt>
                <c:pt idx="503">
                  <c:v>2021</c:v>
                </c:pt>
                <c:pt idx="504">
                  <c:v>2022</c:v>
                </c:pt>
                <c:pt idx="505">
                  <c:v>2022</c:v>
                </c:pt>
                <c:pt idx="506">
                  <c:v>2022</c:v>
                </c:pt>
                <c:pt idx="507">
                  <c:v>2022</c:v>
                </c:pt>
                <c:pt idx="508">
                  <c:v>2022</c:v>
                </c:pt>
                <c:pt idx="509">
                  <c:v>2022</c:v>
                </c:pt>
                <c:pt idx="510">
                  <c:v>2022</c:v>
                </c:pt>
                <c:pt idx="511">
                  <c:v>2022</c:v>
                </c:pt>
                <c:pt idx="512">
                  <c:v>2022</c:v>
                </c:pt>
                <c:pt idx="513">
                  <c:v>2022</c:v>
                </c:pt>
                <c:pt idx="514">
                  <c:v>2022</c:v>
                </c:pt>
                <c:pt idx="515">
                  <c:v>2022</c:v>
                </c:pt>
                <c:pt idx="516">
                  <c:v>2023</c:v>
                </c:pt>
                <c:pt idx="517">
                  <c:v>2023</c:v>
                </c:pt>
                <c:pt idx="518">
                  <c:v>2023</c:v>
                </c:pt>
                <c:pt idx="519">
                  <c:v>2023</c:v>
                </c:pt>
                <c:pt idx="520">
                  <c:v>2023</c:v>
                </c:pt>
                <c:pt idx="521">
                  <c:v>2023</c:v>
                </c:pt>
                <c:pt idx="522">
                  <c:v>2023</c:v>
                </c:pt>
                <c:pt idx="523">
                  <c:v>2023</c:v>
                </c:pt>
                <c:pt idx="524">
                  <c:v>2023</c:v>
                </c:pt>
                <c:pt idx="525">
                  <c:v>2023</c:v>
                </c:pt>
                <c:pt idx="526">
                  <c:v>2023</c:v>
                </c:pt>
                <c:pt idx="527">
                  <c:v>2023</c:v>
                </c:pt>
                <c:pt idx="528">
                  <c:v>2024</c:v>
                </c:pt>
                <c:pt idx="529">
                  <c:v>2024</c:v>
                </c:pt>
                <c:pt idx="530">
                  <c:v>2024</c:v>
                </c:pt>
                <c:pt idx="531">
                  <c:v>2024</c:v>
                </c:pt>
                <c:pt idx="532">
                  <c:v>2024</c:v>
                </c:pt>
                <c:pt idx="533">
                  <c:v>2024</c:v>
                </c:pt>
                <c:pt idx="534">
                  <c:v>2024</c:v>
                </c:pt>
                <c:pt idx="535">
                  <c:v>2024</c:v>
                </c:pt>
                <c:pt idx="536">
                  <c:v>2024</c:v>
                </c:pt>
                <c:pt idx="537">
                  <c:v>2024</c:v>
                </c:pt>
                <c:pt idx="538">
                  <c:v>2024</c:v>
                </c:pt>
                <c:pt idx="539">
                  <c:v>2024</c:v>
                </c:pt>
                <c:pt idx="540">
                  <c:v>2025</c:v>
                </c:pt>
                <c:pt idx="541">
                  <c:v>2025</c:v>
                </c:pt>
                <c:pt idx="542">
                  <c:v>2025</c:v>
                </c:pt>
                <c:pt idx="543">
                  <c:v>2025</c:v>
                </c:pt>
                <c:pt idx="544">
                  <c:v>2025</c:v>
                </c:pt>
                <c:pt idx="545">
                  <c:v>2025</c:v>
                </c:pt>
                <c:pt idx="546">
                  <c:v>2025</c:v>
                </c:pt>
                <c:pt idx="547">
                  <c:v>2025</c:v>
                </c:pt>
                <c:pt idx="548">
                  <c:v>2025</c:v>
                </c:pt>
                <c:pt idx="549">
                  <c:v>2025</c:v>
                </c:pt>
                <c:pt idx="550">
                  <c:v>2025</c:v>
                </c:pt>
                <c:pt idx="551">
                  <c:v>2025</c:v>
                </c:pt>
              </c:strCache>
            </c:strRef>
          </c:cat>
          <c:val>
            <c:numRef>
              <c:f>'CPI+HC+Educ'!$K$13:$K$564</c:f>
              <c:numCache>
                <c:formatCode>0</c:formatCode>
                <c:ptCount val="552"/>
                <c:pt idx="0">
                  <c:v>100</c:v>
                </c:pt>
                <c:pt idx="1">
                  <c:v>101.26404494382022</c:v>
                </c:pt>
                <c:pt idx="2">
                  <c:v>102.38764044943819</c:v>
                </c:pt>
                <c:pt idx="3">
                  <c:v>103.23033707865167</c:v>
                </c:pt>
                <c:pt idx="4">
                  <c:v>104.07303370786516</c:v>
                </c:pt>
                <c:pt idx="5">
                  <c:v>104.7752808988764</c:v>
                </c:pt>
                <c:pt idx="6">
                  <c:v>105.33707865168537</c:v>
                </c:pt>
                <c:pt idx="7">
                  <c:v>105.89887640449437</c:v>
                </c:pt>
                <c:pt idx="8">
                  <c:v>106.8820224719101</c:v>
                </c:pt>
                <c:pt idx="9">
                  <c:v>107.7247191011236</c:v>
                </c:pt>
                <c:pt idx="10">
                  <c:v>108.28651685393258</c:v>
                </c:pt>
                <c:pt idx="11">
                  <c:v>108.84831460674155</c:v>
                </c:pt>
                <c:pt idx="12">
                  <c:v>110.11235955056181</c:v>
                </c:pt>
                <c:pt idx="13">
                  <c:v>110.81460674157304</c:v>
                </c:pt>
                <c:pt idx="14">
                  <c:v>111.93820224719101</c:v>
                </c:pt>
                <c:pt idx="15">
                  <c:v>112.92134831460675</c:v>
                </c:pt>
                <c:pt idx="16">
                  <c:v>114.04494382022472</c:v>
                </c:pt>
                <c:pt idx="17">
                  <c:v>115.1685393258427</c:v>
                </c:pt>
                <c:pt idx="18">
                  <c:v>116.7134831460674</c:v>
                </c:pt>
                <c:pt idx="19">
                  <c:v>118.25842696629213</c:v>
                </c:pt>
                <c:pt idx="20">
                  <c:v>119.24157303370787</c:v>
                </c:pt>
                <c:pt idx="21">
                  <c:v>120.50561797752808</c:v>
                </c:pt>
                <c:pt idx="22">
                  <c:v>121.76966292134833</c:v>
                </c:pt>
                <c:pt idx="23">
                  <c:v>122.75280898876404</c:v>
                </c:pt>
                <c:pt idx="24">
                  <c:v>123.73595505617976</c:v>
                </c:pt>
                <c:pt idx="25">
                  <c:v>124.57865168539325</c:v>
                </c:pt>
                <c:pt idx="26">
                  <c:v>125.70224719101124</c:v>
                </c:pt>
                <c:pt idx="27">
                  <c:v>126.96629213483146</c:v>
                </c:pt>
                <c:pt idx="28">
                  <c:v>128.23033707865167</c:v>
                </c:pt>
                <c:pt idx="29">
                  <c:v>129.49438202247191</c:v>
                </c:pt>
                <c:pt idx="30">
                  <c:v>130.75842696629212</c:v>
                </c:pt>
                <c:pt idx="31">
                  <c:v>131.88202247191012</c:v>
                </c:pt>
                <c:pt idx="32">
                  <c:v>133.14606741573033</c:v>
                </c:pt>
                <c:pt idx="33">
                  <c:v>134.12921348314606</c:v>
                </c:pt>
                <c:pt idx="34">
                  <c:v>135.53370786516854</c:v>
                </c:pt>
                <c:pt idx="35">
                  <c:v>136.65730337078651</c:v>
                </c:pt>
                <c:pt idx="36">
                  <c:v>137.64044943820224</c:v>
                </c:pt>
                <c:pt idx="37">
                  <c:v>138.90449438202248</c:v>
                </c:pt>
                <c:pt idx="38">
                  <c:v>139.18539325842696</c:v>
                </c:pt>
                <c:pt idx="39">
                  <c:v>139.60674157303373</c:v>
                </c:pt>
                <c:pt idx="40">
                  <c:v>140.30898876404493</c:v>
                </c:pt>
                <c:pt idx="41">
                  <c:v>141.01123595505618</c:v>
                </c:pt>
                <c:pt idx="42">
                  <c:v>141.57303370786516</c:v>
                </c:pt>
                <c:pt idx="43">
                  <c:v>142.41573033707866</c:v>
                </c:pt>
                <c:pt idx="44">
                  <c:v>142.97752808988764</c:v>
                </c:pt>
                <c:pt idx="45">
                  <c:v>143.67977528089887</c:v>
                </c:pt>
                <c:pt idx="46">
                  <c:v>144.38202247191009</c:v>
                </c:pt>
                <c:pt idx="47">
                  <c:v>145.08426966292134</c:v>
                </c:pt>
                <c:pt idx="48">
                  <c:v>145.92696629213484</c:v>
                </c:pt>
                <c:pt idx="49">
                  <c:v>147.33146067415731</c:v>
                </c:pt>
                <c:pt idx="50">
                  <c:v>147.61235955056179</c:v>
                </c:pt>
                <c:pt idx="51">
                  <c:v>148.31460674157302</c:v>
                </c:pt>
                <c:pt idx="52">
                  <c:v>148.87640449438203</c:v>
                </c:pt>
                <c:pt idx="53">
                  <c:v>149.57865168539325</c:v>
                </c:pt>
                <c:pt idx="54">
                  <c:v>150.28089887640448</c:v>
                </c:pt>
                <c:pt idx="55">
                  <c:v>150.84269662921349</c:v>
                </c:pt>
                <c:pt idx="56">
                  <c:v>151.40449438202245</c:v>
                </c:pt>
                <c:pt idx="57">
                  <c:v>152.24719101123597</c:v>
                </c:pt>
                <c:pt idx="58">
                  <c:v>152.94943820224719</c:v>
                </c:pt>
                <c:pt idx="59">
                  <c:v>153.65168539325842</c:v>
                </c:pt>
                <c:pt idx="60">
                  <c:v>154.2134831460674</c:v>
                </c:pt>
                <c:pt idx="61">
                  <c:v>154.91573033707863</c:v>
                </c:pt>
                <c:pt idx="62">
                  <c:v>155.89887640449439</c:v>
                </c:pt>
                <c:pt idx="63">
                  <c:v>156.60112359550561</c:v>
                </c:pt>
                <c:pt idx="64">
                  <c:v>157.58426966292134</c:v>
                </c:pt>
                <c:pt idx="65">
                  <c:v>158.42696629213481</c:v>
                </c:pt>
                <c:pt idx="66">
                  <c:v>159.41011235955057</c:v>
                </c:pt>
                <c:pt idx="67">
                  <c:v>160.25280898876403</c:v>
                </c:pt>
                <c:pt idx="68">
                  <c:v>161.09550561797752</c:v>
                </c:pt>
                <c:pt idx="69">
                  <c:v>161.93820224719099</c:v>
                </c:pt>
                <c:pt idx="70">
                  <c:v>163.06179775280899</c:v>
                </c:pt>
                <c:pt idx="71">
                  <c:v>164.04494382022469</c:v>
                </c:pt>
                <c:pt idx="72">
                  <c:v>165.16853932584269</c:v>
                </c:pt>
                <c:pt idx="73">
                  <c:v>166.29213483146069</c:v>
                </c:pt>
                <c:pt idx="74">
                  <c:v>167.55617977528087</c:v>
                </c:pt>
                <c:pt idx="75">
                  <c:v>168.67977528089887</c:v>
                </c:pt>
                <c:pt idx="76">
                  <c:v>169.80337078651687</c:v>
                </c:pt>
                <c:pt idx="77">
                  <c:v>170.78651685393257</c:v>
                </c:pt>
                <c:pt idx="78">
                  <c:v>171.62921348314606</c:v>
                </c:pt>
                <c:pt idx="79">
                  <c:v>172.75280898876403</c:v>
                </c:pt>
                <c:pt idx="80">
                  <c:v>173.87640449438203</c:v>
                </c:pt>
                <c:pt idx="81">
                  <c:v>174.99999999999997</c:v>
                </c:pt>
                <c:pt idx="82">
                  <c:v>176.12359550561797</c:v>
                </c:pt>
                <c:pt idx="83">
                  <c:v>177.1067415730337</c:v>
                </c:pt>
                <c:pt idx="84">
                  <c:v>177.80898876404493</c:v>
                </c:pt>
                <c:pt idx="85">
                  <c:v>178.51123595505615</c:v>
                </c:pt>
                <c:pt idx="86">
                  <c:v>179.2134831460674</c:v>
                </c:pt>
                <c:pt idx="87">
                  <c:v>180.47752808988764</c:v>
                </c:pt>
                <c:pt idx="88">
                  <c:v>181.32022471910111</c:v>
                </c:pt>
                <c:pt idx="89">
                  <c:v>182.30337078651687</c:v>
                </c:pt>
                <c:pt idx="90">
                  <c:v>183.14606741573033</c:v>
                </c:pt>
                <c:pt idx="91">
                  <c:v>183.98876404494382</c:v>
                </c:pt>
                <c:pt idx="92">
                  <c:v>184.83146067415728</c:v>
                </c:pt>
                <c:pt idx="93">
                  <c:v>185.53370786516851</c:v>
                </c:pt>
                <c:pt idx="94">
                  <c:v>186.23595505617976</c:v>
                </c:pt>
                <c:pt idx="95">
                  <c:v>186.93820224719099</c:v>
                </c:pt>
                <c:pt idx="96">
                  <c:v>188.34269662921346</c:v>
                </c:pt>
                <c:pt idx="97">
                  <c:v>189.6067415730337</c:v>
                </c:pt>
                <c:pt idx="98">
                  <c:v>190.44943820224717</c:v>
                </c:pt>
                <c:pt idx="99">
                  <c:v>191.57303370786516</c:v>
                </c:pt>
                <c:pt idx="100">
                  <c:v>192.8370786516854</c:v>
                </c:pt>
                <c:pt idx="101">
                  <c:v>193.96067415730334</c:v>
                </c:pt>
                <c:pt idx="102">
                  <c:v>195.08426966292134</c:v>
                </c:pt>
                <c:pt idx="103">
                  <c:v>195.92696629213481</c:v>
                </c:pt>
                <c:pt idx="104">
                  <c:v>196.91011235955054</c:v>
                </c:pt>
                <c:pt idx="105">
                  <c:v>198.03370786516854</c:v>
                </c:pt>
                <c:pt idx="106">
                  <c:v>198.876404494382</c:v>
                </c:pt>
                <c:pt idx="107">
                  <c:v>199.85955056179776</c:v>
                </c:pt>
                <c:pt idx="108">
                  <c:v>201.54494382022472</c:v>
                </c:pt>
                <c:pt idx="109">
                  <c:v>203.23033707865167</c:v>
                </c:pt>
                <c:pt idx="110">
                  <c:v>204.35393258426964</c:v>
                </c:pt>
                <c:pt idx="111">
                  <c:v>205.47752808988764</c:v>
                </c:pt>
                <c:pt idx="112">
                  <c:v>206.46067415730334</c:v>
                </c:pt>
                <c:pt idx="113">
                  <c:v>208.00561797752809</c:v>
                </c:pt>
                <c:pt idx="114">
                  <c:v>209.55056179775281</c:v>
                </c:pt>
                <c:pt idx="115">
                  <c:v>211.09550561797752</c:v>
                </c:pt>
                <c:pt idx="116">
                  <c:v>212.64044943820224</c:v>
                </c:pt>
                <c:pt idx="117">
                  <c:v>214.04494382022472</c:v>
                </c:pt>
                <c:pt idx="118">
                  <c:v>215.87078651685391</c:v>
                </c:pt>
                <c:pt idx="119">
                  <c:v>217.13483146067415</c:v>
                </c:pt>
                <c:pt idx="120">
                  <c:v>218.67977528089884</c:v>
                </c:pt>
                <c:pt idx="121">
                  <c:v>220.08426966292132</c:v>
                </c:pt>
                <c:pt idx="122">
                  <c:v>221.91011235955057</c:v>
                </c:pt>
                <c:pt idx="123">
                  <c:v>223.73595505617979</c:v>
                </c:pt>
                <c:pt idx="124">
                  <c:v>225.56179775280896</c:v>
                </c:pt>
                <c:pt idx="125">
                  <c:v>227.24719101123597</c:v>
                </c:pt>
                <c:pt idx="126">
                  <c:v>229.35393258426967</c:v>
                </c:pt>
                <c:pt idx="127">
                  <c:v>231.46067415730334</c:v>
                </c:pt>
                <c:pt idx="128">
                  <c:v>233.00561797752809</c:v>
                </c:pt>
                <c:pt idx="129">
                  <c:v>234.97191011235955</c:v>
                </c:pt>
                <c:pt idx="130">
                  <c:v>237.07865168539328</c:v>
                </c:pt>
                <c:pt idx="131">
                  <c:v>238.62359550561797</c:v>
                </c:pt>
                <c:pt idx="132">
                  <c:v>240.30898876404493</c:v>
                </c:pt>
                <c:pt idx="133">
                  <c:v>241.99438202247191</c:v>
                </c:pt>
                <c:pt idx="134">
                  <c:v>243.39887640449439</c:v>
                </c:pt>
                <c:pt idx="135">
                  <c:v>244.94382022471908</c:v>
                </c:pt>
                <c:pt idx="136">
                  <c:v>246.06741573033705</c:v>
                </c:pt>
                <c:pt idx="137">
                  <c:v>247.75280898876403</c:v>
                </c:pt>
                <c:pt idx="138">
                  <c:v>249.15730337078651</c:v>
                </c:pt>
                <c:pt idx="139">
                  <c:v>251.123595505618</c:v>
                </c:pt>
                <c:pt idx="140">
                  <c:v>252.66853932584269</c:v>
                </c:pt>
                <c:pt idx="141">
                  <c:v>254.07303370786516</c:v>
                </c:pt>
                <c:pt idx="142">
                  <c:v>255.61797752808988</c:v>
                </c:pt>
                <c:pt idx="143">
                  <c:v>257.58426966292137</c:v>
                </c:pt>
                <c:pt idx="144">
                  <c:v>259.12921348314603</c:v>
                </c:pt>
                <c:pt idx="145">
                  <c:v>260.95505617977528</c:v>
                </c:pt>
                <c:pt idx="146">
                  <c:v>262.5</c:v>
                </c:pt>
                <c:pt idx="147">
                  <c:v>264.04494382022472</c:v>
                </c:pt>
                <c:pt idx="148">
                  <c:v>265.44943820224722</c:v>
                </c:pt>
                <c:pt idx="149">
                  <c:v>266.85393258426961</c:v>
                </c:pt>
                <c:pt idx="150">
                  <c:v>268.39887640449433</c:v>
                </c:pt>
                <c:pt idx="151">
                  <c:v>269.80337078651684</c:v>
                </c:pt>
                <c:pt idx="152">
                  <c:v>271.20786516853934</c:v>
                </c:pt>
                <c:pt idx="153">
                  <c:v>272.89325842696627</c:v>
                </c:pt>
                <c:pt idx="154">
                  <c:v>274.29775280898878</c:v>
                </c:pt>
                <c:pt idx="155">
                  <c:v>275.56179775280896</c:v>
                </c:pt>
                <c:pt idx="156">
                  <c:v>277.24719101123594</c:v>
                </c:pt>
                <c:pt idx="157">
                  <c:v>278.79213483146066</c:v>
                </c:pt>
                <c:pt idx="158">
                  <c:v>279.77528089887642</c:v>
                </c:pt>
                <c:pt idx="159">
                  <c:v>281.60112359550561</c:v>
                </c:pt>
                <c:pt idx="160">
                  <c:v>283.70786516853934</c:v>
                </c:pt>
                <c:pt idx="161">
                  <c:v>284.97191011235958</c:v>
                </c:pt>
                <c:pt idx="162">
                  <c:v>286.23595505617976</c:v>
                </c:pt>
                <c:pt idx="163">
                  <c:v>287.07865168539325</c:v>
                </c:pt>
                <c:pt idx="164">
                  <c:v>288.34269662921349</c:v>
                </c:pt>
                <c:pt idx="165">
                  <c:v>289.74719101123594</c:v>
                </c:pt>
                <c:pt idx="166">
                  <c:v>290.7303370786517</c:v>
                </c:pt>
                <c:pt idx="167">
                  <c:v>291.7134831460674</c:v>
                </c:pt>
                <c:pt idx="168">
                  <c:v>292.69662921348316</c:v>
                </c:pt>
                <c:pt idx="169">
                  <c:v>293.82022471910108</c:v>
                </c:pt>
                <c:pt idx="170">
                  <c:v>295.08426966292132</c:v>
                </c:pt>
                <c:pt idx="171">
                  <c:v>296.62921348314603</c:v>
                </c:pt>
                <c:pt idx="172">
                  <c:v>297.75280898876406</c:v>
                </c:pt>
                <c:pt idx="173">
                  <c:v>298.87640449438203</c:v>
                </c:pt>
                <c:pt idx="174">
                  <c:v>300.14044943820227</c:v>
                </c:pt>
                <c:pt idx="175">
                  <c:v>301.54494382022466</c:v>
                </c:pt>
                <c:pt idx="176">
                  <c:v>302.94943820224717</c:v>
                </c:pt>
                <c:pt idx="177">
                  <c:v>304.49438202247194</c:v>
                </c:pt>
                <c:pt idx="178">
                  <c:v>305.75842696629212</c:v>
                </c:pt>
                <c:pt idx="179">
                  <c:v>307.30337078651684</c:v>
                </c:pt>
                <c:pt idx="180">
                  <c:v>308.56741573033702</c:v>
                </c:pt>
                <c:pt idx="181">
                  <c:v>309.97191011235952</c:v>
                </c:pt>
                <c:pt idx="182">
                  <c:v>311.09550561797749</c:v>
                </c:pt>
                <c:pt idx="183">
                  <c:v>312.07865168539325</c:v>
                </c:pt>
                <c:pt idx="184">
                  <c:v>313.06179775280901</c:v>
                </c:pt>
                <c:pt idx="185">
                  <c:v>314.18539325842698</c:v>
                </c:pt>
                <c:pt idx="186">
                  <c:v>315.3089887640449</c:v>
                </c:pt>
                <c:pt idx="187">
                  <c:v>316.7134831460674</c:v>
                </c:pt>
                <c:pt idx="188">
                  <c:v>317.97752808988764</c:v>
                </c:pt>
                <c:pt idx="189">
                  <c:v>318.82022471910113</c:v>
                </c:pt>
                <c:pt idx="190">
                  <c:v>319.80337078651684</c:v>
                </c:pt>
                <c:pt idx="191">
                  <c:v>320.78651685393254</c:v>
                </c:pt>
                <c:pt idx="192">
                  <c:v>321.91011235955051</c:v>
                </c:pt>
                <c:pt idx="193">
                  <c:v>322.61235955056173</c:v>
                </c:pt>
                <c:pt idx="194">
                  <c:v>323.45505617977528</c:v>
                </c:pt>
                <c:pt idx="195">
                  <c:v>324.29775280898878</c:v>
                </c:pt>
                <c:pt idx="196">
                  <c:v>325.14044943820227</c:v>
                </c:pt>
                <c:pt idx="197">
                  <c:v>325.9831460674157</c:v>
                </c:pt>
                <c:pt idx="198">
                  <c:v>326.96629213483146</c:v>
                </c:pt>
                <c:pt idx="199">
                  <c:v>327.66853932584269</c:v>
                </c:pt>
                <c:pt idx="200">
                  <c:v>328.51123595505618</c:v>
                </c:pt>
                <c:pt idx="201">
                  <c:v>329.2134831460674</c:v>
                </c:pt>
                <c:pt idx="202">
                  <c:v>330.47752808988764</c:v>
                </c:pt>
                <c:pt idx="203">
                  <c:v>330.89887640449433</c:v>
                </c:pt>
                <c:pt idx="204">
                  <c:v>331.74157303370782</c:v>
                </c:pt>
                <c:pt idx="205">
                  <c:v>332.16292134831463</c:v>
                </c:pt>
                <c:pt idx="206">
                  <c:v>333.2865168539326</c:v>
                </c:pt>
                <c:pt idx="207">
                  <c:v>333.98876404494382</c:v>
                </c:pt>
                <c:pt idx="208">
                  <c:v>334.83146067415726</c:v>
                </c:pt>
                <c:pt idx="209">
                  <c:v>335.39325842696627</c:v>
                </c:pt>
                <c:pt idx="210">
                  <c:v>335.81460674157302</c:v>
                </c:pt>
                <c:pt idx="211">
                  <c:v>336.65730337078645</c:v>
                </c:pt>
                <c:pt idx="212">
                  <c:v>337.35955056179773</c:v>
                </c:pt>
                <c:pt idx="213">
                  <c:v>338.20224719101122</c:v>
                </c:pt>
                <c:pt idx="214">
                  <c:v>339.46629213483146</c:v>
                </c:pt>
                <c:pt idx="215">
                  <c:v>340.7303370786517</c:v>
                </c:pt>
                <c:pt idx="216">
                  <c:v>341.01123595505618</c:v>
                </c:pt>
                <c:pt idx="217">
                  <c:v>342.13483146067409</c:v>
                </c:pt>
                <c:pt idx="218">
                  <c:v>343.11797752808985</c:v>
                </c:pt>
                <c:pt idx="219">
                  <c:v>344.10112359550561</c:v>
                </c:pt>
                <c:pt idx="220">
                  <c:v>345.22471910112358</c:v>
                </c:pt>
                <c:pt idx="221">
                  <c:v>346.20786516853934</c:v>
                </c:pt>
                <c:pt idx="222">
                  <c:v>347.33146067415731</c:v>
                </c:pt>
                <c:pt idx="223">
                  <c:v>348.31460674157302</c:v>
                </c:pt>
                <c:pt idx="224">
                  <c:v>349.15730337078645</c:v>
                </c:pt>
                <c:pt idx="225">
                  <c:v>350.28089887640448</c:v>
                </c:pt>
                <c:pt idx="226">
                  <c:v>350.9831460674157</c:v>
                </c:pt>
                <c:pt idx="227">
                  <c:v>351.82584269662919</c:v>
                </c:pt>
                <c:pt idx="228">
                  <c:v>352.8089887640449</c:v>
                </c:pt>
                <c:pt idx="229">
                  <c:v>353.93258426966293</c:v>
                </c:pt>
                <c:pt idx="230">
                  <c:v>354.63483146067415</c:v>
                </c:pt>
                <c:pt idx="231">
                  <c:v>355.47752808988764</c:v>
                </c:pt>
                <c:pt idx="232">
                  <c:v>356.60112359550561</c:v>
                </c:pt>
                <c:pt idx="233">
                  <c:v>357.58426966292132</c:v>
                </c:pt>
                <c:pt idx="234">
                  <c:v>358.70786516853934</c:v>
                </c:pt>
                <c:pt idx="235">
                  <c:v>359.55056179775278</c:v>
                </c:pt>
                <c:pt idx="236">
                  <c:v>360.67415730337081</c:v>
                </c:pt>
                <c:pt idx="237">
                  <c:v>361.65730337078651</c:v>
                </c:pt>
                <c:pt idx="238">
                  <c:v>362.78089887640448</c:v>
                </c:pt>
                <c:pt idx="239">
                  <c:v>364.32584269662914</c:v>
                </c:pt>
                <c:pt idx="240">
                  <c:v>365.30898876404495</c:v>
                </c:pt>
                <c:pt idx="241">
                  <c:v>366.99438202247194</c:v>
                </c:pt>
                <c:pt idx="242">
                  <c:v>368.82022471910113</c:v>
                </c:pt>
                <c:pt idx="243">
                  <c:v>369.94382022471905</c:v>
                </c:pt>
                <c:pt idx="244">
                  <c:v>371.20786516853934</c:v>
                </c:pt>
                <c:pt idx="245">
                  <c:v>373.03370786516854</c:v>
                </c:pt>
                <c:pt idx="246">
                  <c:v>374.43820224719104</c:v>
                </c:pt>
                <c:pt idx="247">
                  <c:v>376.26404494382018</c:v>
                </c:pt>
                <c:pt idx="248">
                  <c:v>377.8089887640449</c:v>
                </c:pt>
                <c:pt idx="249">
                  <c:v>379.07303370786514</c:v>
                </c:pt>
                <c:pt idx="250">
                  <c:v>379.77528089887636</c:v>
                </c:pt>
                <c:pt idx="251">
                  <c:v>381.03932584269666</c:v>
                </c:pt>
                <c:pt idx="252">
                  <c:v>383.42696629213481</c:v>
                </c:pt>
                <c:pt idx="253">
                  <c:v>384.97191011235958</c:v>
                </c:pt>
                <c:pt idx="254">
                  <c:v>386.51685393258424</c:v>
                </c:pt>
                <c:pt idx="255">
                  <c:v>388.06179775280901</c:v>
                </c:pt>
                <c:pt idx="256">
                  <c:v>389.32584269662919</c:v>
                </c:pt>
                <c:pt idx="257">
                  <c:v>390.73033707865164</c:v>
                </c:pt>
                <c:pt idx="258">
                  <c:v>391.43258426966287</c:v>
                </c:pt>
                <c:pt idx="259">
                  <c:v>393.82022471910108</c:v>
                </c:pt>
                <c:pt idx="260">
                  <c:v>395.08426966292137</c:v>
                </c:pt>
                <c:pt idx="261">
                  <c:v>396.7696629213483</c:v>
                </c:pt>
                <c:pt idx="262">
                  <c:v>398.45505617977523</c:v>
                </c:pt>
                <c:pt idx="263">
                  <c:v>399.57865168539325</c:v>
                </c:pt>
                <c:pt idx="264">
                  <c:v>402.10674157303367</c:v>
                </c:pt>
                <c:pt idx="265">
                  <c:v>402.94943820224711</c:v>
                </c:pt>
                <c:pt idx="266">
                  <c:v>404.63483146067415</c:v>
                </c:pt>
                <c:pt idx="267">
                  <c:v>406.74157303370782</c:v>
                </c:pt>
                <c:pt idx="268">
                  <c:v>408.70786516853929</c:v>
                </c:pt>
                <c:pt idx="269">
                  <c:v>409.55056179775278</c:v>
                </c:pt>
                <c:pt idx="270">
                  <c:v>412.5</c:v>
                </c:pt>
                <c:pt idx="271">
                  <c:v>413.90449438202251</c:v>
                </c:pt>
                <c:pt idx="272">
                  <c:v>415.3089887640449</c:v>
                </c:pt>
                <c:pt idx="273">
                  <c:v>418.11797752808985</c:v>
                </c:pt>
                <c:pt idx="274">
                  <c:v>420.22471910112358</c:v>
                </c:pt>
                <c:pt idx="275">
                  <c:v>421.7696629213483</c:v>
                </c:pt>
                <c:pt idx="276">
                  <c:v>422.61235955056173</c:v>
                </c:pt>
                <c:pt idx="277">
                  <c:v>423.31460674157296</c:v>
                </c:pt>
                <c:pt idx="278">
                  <c:v>423.59550561797749</c:v>
                </c:pt>
                <c:pt idx="279">
                  <c:v>424.71910112359541</c:v>
                </c:pt>
                <c:pt idx="280">
                  <c:v>426.82584269662919</c:v>
                </c:pt>
                <c:pt idx="281">
                  <c:v>428.51123595505618</c:v>
                </c:pt>
                <c:pt idx="282">
                  <c:v>430.19662921348311</c:v>
                </c:pt>
                <c:pt idx="283">
                  <c:v>431.60112359550561</c:v>
                </c:pt>
                <c:pt idx="284">
                  <c:v>433.8483146067415</c:v>
                </c:pt>
                <c:pt idx="285">
                  <c:v>435.11235955056173</c:v>
                </c:pt>
                <c:pt idx="286">
                  <c:v>437.21910112359552</c:v>
                </c:pt>
                <c:pt idx="287">
                  <c:v>439.46629213483146</c:v>
                </c:pt>
                <c:pt idx="288">
                  <c:v>441.01123595505618</c:v>
                </c:pt>
                <c:pt idx="289">
                  <c:v>443.25842696629218</c:v>
                </c:pt>
                <c:pt idx="290">
                  <c:v>445.50561797752806</c:v>
                </c:pt>
                <c:pt idx="291">
                  <c:v>447.19101123595505</c:v>
                </c:pt>
                <c:pt idx="292">
                  <c:v>448.59550561797749</c:v>
                </c:pt>
                <c:pt idx="293">
                  <c:v>450.56179775280896</c:v>
                </c:pt>
                <c:pt idx="294">
                  <c:v>452.38764044943827</c:v>
                </c:pt>
                <c:pt idx="295">
                  <c:v>454.21348314606735</c:v>
                </c:pt>
                <c:pt idx="296">
                  <c:v>455.75842696629206</c:v>
                </c:pt>
                <c:pt idx="297">
                  <c:v>457.44382022471905</c:v>
                </c:pt>
                <c:pt idx="298">
                  <c:v>458.98876404494382</c:v>
                </c:pt>
                <c:pt idx="299">
                  <c:v>461.09550561797749</c:v>
                </c:pt>
                <c:pt idx="300">
                  <c:v>463.06179775280896</c:v>
                </c:pt>
                <c:pt idx="301">
                  <c:v>465.30898876404495</c:v>
                </c:pt>
                <c:pt idx="302">
                  <c:v>467.5561797752809</c:v>
                </c:pt>
                <c:pt idx="303">
                  <c:v>469.38202247191009</c:v>
                </c:pt>
                <c:pt idx="304">
                  <c:v>470.92696629213481</c:v>
                </c:pt>
                <c:pt idx="305">
                  <c:v>472.19101123595505</c:v>
                </c:pt>
                <c:pt idx="306">
                  <c:v>474.43820224719104</c:v>
                </c:pt>
                <c:pt idx="307">
                  <c:v>474.29775280898872</c:v>
                </c:pt>
                <c:pt idx="308">
                  <c:v>475.98314606741565</c:v>
                </c:pt>
                <c:pt idx="309">
                  <c:v>478.37078651685391</c:v>
                </c:pt>
                <c:pt idx="310">
                  <c:v>481.17977528089887</c:v>
                </c:pt>
                <c:pt idx="311">
                  <c:v>481.88202247191015</c:v>
                </c:pt>
                <c:pt idx="312">
                  <c:v>481.88202247191015</c:v>
                </c:pt>
                <c:pt idx="313">
                  <c:v>484.2696629213483</c:v>
                </c:pt>
                <c:pt idx="314">
                  <c:v>486.37640449438197</c:v>
                </c:pt>
                <c:pt idx="315">
                  <c:v>488.20224719101128</c:v>
                </c:pt>
                <c:pt idx="316">
                  <c:v>490.02808988764042</c:v>
                </c:pt>
                <c:pt idx="317">
                  <c:v>491.85393258426961</c:v>
                </c:pt>
                <c:pt idx="318">
                  <c:v>493.25842696629206</c:v>
                </c:pt>
                <c:pt idx="319">
                  <c:v>495.22471910112358</c:v>
                </c:pt>
                <c:pt idx="320">
                  <c:v>496.91011235955057</c:v>
                </c:pt>
                <c:pt idx="321">
                  <c:v>498.59550561797749</c:v>
                </c:pt>
                <c:pt idx="322">
                  <c:v>500.84269662921355</c:v>
                </c:pt>
                <c:pt idx="323">
                  <c:v>501.96629213483146</c:v>
                </c:pt>
                <c:pt idx="324">
                  <c:v>505.40870786516854</c:v>
                </c:pt>
                <c:pt idx="325">
                  <c:v>508.99157303370782</c:v>
                </c:pt>
                <c:pt idx="326">
                  <c:v>510.43960674157302</c:v>
                </c:pt>
                <c:pt idx="327">
                  <c:v>512.41573033707857</c:v>
                </c:pt>
                <c:pt idx="328">
                  <c:v>514.48876404494376</c:v>
                </c:pt>
                <c:pt idx="329">
                  <c:v>516.52106741573027</c:v>
                </c:pt>
                <c:pt idx="330">
                  <c:v>519.81882022471905</c:v>
                </c:pt>
                <c:pt idx="331">
                  <c:v>522.50842696629206</c:v>
                </c:pt>
                <c:pt idx="332">
                  <c:v>524.62219101123594</c:v>
                </c:pt>
                <c:pt idx="333">
                  <c:v>527.65308988764048</c:v>
                </c:pt>
                <c:pt idx="334">
                  <c:v>529.79494382022472</c:v>
                </c:pt>
                <c:pt idx="335">
                  <c:v>531.79213483146066</c:v>
                </c:pt>
                <c:pt idx="336">
                  <c:v>533.83286516853934</c:v>
                </c:pt>
                <c:pt idx="337">
                  <c:v>534.45084269662914</c:v>
                </c:pt>
                <c:pt idx="338">
                  <c:v>535.40870786516848</c:v>
                </c:pt>
                <c:pt idx="339">
                  <c:v>536.71910112359558</c:v>
                </c:pt>
                <c:pt idx="340">
                  <c:v>538.96769662921349</c:v>
                </c:pt>
                <c:pt idx="341">
                  <c:v>540.37780898876406</c:v>
                </c:pt>
                <c:pt idx="342">
                  <c:v>541.42696629213481</c:v>
                </c:pt>
                <c:pt idx="343">
                  <c:v>542.91713483146066</c:v>
                </c:pt>
                <c:pt idx="344">
                  <c:v>544.33286516853934</c:v>
                </c:pt>
                <c:pt idx="345">
                  <c:v>545.32162921348311</c:v>
                </c:pt>
                <c:pt idx="346">
                  <c:v>546.19382022471905</c:v>
                </c:pt>
                <c:pt idx="347">
                  <c:v>547.82443820224717</c:v>
                </c:pt>
                <c:pt idx="348">
                  <c:v>549.625</c:v>
                </c:pt>
                <c:pt idx="349">
                  <c:v>550.93539325842698</c:v>
                </c:pt>
                <c:pt idx="350">
                  <c:v>552.36657303370794</c:v>
                </c:pt>
                <c:pt idx="351">
                  <c:v>554.35393258426961</c:v>
                </c:pt>
                <c:pt idx="352">
                  <c:v>556.17837078651689</c:v>
                </c:pt>
                <c:pt idx="353">
                  <c:v>557.30196629213481</c:v>
                </c:pt>
                <c:pt idx="354">
                  <c:v>559.0393258426966</c:v>
                </c:pt>
                <c:pt idx="355">
                  <c:v>560.27949438202245</c:v>
                </c:pt>
                <c:pt idx="356">
                  <c:v>561.66011235955057</c:v>
                </c:pt>
                <c:pt idx="357">
                  <c:v>562.91011235955045</c:v>
                </c:pt>
                <c:pt idx="358">
                  <c:v>565.02106741573039</c:v>
                </c:pt>
                <c:pt idx="359">
                  <c:v>566.2303370786517</c:v>
                </c:pt>
                <c:pt idx="360">
                  <c:v>568.78089887640442</c:v>
                </c:pt>
                <c:pt idx="361">
                  <c:v>571.16853932584263</c:v>
                </c:pt>
                <c:pt idx="362">
                  <c:v>573.40028089887642</c:v>
                </c:pt>
                <c:pt idx="363">
                  <c:v>574.79353932584263</c:v>
                </c:pt>
                <c:pt idx="364">
                  <c:v>575.20646067415737</c:v>
                </c:pt>
                <c:pt idx="365">
                  <c:v>576.88202247191009</c:v>
                </c:pt>
                <c:pt idx="366">
                  <c:v>576.97893258426973</c:v>
                </c:pt>
                <c:pt idx="367">
                  <c:v>578.36235955056179</c:v>
                </c:pt>
                <c:pt idx="368">
                  <c:v>582.29213483146066</c:v>
                </c:pt>
                <c:pt idx="369">
                  <c:v>583.26825842696621</c:v>
                </c:pt>
                <c:pt idx="370">
                  <c:v>583.89044943820227</c:v>
                </c:pt>
                <c:pt idx="371">
                  <c:v>585.27808988764048</c:v>
                </c:pt>
                <c:pt idx="372">
                  <c:v>585.90168539325839</c:v>
                </c:pt>
                <c:pt idx="373">
                  <c:v>588.21348314606735</c:v>
                </c:pt>
                <c:pt idx="374">
                  <c:v>589.02528089887642</c:v>
                </c:pt>
                <c:pt idx="375">
                  <c:v>590.85814606741565</c:v>
                </c:pt>
                <c:pt idx="376">
                  <c:v>592.40028089887642</c:v>
                </c:pt>
                <c:pt idx="377">
                  <c:v>593.55196629213469</c:v>
                </c:pt>
                <c:pt idx="378">
                  <c:v>595.58286516853934</c:v>
                </c:pt>
                <c:pt idx="379">
                  <c:v>597.13764044943809</c:v>
                </c:pt>
                <c:pt idx="380">
                  <c:v>598.36376404494388</c:v>
                </c:pt>
                <c:pt idx="381">
                  <c:v>601.38623595505612</c:v>
                </c:pt>
                <c:pt idx="382">
                  <c:v>604.10112359550556</c:v>
                </c:pt>
                <c:pt idx="383">
                  <c:v>606.14606741573039</c:v>
                </c:pt>
                <c:pt idx="384">
                  <c:v>607.86095505617982</c:v>
                </c:pt>
                <c:pt idx="385">
                  <c:v>608.2696629213483</c:v>
                </c:pt>
                <c:pt idx="386">
                  <c:v>610.20786516853934</c:v>
                </c:pt>
                <c:pt idx="387">
                  <c:v>612.62780898876395</c:v>
                </c:pt>
                <c:pt idx="388">
                  <c:v>614.94943820224717</c:v>
                </c:pt>
                <c:pt idx="389">
                  <c:v>619.27247191011236</c:v>
                </c:pt>
                <c:pt idx="390">
                  <c:v>621.6643258426966</c:v>
                </c:pt>
                <c:pt idx="391">
                  <c:v>622.25702247191009</c:v>
                </c:pt>
                <c:pt idx="392">
                  <c:v>624.2036516853932</c:v>
                </c:pt>
                <c:pt idx="393">
                  <c:v>625.16853932584263</c:v>
                </c:pt>
                <c:pt idx="394">
                  <c:v>626.625</c:v>
                </c:pt>
                <c:pt idx="395">
                  <c:v>628.52247191011224</c:v>
                </c:pt>
                <c:pt idx="396">
                  <c:v>629.95084269662925</c:v>
                </c:pt>
                <c:pt idx="397">
                  <c:v>631.86095505617971</c:v>
                </c:pt>
                <c:pt idx="398">
                  <c:v>634.15589887640454</c:v>
                </c:pt>
                <c:pt idx="399">
                  <c:v>633.85533707865159</c:v>
                </c:pt>
                <c:pt idx="400">
                  <c:v>633.21629213483141</c:v>
                </c:pt>
                <c:pt idx="401">
                  <c:v>636.58146067415726</c:v>
                </c:pt>
                <c:pt idx="402">
                  <c:v>637.7303370786517</c:v>
                </c:pt>
                <c:pt idx="403">
                  <c:v>641.40308988764036</c:v>
                </c:pt>
                <c:pt idx="404">
                  <c:v>643.21348314606746</c:v>
                </c:pt>
                <c:pt idx="405">
                  <c:v>642.97893258426961</c:v>
                </c:pt>
                <c:pt idx="406">
                  <c:v>642.74438202247188</c:v>
                </c:pt>
                <c:pt idx="407">
                  <c:v>644.18258426966293</c:v>
                </c:pt>
                <c:pt idx="408">
                  <c:v>645.82162921348311</c:v>
                </c:pt>
                <c:pt idx="409">
                  <c:v>647.30196629213481</c:v>
                </c:pt>
                <c:pt idx="410">
                  <c:v>649.53792134831451</c:v>
                </c:pt>
                <c:pt idx="411">
                  <c:v>650.71348314606735</c:v>
                </c:pt>
                <c:pt idx="412">
                  <c:v>651.8946629213483</c:v>
                </c:pt>
                <c:pt idx="413">
                  <c:v>652.59691011235952</c:v>
                </c:pt>
                <c:pt idx="414">
                  <c:v>653.26544943820227</c:v>
                </c:pt>
                <c:pt idx="415">
                  <c:v>653.85674157303367</c:v>
                </c:pt>
                <c:pt idx="416">
                  <c:v>654.91011235955057</c:v>
                </c:pt>
                <c:pt idx="417">
                  <c:v>655.91011235955057</c:v>
                </c:pt>
                <c:pt idx="418">
                  <c:v>658.01544943820227</c:v>
                </c:pt>
                <c:pt idx="419">
                  <c:v>660.07162921348311</c:v>
                </c:pt>
                <c:pt idx="420">
                  <c:v>660.39044943820215</c:v>
                </c:pt>
                <c:pt idx="421">
                  <c:v>659.04634831460669</c:v>
                </c:pt>
                <c:pt idx="422">
                  <c:v>662.16292134831451</c:v>
                </c:pt>
                <c:pt idx="423">
                  <c:v>667.40870786516848</c:v>
                </c:pt>
                <c:pt idx="424">
                  <c:v>668.51685393258413</c:v>
                </c:pt>
                <c:pt idx="425">
                  <c:v>667.85955056179773</c:v>
                </c:pt>
                <c:pt idx="426">
                  <c:v>668.91994382022472</c:v>
                </c:pt>
                <c:pt idx="427">
                  <c:v>668.34971910112358</c:v>
                </c:pt>
                <c:pt idx="428">
                  <c:v>669.99719101123594</c:v>
                </c:pt>
                <c:pt idx="429">
                  <c:v>675.66573033707868</c:v>
                </c:pt>
                <c:pt idx="430">
                  <c:v>678.0589887640449</c:v>
                </c:pt>
                <c:pt idx="431">
                  <c:v>679.08707865168537</c:v>
                </c:pt>
                <c:pt idx="432">
                  <c:v>681.66573033707868</c:v>
                </c:pt>
                <c:pt idx="433">
                  <c:v>684.77808988764048</c:v>
                </c:pt>
                <c:pt idx="434">
                  <c:v>685.81179775280896</c:v>
                </c:pt>
                <c:pt idx="435">
                  <c:v>687.96067415730329</c:v>
                </c:pt>
                <c:pt idx="436">
                  <c:v>691.37359550561791</c:v>
                </c:pt>
                <c:pt idx="437">
                  <c:v>693.0589887640449</c:v>
                </c:pt>
                <c:pt idx="438">
                  <c:v>696.35533707865159</c:v>
                </c:pt>
                <c:pt idx="439">
                  <c:v>702.33146067415726</c:v>
                </c:pt>
                <c:pt idx="440">
                  <c:v>702.78651685393254</c:v>
                </c:pt>
                <c:pt idx="441">
                  <c:v>702.84269662921338</c:v>
                </c:pt>
                <c:pt idx="442">
                  <c:v>704.33848314606735</c:v>
                </c:pt>
                <c:pt idx="443">
                  <c:v>705.52387640449433</c:v>
                </c:pt>
                <c:pt idx="444">
                  <c:v>705.97471910112358</c:v>
                </c:pt>
                <c:pt idx="445">
                  <c:v>708.12921348314603</c:v>
                </c:pt>
                <c:pt idx="446">
                  <c:v>708.98455056179773</c:v>
                </c:pt>
                <c:pt idx="447">
                  <c:v>709.36938202247188</c:v>
                </c:pt>
                <c:pt idx="448">
                  <c:v>709.11095505617971</c:v>
                </c:pt>
                <c:pt idx="449">
                  <c:v>710.6643258426966</c:v>
                </c:pt>
                <c:pt idx="450">
                  <c:v>711.92275280898878</c:v>
                </c:pt>
                <c:pt idx="451">
                  <c:v>713.25842696629206</c:v>
                </c:pt>
                <c:pt idx="452">
                  <c:v>714.94241573033696</c:v>
                </c:pt>
                <c:pt idx="453">
                  <c:v>716.29915730337075</c:v>
                </c:pt>
                <c:pt idx="454">
                  <c:v>715.85112359550556</c:v>
                </c:pt>
                <c:pt idx="455">
                  <c:v>717.03511235955057</c:v>
                </c:pt>
                <c:pt idx="456">
                  <c:v>720.20224719101122</c:v>
                </c:pt>
                <c:pt idx="457">
                  <c:v>721.1713483146068</c:v>
                </c:pt>
                <c:pt idx="458">
                  <c:v>724.02387640449433</c:v>
                </c:pt>
                <c:pt idx="459">
                  <c:v>725.58707865168537</c:v>
                </c:pt>
                <c:pt idx="460">
                  <c:v>725.85252808988764</c:v>
                </c:pt>
                <c:pt idx="461">
                  <c:v>728.3160112359551</c:v>
                </c:pt>
                <c:pt idx="462">
                  <c:v>728.01544943820215</c:v>
                </c:pt>
                <c:pt idx="463">
                  <c:v>726.08848314606746</c:v>
                </c:pt>
                <c:pt idx="464">
                  <c:v>728.30196629213481</c:v>
                </c:pt>
                <c:pt idx="465">
                  <c:v>729.86516853932585</c:v>
                </c:pt>
                <c:pt idx="466">
                  <c:v>733.07022471910113</c:v>
                </c:pt>
                <c:pt idx="467">
                  <c:v>736.50140449438197</c:v>
                </c:pt>
                <c:pt idx="468">
                  <c:v>737.89887640449433</c:v>
                </c:pt>
                <c:pt idx="469">
                  <c:v>739.12640449438209</c:v>
                </c:pt>
                <c:pt idx="470">
                  <c:v>740.7036516853932</c:v>
                </c:pt>
                <c:pt idx="471">
                  <c:v>742.82162921348311</c:v>
                </c:pt>
                <c:pt idx="472">
                  <c:v>746.45224719101122</c:v>
                </c:pt>
                <c:pt idx="473">
                  <c:v>748.87640449438209</c:v>
                </c:pt>
                <c:pt idx="474">
                  <c:v>752.17837078651689</c:v>
                </c:pt>
                <c:pt idx="475">
                  <c:v>756.63904494382018</c:v>
                </c:pt>
                <c:pt idx="476">
                  <c:v>760.02247191011224</c:v>
                </c:pt>
                <c:pt idx="477">
                  <c:v>766.98876404494376</c:v>
                </c:pt>
                <c:pt idx="478">
                  <c:v>770.74016853932585</c:v>
                </c:pt>
                <c:pt idx="479">
                  <c:v>773.39747191011236</c:v>
                </c:pt>
                <c:pt idx="480">
                  <c:v>775.74578651685385</c:v>
                </c:pt>
                <c:pt idx="481">
                  <c:v>778.55617977528084</c:v>
                </c:pt>
                <c:pt idx="482">
                  <c:v>781.94943820224717</c:v>
                </c:pt>
                <c:pt idx="483">
                  <c:v>785.98314606741576</c:v>
                </c:pt>
                <c:pt idx="484">
                  <c:v>790.23174157303367</c:v>
                </c:pt>
                <c:pt idx="485">
                  <c:v>793.4396067415729</c:v>
                </c:pt>
                <c:pt idx="486">
                  <c:v>796.74719101123594</c:v>
                </c:pt>
                <c:pt idx="487">
                  <c:v>796.73735955056179</c:v>
                </c:pt>
                <c:pt idx="488">
                  <c:v>797.86516853932585</c:v>
                </c:pt>
                <c:pt idx="489">
                  <c:v>795.3483146067415</c:v>
                </c:pt>
                <c:pt idx="490">
                  <c:v>795.35955056179773</c:v>
                </c:pt>
                <c:pt idx="491">
                  <c:v>794.46067415730329</c:v>
                </c:pt>
                <c:pt idx="492">
                  <c:v>798.17837078651678</c:v>
                </c:pt>
                <c:pt idx="493">
                  <c:v>802.50280898876395</c:v>
                </c:pt>
                <c:pt idx="494">
                  <c:v>803.31601123595499</c:v>
                </c:pt>
                <c:pt idx="495">
                  <c:v>803.15870786516859</c:v>
                </c:pt>
                <c:pt idx="496">
                  <c:v>802.35674157303367</c:v>
                </c:pt>
                <c:pt idx="497">
                  <c:v>801.51544943820227</c:v>
                </c:pt>
                <c:pt idx="498">
                  <c:v>803.57022471910113</c:v>
                </c:pt>
                <c:pt idx="499">
                  <c:v>804.62078651685385</c:v>
                </c:pt>
                <c:pt idx="500">
                  <c:v>804.67556179775283</c:v>
                </c:pt>
                <c:pt idx="501">
                  <c:v>808.50842696629218</c:v>
                </c:pt>
                <c:pt idx="502">
                  <c:v>811.7106741573034</c:v>
                </c:pt>
                <c:pt idx="503">
                  <c:v>814.46348314606746</c:v>
                </c:pt>
                <c:pt idx="504">
                  <c:v>819.63483146067415</c:v>
                </c:pt>
                <c:pt idx="505">
                  <c:v>822.07022471910102</c:v>
                </c:pt>
                <c:pt idx="506">
                  <c:v>826.73174157303379</c:v>
                </c:pt>
                <c:pt idx="507">
                  <c:v>831.07022471910102</c:v>
                </c:pt>
                <c:pt idx="508">
                  <c:v>834.67275280898878</c:v>
                </c:pt>
                <c:pt idx="509">
                  <c:v>840.16713483146054</c:v>
                </c:pt>
                <c:pt idx="510">
                  <c:v>844.93679775280896</c:v>
                </c:pt>
                <c:pt idx="511">
                  <c:v>850.22471910112358</c:v>
                </c:pt>
                <c:pt idx="512">
                  <c:v>856.9733146067415</c:v>
                </c:pt>
                <c:pt idx="513">
                  <c:v>852.35393258426961</c:v>
                </c:pt>
                <c:pt idx="514">
                  <c:v>847.01685393258424</c:v>
                </c:pt>
                <c:pt idx="515">
                  <c:v>847.81741573033696</c:v>
                </c:pt>
                <c:pt idx="516">
                  <c:v>843.87359550561791</c:v>
                </c:pt>
                <c:pt idx="517">
                  <c:v>839.96910112359546</c:v>
                </c:pt>
                <c:pt idx="518">
                  <c:v>835.31601123595499</c:v>
                </c:pt>
                <c:pt idx="519">
                  <c:v>834.4199438202246</c:v>
                </c:pt>
                <c:pt idx="520">
                  <c:v>833.96348314606746</c:v>
                </c:pt>
                <c:pt idx="521">
                  <c:v>833.67275280898878</c:v>
                </c:pt>
                <c:pt idx="522">
                  <c:v>832.45646067415714</c:v>
                </c:pt>
                <c:pt idx="523">
                  <c:v>832.30617977528084</c:v>
                </c:pt>
                <c:pt idx="524">
                  <c:v>834.33988764044921</c:v>
                </c:pt>
                <c:pt idx="525">
                  <c:v>835.60814606741565</c:v>
                </c:pt>
                <c:pt idx="526">
                  <c:v>839.3679775280898</c:v>
                </c:pt>
                <c:pt idx="527">
                  <c:v>843.45786516853934</c:v>
                </c:pt>
                <c:pt idx="528">
                  <c:v>848.86938202247177</c:v>
                </c:pt>
                <c:pt idx="529">
                  <c:v>848.99578651685397</c:v>
                </c:pt>
                <c:pt idx="530">
                  <c:v>853.26825842696633</c:v>
                </c:pt>
                <c:pt idx="531">
                  <c:v>856.58707865168537</c:v>
                </c:pt>
                <c:pt idx="532">
                  <c:v>859.39044943820215</c:v>
                </c:pt>
                <c:pt idx="533">
                  <c:v>860.9985955056178</c:v>
                </c:pt>
                <c:pt idx="534">
                  <c:v>859.98314606741565</c:v>
                </c:pt>
                <c:pt idx="535">
                  <c:v>859.37921348314603</c:v>
                </c:pt>
                <c:pt idx="536">
                  <c:v>864.69241573033685</c:v>
                </c:pt>
                <c:pt idx="537">
                  <c:v>867.56601123595499</c:v>
                </c:pt>
                <c:pt idx="538">
                  <c:v>870.27106741573039</c:v>
                </c:pt>
                <c:pt idx="539">
                  <c:v>871.67837078651689</c:v>
                </c:pt>
                <c:pt idx="540">
                  <c:v>871.87219101123594</c:v>
                </c:pt>
                <c:pt idx="541">
                  <c:v>874.57022471910102</c:v>
                </c:pt>
                <c:pt idx="542">
                  <c:v>879.00983146067415</c:v>
                </c:pt>
                <c:pt idx="543">
                  <c:v>883.47752808988741</c:v>
                </c:pt>
                <c:pt idx="544">
                  <c:v>885.03230337078639</c:v>
                </c:pt>
                <c:pt idx="545">
                  <c:v>889.97050561797744</c:v>
                </c:pt>
                <c:pt idx="546">
                  <c:v>896.97331460674161</c:v>
                </c:pt>
                <c:pt idx="547">
                  <c:v>895.73033707865159</c:v>
                </c:pt>
                <c:pt idx="548">
                  <c:v>898.22191011235952</c:v>
                </c:pt>
                <c:pt idx="550">
                  <c:v>898.85674157303367</c:v>
                </c:pt>
                <c:pt idx="551">
                  <c:v>902.45646067415726</c:v>
                </c:pt>
              </c:numCache>
            </c:numRef>
          </c:val>
          <c:smooth val="0"/>
          <c:extLst>
            <c:ext xmlns:c16="http://schemas.microsoft.com/office/drawing/2014/chart" uri="{C3380CC4-5D6E-409C-BE32-E72D297353CC}">
              <c16:uniqueId val="{00000001-387F-4799-9533-F12AB5C2D6C2}"/>
            </c:ext>
          </c:extLst>
        </c:ser>
        <c:dLbls>
          <c:showLegendKey val="0"/>
          <c:showVal val="0"/>
          <c:showCatName val="0"/>
          <c:showSerName val="0"/>
          <c:showPercent val="0"/>
          <c:showBubbleSize val="0"/>
        </c:dLbls>
        <c:smooth val="0"/>
        <c:axId val="1644071008"/>
        <c:axId val="1601779520"/>
      </c:lineChart>
      <c:catAx>
        <c:axId val="1644071008"/>
        <c:scaling>
          <c:orientation val="minMax"/>
        </c:scaling>
        <c:delete val="0"/>
        <c:axPos val="b"/>
        <c:numFmt formatCode="General" sourceLinked="1"/>
        <c:majorTickMark val="cross"/>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01779520"/>
        <c:crosses val="autoZero"/>
        <c:auto val="1"/>
        <c:lblAlgn val="ctr"/>
        <c:lblOffset val="100"/>
        <c:tickLblSkip val="60"/>
        <c:tickMarkSkip val="60"/>
        <c:noMultiLvlLbl val="0"/>
      </c:catAx>
      <c:valAx>
        <c:axId val="16017795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44071008"/>
        <c:crosses val="autoZero"/>
        <c:crossBetween val="between"/>
      </c:valAx>
      <c:spPr>
        <a:noFill/>
        <a:ln>
          <a:solidFill>
            <a:schemeClr val="tx1">
              <a:alpha val="93000"/>
            </a:schemeClr>
          </a:solidFill>
        </a:ln>
        <a:effectLst/>
      </c:spPr>
    </c:plotArea>
    <c:legend>
      <c:legendPos val="b"/>
      <c:overlay val="0"/>
      <c:spPr>
        <a:noFill/>
        <a:ln>
          <a:solidFill>
            <a:schemeClr val="tx1"/>
          </a:solid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'Health Insurance Coverage T (2)'!$I$44</c:f>
              <c:strCache>
                <c:ptCount val="1"/>
                <c:pt idx="0">
                  <c:v>Private</c:v>
                </c:pt>
              </c:strCache>
            </c:strRef>
          </c:tx>
          <c:spPr>
            <a:solidFill>
              <a:srgbClr val="4472C4">
                <a:lumMod val="75000"/>
              </a:srgbClr>
            </a:solidFill>
            <a:ln>
              <a:solidFill>
                <a:srgbClr val="4472C4">
                  <a:lumMod val="75000"/>
                </a:srgb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 Insurance Coverage T (2)'!$H$45:$H$48</c:f>
              <c:strCache>
                <c:ptCount val="4"/>
                <c:pt idx="0">
                  <c:v>Under $25,000</c:v>
                </c:pt>
                <c:pt idx="1">
                  <c:v>$25,000 - $49,999</c:v>
                </c:pt>
                <c:pt idx="2">
                  <c:v>$50,000 - $74,999</c:v>
                </c:pt>
                <c:pt idx="3">
                  <c:v>$75,000 or more</c:v>
                </c:pt>
              </c:strCache>
            </c:strRef>
          </c:cat>
          <c:val>
            <c:numRef>
              <c:f>'Health Insurance Coverage T (2)'!$I$45:$I$48</c:f>
              <c:numCache>
                <c:formatCode>0%</c:formatCode>
                <c:ptCount val="4"/>
                <c:pt idx="0">
                  <c:v>0.29181000000000001</c:v>
                </c:pt>
                <c:pt idx="1">
                  <c:v>0.43271999999999999</c:v>
                </c:pt>
                <c:pt idx="2">
                  <c:v>0.57045000000000001</c:v>
                </c:pt>
                <c:pt idx="3">
                  <c:v>0.78269999999999995</c:v>
                </c:pt>
              </c:numCache>
            </c:numRef>
          </c:val>
          <c:extLst>
            <c:ext xmlns:c16="http://schemas.microsoft.com/office/drawing/2014/chart" uri="{C3380CC4-5D6E-409C-BE32-E72D297353CC}">
              <c16:uniqueId val="{00000000-AE79-4CC4-8867-DE2F6BC91851}"/>
            </c:ext>
          </c:extLst>
        </c:ser>
        <c:ser>
          <c:idx val="1"/>
          <c:order val="1"/>
          <c:tx>
            <c:strRef>
              <c:f>'Health Insurance Coverage T (2)'!$J$44</c:f>
              <c:strCache>
                <c:ptCount val="1"/>
                <c:pt idx="0">
                  <c:v>Public</c:v>
                </c:pt>
              </c:strCache>
            </c:strRef>
          </c:tx>
          <c:spPr>
            <a:solidFill>
              <a:srgbClr val="00B050"/>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 Insurance Coverage T (2)'!$H$45:$H$48</c:f>
              <c:strCache>
                <c:ptCount val="4"/>
                <c:pt idx="0">
                  <c:v>Under $25,000</c:v>
                </c:pt>
                <c:pt idx="1">
                  <c:v>$25,000 - $49,999</c:v>
                </c:pt>
                <c:pt idx="2">
                  <c:v>$50,000 - $74,999</c:v>
                </c:pt>
                <c:pt idx="3">
                  <c:v>$75,000 or more</c:v>
                </c:pt>
              </c:strCache>
            </c:strRef>
          </c:cat>
          <c:val>
            <c:numRef>
              <c:f>'Health Insurance Coverage T (2)'!$J$45:$J$48</c:f>
              <c:numCache>
                <c:formatCode>0%</c:formatCode>
                <c:ptCount val="4"/>
                <c:pt idx="0">
                  <c:v>0.57472999999999996</c:v>
                </c:pt>
                <c:pt idx="1">
                  <c:v>0.45246999999999998</c:v>
                </c:pt>
                <c:pt idx="2">
                  <c:v>0.34703000000000001</c:v>
                </c:pt>
                <c:pt idx="3">
                  <c:v>0.18228</c:v>
                </c:pt>
              </c:numCache>
            </c:numRef>
          </c:val>
          <c:extLst>
            <c:ext xmlns:c16="http://schemas.microsoft.com/office/drawing/2014/chart" uri="{C3380CC4-5D6E-409C-BE32-E72D297353CC}">
              <c16:uniqueId val="{00000001-AE79-4CC4-8867-DE2F6BC91851}"/>
            </c:ext>
          </c:extLst>
        </c:ser>
        <c:ser>
          <c:idx val="2"/>
          <c:order val="2"/>
          <c:tx>
            <c:strRef>
              <c:f>'Health Insurance Coverage T (2)'!$K$44</c:f>
              <c:strCache>
                <c:ptCount val="1"/>
                <c:pt idx="0">
                  <c:v>Uninsured</c:v>
                </c:pt>
              </c:strCache>
            </c:strRef>
          </c:tx>
          <c:spPr>
            <a:solidFill>
              <a:srgbClr val="C00000"/>
            </a:solidFill>
            <a:ln>
              <a:solidFill>
                <a:srgbClr val="C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 Insurance Coverage T (2)'!$H$45:$H$48</c:f>
              <c:strCache>
                <c:ptCount val="4"/>
                <c:pt idx="0">
                  <c:v>Under $25,000</c:v>
                </c:pt>
                <c:pt idx="1">
                  <c:v>$25,000 - $49,999</c:v>
                </c:pt>
                <c:pt idx="2">
                  <c:v>$50,000 - $74,999</c:v>
                </c:pt>
                <c:pt idx="3">
                  <c:v>$75,000 or more</c:v>
                </c:pt>
              </c:strCache>
            </c:strRef>
          </c:cat>
          <c:val>
            <c:numRef>
              <c:f>'Health Insurance Coverage T (2)'!$K$45:$K$48</c:f>
              <c:numCache>
                <c:formatCode>0%</c:formatCode>
                <c:ptCount val="4"/>
                <c:pt idx="0">
                  <c:v>0.13346</c:v>
                </c:pt>
                <c:pt idx="1">
                  <c:v>0.11481</c:v>
                </c:pt>
                <c:pt idx="2">
                  <c:v>8.2519999999999996E-2</c:v>
                </c:pt>
                <c:pt idx="3">
                  <c:v>3.5009999999999999E-2</c:v>
                </c:pt>
              </c:numCache>
            </c:numRef>
          </c:val>
          <c:extLst>
            <c:ext xmlns:c16="http://schemas.microsoft.com/office/drawing/2014/chart" uri="{C3380CC4-5D6E-409C-BE32-E72D297353CC}">
              <c16:uniqueId val="{00000002-AE79-4CC4-8867-DE2F6BC91851}"/>
            </c:ext>
          </c:extLst>
        </c:ser>
        <c:dLbls>
          <c:showLegendKey val="0"/>
          <c:showVal val="0"/>
          <c:showCatName val="0"/>
          <c:showSerName val="0"/>
          <c:showPercent val="0"/>
          <c:showBubbleSize val="0"/>
        </c:dLbls>
        <c:gapWidth val="100"/>
        <c:overlap val="-20"/>
        <c:axId val="819390448"/>
        <c:axId val="819393808"/>
      </c:barChart>
      <c:catAx>
        <c:axId val="819390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819393808"/>
        <c:crosses val="autoZero"/>
        <c:auto val="1"/>
        <c:lblAlgn val="ctr"/>
        <c:lblOffset val="100"/>
        <c:noMultiLvlLbl val="0"/>
      </c:catAx>
      <c:valAx>
        <c:axId val="8193938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819390448"/>
        <c:crosses val="autoZero"/>
        <c:crossBetween val="between"/>
      </c:valAx>
      <c:spPr>
        <a:noFill/>
        <a:ln>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ysClr val="windowText" lastClr="000000"/>
                </a:solidFill>
                <a:latin typeface="+mn-lt"/>
                <a:ea typeface="+mn-ea"/>
                <a:cs typeface="+mn-cs"/>
              </a:defRPr>
            </a:pPr>
            <a:r>
              <a:rPr lang="en-US" sz="2400" dirty="0">
                <a:solidFill>
                  <a:sysClr val="windowText" lastClr="000000"/>
                </a:solidFill>
              </a:rPr>
              <a:t>Physicians per 100,000 people (2023)</a:t>
            </a:r>
          </a:p>
        </c:rich>
      </c:tx>
      <c:overlay val="0"/>
      <c:spPr>
        <a:noFill/>
        <a:ln>
          <a:noFill/>
        </a:ln>
        <a:effectLst/>
      </c:spPr>
      <c:txPr>
        <a:bodyPr rot="0" spcFirstLastPara="1" vertOverflow="ellipsis" vert="horz" wrap="square" anchor="ctr" anchorCtr="1"/>
        <a:lstStyle/>
        <a:p>
          <a:pPr>
            <a:defRPr sz="18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lumMod val="50000"/>
              </a:schemeClr>
            </a:solidFill>
            <a:ln>
              <a:solidFill>
                <a:sysClr val="windowText" lastClr="000000"/>
              </a:solidFill>
            </a:ln>
            <a:effectLst/>
          </c:spPr>
          <c:invertIfNegative val="0"/>
          <c:dPt>
            <c:idx val="4"/>
            <c:invertIfNegative val="0"/>
            <c:bubble3D val="0"/>
            <c:spPr>
              <a:solidFill>
                <a:srgbClr val="C00000"/>
              </a:solidFill>
              <a:ln>
                <a:solidFill>
                  <a:sysClr val="windowText" lastClr="000000"/>
                </a:solidFill>
              </a:ln>
              <a:effectLst/>
            </c:spPr>
            <c:extLst>
              <c:ext xmlns:c16="http://schemas.microsoft.com/office/drawing/2014/chart" uri="{C3380CC4-5D6E-409C-BE32-E72D297353CC}">
                <c16:uniqueId val="{00000001-DD8F-4AAA-98F8-FAD120DE528F}"/>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Sheet1!$U$19:$U$31</c:f>
              <c:strCache>
                <c:ptCount val="13"/>
                <c:pt idx="0">
                  <c:v>Japan</c:v>
                </c:pt>
                <c:pt idx="1">
                  <c:v>Canada</c:v>
                </c:pt>
                <c:pt idx="2">
                  <c:v>France</c:v>
                </c:pt>
                <c:pt idx="3">
                  <c:v>U.K.</c:v>
                </c:pt>
                <c:pt idx="4">
                  <c:v>U.S.</c:v>
                </c:pt>
                <c:pt idx="5">
                  <c:v>Netherlands</c:v>
                </c:pt>
                <c:pt idx="6">
                  <c:v>Australia</c:v>
                </c:pt>
                <c:pt idx="7">
                  <c:v>Comparable Ave</c:v>
                </c:pt>
                <c:pt idx="8">
                  <c:v>Sweden</c:v>
                </c:pt>
                <c:pt idx="9">
                  <c:v>Switzerland</c:v>
                </c:pt>
                <c:pt idx="10">
                  <c:v>Germany</c:v>
                </c:pt>
                <c:pt idx="11">
                  <c:v>Austria</c:v>
                </c:pt>
                <c:pt idx="12">
                  <c:v>Belgium</c:v>
                </c:pt>
              </c:strCache>
            </c:strRef>
          </c:cat>
          <c:val>
            <c:numRef>
              <c:f>Sheet1!$V$19:$V$31</c:f>
              <c:numCache>
                <c:formatCode>0.0</c:formatCode>
                <c:ptCount val="13"/>
                <c:pt idx="0">
                  <c:v>26.49</c:v>
                </c:pt>
                <c:pt idx="1">
                  <c:v>28.19</c:v>
                </c:pt>
                <c:pt idx="2">
                  <c:v>32.81</c:v>
                </c:pt>
                <c:pt idx="3">
                  <c:v>33.01</c:v>
                </c:pt>
                <c:pt idx="4">
                  <c:v>36.81</c:v>
                </c:pt>
                <c:pt idx="5">
                  <c:v>38.76</c:v>
                </c:pt>
                <c:pt idx="6">
                  <c:v>40.86</c:v>
                </c:pt>
                <c:pt idx="7">
                  <c:v>41.337272727272726</c:v>
                </c:pt>
                <c:pt idx="8">
                  <c:v>44.08</c:v>
                </c:pt>
                <c:pt idx="9">
                  <c:v>44.77</c:v>
                </c:pt>
                <c:pt idx="10">
                  <c:v>45.34</c:v>
                </c:pt>
                <c:pt idx="11">
                  <c:v>55.15</c:v>
                </c:pt>
                <c:pt idx="12">
                  <c:v>65.25</c:v>
                </c:pt>
              </c:numCache>
            </c:numRef>
          </c:val>
          <c:extLst>
            <c:ext xmlns:c16="http://schemas.microsoft.com/office/drawing/2014/chart" uri="{C3380CC4-5D6E-409C-BE32-E72D297353CC}">
              <c16:uniqueId val="{00000002-DD8F-4AAA-98F8-FAD120DE528F}"/>
            </c:ext>
          </c:extLst>
        </c:ser>
        <c:dLbls>
          <c:showLegendKey val="0"/>
          <c:showVal val="0"/>
          <c:showCatName val="0"/>
          <c:showSerName val="0"/>
          <c:showPercent val="0"/>
          <c:showBubbleSize val="0"/>
        </c:dLbls>
        <c:gapWidth val="50"/>
        <c:overlap val="-27"/>
        <c:axId val="1457043600"/>
        <c:axId val="1457042160"/>
      </c:barChart>
      <c:catAx>
        <c:axId val="145704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457042160"/>
        <c:crosses val="autoZero"/>
        <c:auto val="1"/>
        <c:lblAlgn val="ctr"/>
        <c:lblOffset val="100"/>
        <c:noMultiLvlLbl val="0"/>
      </c:catAx>
      <c:valAx>
        <c:axId val="1457042160"/>
        <c:scaling>
          <c:orientation val="minMax"/>
          <c:max val="7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457043600"/>
        <c:crosses val="autoZero"/>
        <c:crossBetween val="between"/>
        <c:majorUnit val="1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ysClr val="windowText" lastClr="000000"/>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5">
                <a:lumMod val="75000"/>
              </a:schemeClr>
            </a:solidFill>
            <a:ln>
              <a:noFill/>
            </a:ln>
            <a:effectLst/>
          </c:spPr>
          <c:invertIfNegative val="0"/>
          <c:dPt>
            <c:idx val="1"/>
            <c:invertIfNegative val="0"/>
            <c:bubble3D val="0"/>
            <c:spPr>
              <a:solidFill>
                <a:srgbClr val="C00000"/>
              </a:solidFill>
              <a:ln>
                <a:noFill/>
              </a:ln>
              <a:effectLst/>
            </c:spPr>
            <c:extLst>
              <c:ext xmlns:c16="http://schemas.microsoft.com/office/drawing/2014/chart" uri="{C3380CC4-5D6E-409C-BE32-E72D297353CC}">
                <c16:uniqueId val="{00000001-B2C6-491D-870F-DAEB1784DCBF}"/>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Sheet1!$AG$19:$AG$32</c:f>
              <c:strCache>
                <c:ptCount val="14"/>
                <c:pt idx="0">
                  <c:v>Sweden</c:v>
                </c:pt>
                <c:pt idx="1">
                  <c:v>US</c:v>
                </c:pt>
                <c:pt idx="2">
                  <c:v>Portugal</c:v>
                </c:pt>
                <c:pt idx="3">
                  <c:v>Switzerland</c:v>
                </c:pt>
                <c:pt idx="4">
                  <c:v>Denmark</c:v>
                </c:pt>
                <c:pt idx="5">
                  <c:v>France</c:v>
                </c:pt>
                <c:pt idx="6">
                  <c:v>Canada</c:v>
                </c:pt>
                <c:pt idx="7">
                  <c:v>Spain</c:v>
                </c:pt>
                <c:pt idx="8">
                  <c:v>Australia</c:v>
                </c:pt>
                <c:pt idx="9">
                  <c:v>OECD Ave</c:v>
                </c:pt>
                <c:pt idx="10">
                  <c:v>Belgium</c:v>
                </c:pt>
                <c:pt idx="11">
                  <c:v>Germany</c:v>
                </c:pt>
                <c:pt idx="12">
                  <c:v>Netherlands</c:v>
                </c:pt>
                <c:pt idx="13">
                  <c:v>Japan</c:v>
                </c:pt>
              </c:strCache>
            </c:strRef>
          </c:cat>
          <c:val>
            <c:numRef>
              <c:f>Sheet1!$AH$19:$AH$32</c:f>
              <c:numCache>
                <c:formatCode>General</c:formatCode>
                <c:ptCount val="14"/>
                <c:pt idx="0">
                  <c:v>2.4</c:v>
                </c:pt>
                <c:pt idx="1">
                  <c:v>3.5</c:v>
                </c:pt>
                <c:pt idx="2">
                  <c:v>3.9</c:v>
                </c:pt>
                <c:pt idx="3">
                  <c:v>4.5</c:v>
                </c:pt>
                <c:pt idx="4">
                  <c:v>5</c:v>
                </c:pt>
                <c:pt idx="5">
                  <c:v>5.4</c:v>
                </c:pt>
                <c:pt idx="6">
                  <c:v>5.8</c:v>
                </c:pt>
                <c:pt idx="7">
                  <c:v>5.9</c:v>
                </c:pt>
                <c:pt idx="8">
                  <c:v>6</c:v>
                </c:pt>
                <c:pt idx="9">
                  <c:v>6.5</c:v>
                </c:pt>
                <c:pt idx="10">
                  <c:v>7.9</c:v>
                </c:pt>
                <c:pt idx="11">
                  <c:v>9.6999999999999993</c:v>
                </c:pt>
                <c:pt idx="12">
                  <c:v>10.1</c:v>
                </c:pt>
                <c:pt idx="13">
                  <c:v>12.1</c:v>
                </c:pt>
              </c:numCache>
            </c:numRef>
          </c:val>
          <c:extLst>
            <c:ext xmlns:c16="http://schemas.microsoft.com/office/drawing/2014/chart" uri="{C3380CC4-5D6E-409C-BE32-E72D297353CC}">
              <c16:uniqueId val="{00000002-B2C6-491D-870F-DAEB1784DCBF}"/>
            </c:ext>
          </c:extLst>
        </c:ser>
        <c:dLbls>
          <c:showLegendKey val="0"/>
          <c:showVal val="0"/>
          <c:showCatName val="0"/>
          <c:showSerName val="0"/>
          <c:showPercent val="0"/>
          <c:showBubbleSize val="0"/>
        </c:dLbls>
        <c:gapWidth val="50"/>
        <c:overlap val="-27"/>
        <c:axId val="1525577744"/>
        <c:axId val="1525577264"/>
      </c:barChart>
      <c:catAx>
        <c:axId val="1525577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525577264"/>
        <c:crosses val="autoZero"/>
        <c:auto val="1"/>
        <c:lblAlgn val="ctr"/>
        <c:lblOffset val="100"/>
        <c:noMultiLvlLbl val="0"/>
      </c:catAx>
      <c:valAx>
        <c:axId val="1525577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152557774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871088429221043E-2"/>
          <c:y val="0.20742193533709252"/>
          <c:w val="0.93252897044185257"/>
          <c:h val="0.7110050668914204"/>
        </c:manualLayout>
      </c:layout>
      <c:barChart>
        <c:barDir val="col"/>
        <c:grouping val="clustered"/>
        <c:varyColors val="0"/>
        <c:dLbls>
          <c:showLegendKey val="0"/>
          <c:showVal val="0"/>
          <c:showCatName val="0"/>
          <c:showSerName val="0"/>
          <c:showPercent val="0"/>
          <c:showBubbleSize val="0"/>
        </c:dLbls>
        <c:gapWidth val="25"/>
        <c:axId val="638889408"/>
        <c:axId val="638889800"/>
        <c:extLst>
          <c:ext xmlns:c15="http://schemas.microsoft.com/office/drawing/2012/chart" uri="{02D57815-91ED-43cb-92C2-25804820EDAC}">
            <c15:filteredBarSeries>
              <c15:ser>
                <c:idx val="1"/>
                <c:order val="0"/>
                <c:tx>
                  <c:strRef>
                    <c:extLst>
                      <c:ext uri="{02D57815-91ED-43cb-92C2-25804820EDAC}">
                        <c15:formulaRef>
                          <c15:sqref>Sheet1!#REF!</c15:sqref>
                        </c15:formulaRef>
                      </c:ext>
                    </c:extLst>
                    <c:strCache>
                      <c:ptCount val="1"/>
                      <c:pt idx="0">
                        <c:v>#REF!</c:v>
                      </c:pt>
                    </c:strCache>
                  </c:strRef>
                </c:tx>
                <c:spPr>
                  <a:ln w="19050">
                    <a:noFill/>
                  </a:ln>
                </c:spPr>
                <c:invertIfNegative val="0"/>
                <c:dLbls>
                  <c:dLbl>
                    <c:idx val="0"/>
                    <c:layout>
                      <c:manualLayout>
                        <c:x val="-2.836352932532097E-3"/>
                        <c:y val="1.6017488911777688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86AF-443E-B389-024D09CDBE4F}"/>
                      </c:ext>
                    </c:extLst>
                  </c:dLbl>
                  <c:dLbl>
                    <c:idx val="2"/>
                    <c:layout>
                      <c:manualLayout>
                        <c:x val="-5.199920306385739E-17"/>
                        <c:y val="-2.669581485296281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86AF-443E-B389-024D09CDBE4F}"/>
                      </c:ext>
                    </c:extLst>
                  </c:dLbl>
                  <c:dLbl>
                    <c:idx val="3"/>
                    <c:layout>
                      <c:manualLayout>
                        <c:x val="-1.4182322999851929E-3"/>
                        <c:y val="3.4704559308851662E-2"/>
                      </c:manualLayout>
                    </c:layout>
                    <c:showLegendKey val="0"/>
                    <c:showVal val="1"/>
                    <c:showCatName val="0"/>
                    <c:showSerName val="0"/>
                    <c:showPercent val="0"/>
                    <c:showBubbleSize val="0"/>
                    <c:extLst>
                      <c:ext uri="{CE6537A1-D6FC-4f65-9D91-7224C49458BB}">
                        <c15:layout>
                          <c:manualLayout>
                            <c:w val="3.4305688718975706E-2"/>
                            <c:h val="5.3631892039602294E-2"/>
                          </c:manualLayout>
                        </c15:layout>
                      </c:ext>
                      <c:ext xmlns:c16="http://schemas.microsoft.com/office/drawing/2014/chart" uri="{C3380CC4-5D6E-409C-BE32-E72D297353CC}">
                        <c16:uniqueId val="{00000005-86AF-443E-B389-024D09CDBE4F}"/>
                      </c:ext>
                    </c:extLst>
                  </c:dLbl>
                  <c:dLbl>
                    <c:idx val="4"/>
                    <c:layout>
                      <c:manualLayout>
                        <c:x val="-2.836352932532149E-3"/>
                        <c:y val="5.072204822062934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86AF-443E-B389-024D09CDBE4F}"/>
                      </c:ext>
                    </c:extLst>
                  </c:dLbl>
                  <c:dLbl>
                    <c:idx val="5"/>
                    <c:layout>
                      <c:manualLayout>
                        <c:x val="-1.4181764662661526E-3"/>
                        <c:y val="2.402623336766653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86AF-443E-B389-024D09CDBE4F}"/>
                      </c:ext>
                    </c:extLst>
                  </c:dLbl>
                  <c:dLbl>
                    <c:idx val="8"/>
                    <c:layout>
                      <c:manualLayout>
                        <c:x val="1.4181764662659446E-3"/>
                        <c:y val="2.6695814852962813E-3"/>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86AF-443E-B389-024D09CDBE4F}"/>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US</c:v>
                      </c:pt>
                      <c:pt idx="1">
                        <c:v>SWIZ</c:v>
                      </c:pt>
                      <c:pt idx="2">
                        <c:v>UK</c:v>
                      </c:pt>
                      <c:pt idx="3">
                        <c:v>SWE</c:v>
                      </c:pt>
                      <c:pt idx="4">
                        <c:v>AUS</c:v>
                      </c:pt>
                      <c:pt idx="5">
                        <c:v>CAN</c:v>
                      </c:pt>
                      <c:pt idx="6">
                        <c:v>NZ</c:v>
                      </c:pt>
                      <c:pt idx="7">
                        <c:v>GER</c:v>
                      </c:pt>
                      <c:pt idx="8">
                        <c:v>NOR</c:v>
                      </c:pt>
                      <c:pt idx="9">
                        <c:v>FRA</c:v>
                      </c:pt>
                      <c:pt idx="10">
                        <c:v>NETH</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9-86AF-443E-B389-024D09CDBE4F}"/>
                  </c:ext>
                </c:extLst>
              </c15:ser>
            </c15:filteredBarSeries>
          </c:ext>
        </c:extLst>
      </c:barChart>
      <c:catAx>
        <c:axId val="638889408"/>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8889800"/>
        <c:crosses val="autoZero"/>
        <c:auto val="1"/>
        <c:lblAlgn val="ctr"/>
        <c:lblOffset val="100"/>
        <c:noMultiLvlLbl val="0"/>
      </c:catAx>
      <c:valAx>
        <c:axId val="638889800"/>
        <c:scaling>
          <c:orientation val="minMax"/>
          <c:max val="100"/>
          <c:min val="0"/>
        </c:scaling>
        <c:delete val="1"/>
        <c:axPos val="l"/>
        <c:numFmt formatCode="0" sourceLinked="1"/>
        <c:majorTickMark val="none"/>
        <c:minorTickMark val="none"/>
        <c:tickLblPos val="nextTo"/>
        <c:crossAx val="638889408"/>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2.xml.rels><?xml version="1.0" encoding="UTF-8" standalone="yes"?>
<Relationships xmlns="http://schemas.openxmlformats.org/package/2006/relationships"><Relationship Id="rId1" Type="http://schemas.openxmlformats.org/officeDocument/2006/relationships/image" Target="../media/image21.jpg"/></Relationships>
</file>

<file path=ppt/drawings/drawing1.xml><?xml version="1.0" encoding="utf-8"?>
<c:userShapes xmlns:c="http://schemas.openxmlformats.org/drawingml/2006/chart">
  <cdr:relSizeAnchor xmlns:cdr="http://schemas.openxmlformats.org/drawingml/2006/chartDrawing">
    <cdr:from>
      <cdr:x>0.55646</cdr:x>
      <cdr:y>0.05172</cdr:y>
    </cdr:from>
    <cdr:to>
      <cdr:x>0.6525</cdr:x>
      <cdr:y>0.10995</cdr:y>
    </cdr:to>
    <cdr:sp macro="" textlink="">
      <cdr:nvSpPr>
        <cdr:cNvPr id="2" name="TextBox 1">
          <a:extLst xmlns:a="http://schemas.openxmlformats.org/drawingml/2006/main">
            <a:ext uri="{FF2B5EF4-FFF2-40B4-BE49-F238E27FC236}">
              <a16:creationId xmlns:a16="http://schemas.microsoft.com/office/drawing/2014/main" id="{86806745-78D2-714E-823C-CA23BC4DB744}"/>
            </a:ext>
          </a:extLst>
        </cdr:cNvPr>
        <cdr:cNvSpPr txBox="1"/>
      </cdr:nvSpPr>
      <cdr:spPr>
        <a:xfrm xmlns:a="http://schemas.openxmlformats.org/drawingml/2006/main">
          <a:off x="5298509" y="251445"/>
          <a:ext cx="914475" cy="28309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t>United States</a:t>
          </a:r>
        </a:p>
      </cdr:txBody>
    </cdr:sp>
  </cdr:relSizeAnchor>
</c:userShapes>
</file>

<file path=ppt/drawings/drawing2.xml><?xml version="1.0" encoding="utf-8"?>
<c:userShapes xmlns:c="http://schemas.openxmlformats.org/drawingml/2006/chart">
  <cdr:relSizeAnchor xmlns:cdr="http://schemas.openxmlformats.org/drawingml/2006/chartDrawing">
    <cdr:from>
      <cdr:x>0.06487</cdr:x>
      <cdr:y>0.08081</cdr:y>
    </cdr:from>
    <cdr:to>
      <cdr:x>0.93443</cdr:x>
      <cdr:y>0.94104</cdr:y>
    </cdr:to>
    <cdr:pic>
      <cdr:nvPicPr>
        <cdr:cNvPr id="3" name="Picture 2">
          <a:extLst xmlns:a="http://schemas.openxmlformats.org/drawingml/2006/main">
            <a:ext uri="{FF2B5EF4-FFF2-40B4-BE49-F238E27FC236}">
              <a16:creationId xmlns:a16="http://schemas.microsoft.com/office/drawing/2014/main" id="{6E2BC023-E01B-4EB1-04EA-584C55BDDC4D}"/>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
        <a:srcRect xmlns:a="http://schemas.openxmlformats.org/drawingml/2006/main" t="24910" b="23322"/>
        <a:stretch xmlns:a="http://schemas.openxmlformats.org/drawingml/2006/main">
          <a:fillRect/>
        </a:stretch>
      </cdr:blipFill>
      <cdr:spPr>
        <a:xfrm xmlns:a="http://schemas.openxmlformats.org/drawingml/2006/main">
          <a:off x="682102" y="351634"/>
          <a:ext cx="9144000" cy="3743148"/>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0.05017</cdr:x>
      <cdr:y>0.22364</cdr:y>
    </cdr:from>
    <cdr:to>
      <cdr:x>0.19773</cdr:x>
      <cdr:y>0.26608</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27520" y="973146"/>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6.4</a:t>
          </a:r>
        </a:p>
      </cdr:txBody>
    </cdr:sp>
  </cdr:relSizeAnchor>
</c:userShapes>
</file>

<file path=ppt/drawings/drawing4.xml><?xml version="1.0" encoding="utf-8"?>
<c:userShapes xmlns:c="http://schemas.openxmlformats.org/drawingml/2006/chart">
  <cdr:relSizeAnchor xmlns:cdr="http://schemas.openxmlformats.org/drawingml/2006/chartDrawing">
    <cdr:from>
      <cdr:x>0.04774</cdr:x>
      <cdr:y>0.33523</cdr:y>
    </cdr:from>
    <cdr:to>
      <cdr:x>0.29143</cdr:x>
      <cdr:y>0.37766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02004" y="1458680"/>
          <a:ext cx="2562553"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11-country average: 17.5%</a:t>
          </a:r>
        </a:p>
      </cdr:txBody>
    </cdr:sp>
  </cdr:relSizeAnchor>
  <cdr:relSizeAnchor xmlns:cdr="http://schemas.openxmlformats.org/drawingml/2006/chartDrawing">
    <cdr:from>
      <cdr:x>0.0275</cdr:x>
      <cdr:y>0.03656</cdr:y>
    </cdr:from>
    <cdr:to>
      <cdr:x>0.18097</cdr:x>
      <cdr:y>0.14266</cdr:y>
    </cdr:to>
    <cdr:sp macro="" textlink="">
      <cdr:nvSpPr>
        <cdr:cNvPr id="3" name="Rectangle 2">
          <a:extLst xmlns:a="http://schemas.openxmlformats.org/drawingml/2006/main">
            <a:ext uri="{FF2B5EF4-FFF2-40B4-BE49-F238E27FC236}">
              <a16:creationId xmlns:a16="http://schemas.microsoft.com/office/drawing/2014/main" id="{8B2466BF-E3F1-4502-BBCC-453AB8493C1E}"/>
            </a:ext>
          </a:extLst>
        </cdr:cNvPr>
        <cdr:cNvSpPr/>
      </cdr:nvSpPr>
      <cdr:spPr>
        <a:xfrm xmlns:a="http://schemas.openxmlformats.org/drawingml/2006/main">
          <a:off x="289179" y="159085"/>
          <a:ext cx="1613840" cy="461665"/>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Percent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63" tIns="48332" rIns="96663" bIns="48332" rtlCol="0"/>
          <a:lstStyle>
            <a:lvl1pPr algn="l">
              <a:defRPr sz="1300"/>
            </a:lvl1pPr>
          </a:lstStyle>
          <a:p>
            <a:endParaRPr lang="en-US"/>
          </a:p>
        </p:txBody>
      </p:sp>
      <p:sp>
        <p:nvSpPr>
          <p:cNvPr id="3" name="Date Placeholder 2"/>
          <p:cNvSpPr>
            <a:spLocks noGrp="1"/>
          </p:cNvSpPr>
          <p:nvPr>
            <p:ph type="dt" idx="1"/>
          </p:nvPr>
        </p:nvSpPr>
        <p:spPr>
          <a:xfrm>
            <a:off x="4143588" y="0"/>
            <a:ext cx="3169920" cy="481728"/>
          </a:xfrm>
          <a:prstGeom prst="rect">
            <a:avLst/>
          </a:prstGeom>
        </p:spPr>
        <p:txBody>
          <a:bodyPr vert="horz" lIns="96663" tIns="48332" rIns="96663" bIns="48332" rtlCol="0"/>
          <a:lstStyle>
            <a:lvl1pPr algn="r">
              <a:defRPr sz="1300"/>
            </a:lvl1pPr>
          </a:lstStyle>
          <a:p>
            <a:fld id="{E7EC6A77-897B-A94D-8179-085D1B4EE98D}" type="datetimeFigureOut">
              <a:rPr lang="en-US" smtClean="0"/>
              <a:t>4/1/2026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3" tIns="48332" rIns="96663" bIns="48332" rtlCol="0" anchor="ctr"/>
          <a:lstStyle/>
          <a:p>
            <a:endParaRPr lang="en-US"/>
          </a:p>
        </p:txBody>
      </p:sp>
      <p:sp>
        <p:nvSpPr>
          <p:cNvPr id="5" name="Notes Placeholder 4"/>
          <p:cNvSpPr>
            <a:spLocks noGrp="1"/>
          </p:cNvSpPr>
          <p:nvPr>
            <p:ph type="body" sz="quarter" idx="3"/>
          </p:nvPr>
        </p:nvSpPr>
        <p:spPr>
          <a:xfrm>
            <a:off x="731521" y="4620578"/>
            <a:ext cx="5852160" cy="3780473"/>
          </a:xfrm>
          <a:prstGeom prst="rect">
            <a:avLst/>
          </a:prstGeom>
        </p:spPr>
        <p:txBody>
          <a:bodyPr vert="horz" lIns="96663" tIns="48332" rIns="96663" bIns="4833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6663" tIns="48332" rIns="96663" bIns="48332"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5"/>
            <a:ext cx="3169920" cy="481727"/>
          </a:xfrm>
          <a:prstGeom prst="rect">
            <a:avLst/>
          </a:prstGeom>
        </p:spPr>
        <p:txBody>
          <a:bodyPr vert="horz" lIns="96663" tIns="48332" rIns="96663" bIns="48332" rtlCol="0" anchor="b"/>
          <a:lstStyle>
            <a:lvl1pPr algn="r">
              <a:defRPr sz="13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oi.org/10.26099/7322-n764"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mchb.hrsa.gov/data/national-surveys"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commonwealthfund.org/publications/issue-briefs/2018/dec/womens-health-us-compared-ten-other-countries" TargetMode="External"/><Relationship Id="rId2" Type="http://schemas.openxmlformats.org/officeDocument/2006/relationships/slide" Target="../slides/slide48.xml"/><Relationship Id="rId1" Type="http://schemas.openxmlformats.org/officeDocument/2006/relationships/notesMaster" Target="../notesMasters/notesMaster1.xml"/><Relationship Id="rId4" Type="http://schemas.openxmlformats.org/officeDocument/2006/relationships/hyperlink" Target="https://doi.org/10.26099/wy8a-7w13"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dc.gov/nchs/data/nvsr/nvsr74/nvsr74-07.pdf" TargetMode="External"/><Relationship Id="rId2" Type="http://schemas.openxmlformats.org/officeDocument/2006/relationships/slide" Target="../slides/slide57.xml"/><Relationship Id="rId1" Type="http://schemas.openxmlformats.org/officeDocument/2006/relationships/notesMaster" Target="../notesMasters/notesMaster1.xml"/><Relationship Id="rId4" Type="http://schemas.openxmlformats.org/officeDocument/2006/relationships/hyperlink" Target="https://datawrapper.dwcdn.net/uRjyp/800px.png"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gis.cdc.gov/Cancer/USCS/#/explore/mortality?cancer=1&amp;datatype=2&amp;dataset=standard&amp;indicator=value&amp;area=1&amp;timeperiod=26&amp;sexes=1&amp;races=8_11_12_14_15_6&amp;ages=23&amp;tab=2&amp;view=chart&amp;xaxis=races&amp;shownational=1"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kff.org/mental-health/state-indicator/drug-overdose-death-rate-per-100000-population-by-race-ethnicity/?dataView=1&amp;currentTimeframe=0&amp;sortModel=%7B%22colId%22:%22Location%22,%22sort%22:%22asc%22%7D"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ommonwealthfund.org/publications/issue-briefs/2015/oct/us-health-care-global-perspective"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axenehp.com/international-healthcare-systems-us-versus-world/" TargetMode="External"/><Relationship Id="rId4" Type="http://schemas.openxmlformats.org/officeDocument/2006/relationships/hyperlink" Target="https://www.healthsystemtracker.org/chart-collection/quality-u-s-healthcare-system-compare-countries/#item-overall-age-specific-potential-years-of-life-lost-per-100000-population-1990-2017"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en.wikipedia.org/wiki/Prescription_drug_prices_in_the_United_States" TargetMode="External"/><Relationship Id="rId2" Type="http://schemas.openxmlformats.org/officeDocument/2006/relationships/slide" Target="../slides/slide88.xml"/><Relationship Id="rId1" Type="http://schemas.openxmlformats.org/officeDocument/2006/relationships/notesMaster" Target="../notesMasters/notesMaster1.xml"/><Relationship Id="rId4" Type="http://schemas.openxmlformats.org/officeDocument/2006/relationships/hyperlink" Target="https://www.ft.com/content/e92dbf94-d9a2-11e9-8f9b-77216ebe1f17"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ommonwealthfund.org/publications/issue-briefs/2015/oct/us-health-care-global-perspective"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axenehp.com/international-healthcare-systems-us-versus-world/" TargetMode="External"/><Relationship Id="rId4" Type="http://schemas.openxmlformats.org/officeDocument/2006/relationships/hyperlink" Target="https://www.healthsystemtracker.org/chart-collection/quality-u-s-healthcare-system-compare-countries/#item-overall-age-specific-potential-years-of-life-lost-per-100000-population-1990-2017"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F294D8-753E-E842-8CF8-893A8D4FD7E5}" type="slidenum">
              <a:rPr lang="en-US" smtClean="0"/>
              <a:t>1</a:t>
            </a:fld>
            <a:endParaRPr lang="en-US"/>
          </a:p>
        </p:txBody>
      </p:sp>
    </p:spTree>
    <p:extLst>
      <p:ext uri="{BB962C8B-B14F-4D97-AF65-F5344CB8AC3E}">
        <p14:creationId xmlns:p14="http://schemas.microsoft.com/office/powerpoint/2010/main" val="3907968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c9b5a1018c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c9b5a1018c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Source: National Health Interview Survey; CEA calculations</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1236401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4D723-EFDA-15A3-B064-61033B0A8C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7EF4D5-C17B-49D1-B561-0109B5DAB3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14D7CF-09C1-3F0E-6F07-766254F1E8FD}"/>
              </a:ext>
            </a:extLst>
          </p:cNvPr>
          <p:cNvSpPr>
            <a:spLocks noGrp="1"/>
          </p:cNvSpPr>
          <p:nvPr>
            <p:ph type="body" idx="1"/>
          </p:nvPr>
        </p:nvSpPr>
        <p:spPr/>
        <p:txBody>
          <a:bodyPr/>
          <a:lstStyle/>
          <a:p>
            <a:r>
              <a:rPr lang="en-US" dirty="0"/>
              <a:t>Percentages may add to more than 100% because some people are covered by multiple programs</a:t>
            </a:r>
          </a:p>
        </p:txBody>
      </p:sp>
      <p:sp>
        <p:nvSpPr>
          <p:cNvPr id="4" name="Slide Number Placeholder 3">
            <a:extLst>
              <a:ext uri="{FF2B5EF4-FFF2-40B4-BE49-F238E27FC236}">
                <a16:creationId xmlns:a16="http://schemas.microsoft.com/office/drawing/2014/main" id="{9707302A-1ED7-6E67-90DF-E0E3598289D5}"/>
              </a:ext>
            </a:extLst>
          </p:cNvPr>
          <p:cNvSpPr>
            <a:spLocks noGrp="1"/>
          </p:cNvSpPr>
          <p:nvPr>
            <p:ph type="sldNum" sz="quarter" idx="5"/>
          </p:nvPr>
        </p:nvSpPr>
        <p:spPr/>
        <p:txBody>
          <a:bodyPr/>
          <a:lstStyle/>
          <a:p>
            <a:fld id="{39F294D8-753E-E842-8CF8-893A8D4FD7E5}" type="slidenum">
              <a:rPr lang="en-US" smtClean="0"/>
              <a:t>30</a:t>
            </a:fld>
            <a:endParaRPr lang="en-US"/>
          </a:p>
        </p:txBody>
      </p:sp>
    </p:spTree>
    <p:extLst>
      <p:ext uri="{BB962C8B-B14F-4D97-AF65-F5344CB8AC3E}">
        <p14:creationId xmlns:p14="http://schemas.microsoft.com/office/powerpoint/2010/main" val="1797707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32</a:t>
            </a:fld>
            <a:endParaRPr lang="en-US"/>
          </a:p>
        </p:txBody>
      </p:sp>
    </p:spTree>
    <p:extLst>
      <p:ext uri="{BB962C8B-B14F-4D97-AF65-F5344CB8AC3E}">
        <p14:creationId xmlns:p14="http://schemas.microsoft.com/office/powerpoint/2010/main" val="188249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U.S. has the largest share of non-clinical staff (46% of staff). These include administrative positions, cleaning staff, security, IT, and others. Removing non-clinical staff from the data would put the U.S. below the OECD average for clinical staff.</a:t>
            </a:r>
          </a:p>
        </p:txBody>
      </p:sp>
      <p:sp>
        <p:nvSpPr>
          <p:cNvPr id="4" name="Slide Number Placeholder 3"/>
          <p:cNvSpPr>
            <a:spLocks noGrp="1"/>
          </p:cNvSpPr>
          <p:nvPr>
            <p:ph type="sldNum" sz="quarter" idx="5"/>
          </p:nvPr>
        </p:nvSpPr>
        <p:spPr/>
        <p:txBody>
          <a:bodyPr/>
          <a:lstStyle/>
          <a:p>
            <a:fld id="{39F294D8-753E-E842-8CF8-893A8D4FD7E5}" type="slidenum">
              <a:rPr lang="en-US" smtClean="0"/>
              <a:t>34</a:t>
            </a:fld>
            <a:endParaRPr lang="en-US"/>
          </a:p>
        </p:txBody>
      </p:sp>
    </p:spTree>
    <p:extLst>
      <p:ext uri="{BB962C8B-B14F-4D97-AF65-F5344CB8AC3E}">
        <p14:creationId xmlns:p14="http://schemas.microsoft.com/office/powerpoint/2010/main" val="837817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Source: Munira Z. Gunja, Relebohile </a:t>
            </a:r>
            <a:r>
              <a:rPr lang="en-US" sz="1200" b="0" i="0" kern="1200" dirty="0" err="1">
                <a:solidFill>
                  <a:schemeClr val="tx1"/>
                </a:solidFill>
                <a:effectLst/>
                <a:latin typeface="+mn-lt"/>
                <a:ea typeface="+mn-ea"/>
                <a:cs typeface="+mn-cs"/>
              </a:rPr>
              <a:t>Masitha</a:t>
            </a:r>
            <a:r>
              <a:rPr lang="en-US" sz="1200" b="0" i="0" kern="1200" dirty="0">
                <a:solidFill>
                  <a:schemeClr val="tx1"/>
                </a:solidFill>
                <a:effectLst/>
                <a:latin typeface="+mn-lt"/>
                <a:ea typeface="+mn-ea"/>
                <a:cs typeface="+mn-cs"/>
              </a:rPr>
              <a:t>, and Laurie C. Zephyrin, </a:t>
            </a:r>
            <a:r>
              <a:rPr lang="en-US" sz="1200" b="0" i="1" kern="1200" dirty="0">
                <a:solidFill>
                  <a:schemeClr val="tx1"/>
                </a:solidFill>
                <a:effectLst/>
                <a:latin typeface="+mn-lt"/>
                <a:ea typeface="+mn-ea"/>
                <a:cs typeface="+mn-cs"/>
              </a:rPr>
              <a:t>Health Care for Women: How the U.S. Compares Internationally</a:t>
            </a:r>
            <a:r>
              <a:rPr lang="en-US" sz="1200" b="0" i="0" kern="1200" dirty="0">
                <a:solidFill>
                  <a:schemeClr val="tx1"/>
                </a:solidFill>
                <a:effectLst/>
                <a:latin typeface="+mn-lt"/>
                <a:ea typeface="+mn-ea"/>
                <a:cs typeface="+mn-cs"/>
              </a:rPr>
              <a:t> (Commonwealth Fund, Aug. 2024). </a:t>
            </a:r>
            <a:r>
              <a:rPr lang="en-US" sz="1200" b="0" i="0" u="none" strike="noStrike" kern="1200" dirty="0">
                <a:solidFill>
                  <a:schemeClr val="tx1"/>
                </a:solidFill>
                <a:effectLst/>
                <a:latin typeface="+mn-lt"/>
                <a:ea typeface="+mn-ea"/>
                <a:cs typeface="+mn-cs"/>
                <a:hlinkClick r:id="rId3"/>
              </a:rPr>
              <a:t>https://doi.org/10.26099/7322-n764</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36</a:t>
            </a:fld>
            <a:endParaRPr lang="en-US"/>
          </a:p>
        </p:txBody>
      </p:sp>
    </p:spTree>
    <p:extLst>
      <p:ext uri="{BB962C8B-B14F-4D97-AF65-F5344CB8AC3E}">
        <p14:creationId xmlns:p14="http://schemas.microsoft.com/office/powerpoint/2010/main" val="2181482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39</a:t>
            </a:fld>
            <a:endParaRPr lang="en-US"/>
          </a:p>
        </p:txBody>
      </p:sp>
    </p:spTree>
    <p:extLst>
      <p:ext uri="{BB962C8B-B14F-4D97-AF65-F5344CB8AC3E}">
        <p14:creationId xmlns:p14="http://schemas.microsoft.com/office/powerpoint/2010/main" val="3391240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8DAC3-6124-4469-D214-1F23B22C67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B95723-9911-4E5C-1990-0BD5A48A4D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7F4204-5693-3043-B689-6BD1F9BFA0F3}"/>
              </a:ext>
            </a:extLst>
          </p:cNvPr>
          <p:cNvSpPr>
            <a:spLocks noGrp="1"/>
          </p:cNvSpPr>
          <p:nvPr>
            <p:ph type="body" idx="1"/>
          </p:nvPr>
        </p:nvSpPr>
        <p:spPr/>
        <p:txBody>
          <a:bodyPr/>
          <a:lstStyle/>
          <a:p>
            <a:r>
              <a:rPr lang="en-US" dirty="0"/>
              <a:t>https://worldpopulationreview.com/country-rankings/icu-beds-per-capita-by-country</a:t>
            </a:r>
          </a:p>
        </p:txBody>
      </p:sp>
      <p:sp>
        <p:nvSpPr>
          <p:cNvPr id="4" name="Slide Number Placeholder 3">
            <a:extLst>
              <a:ext uri="{FF2B5EF4-FFF2-40B4-BE49-F238E27FC236}">
                <a16:creationId xmlns:a16="http://schemas.microsoft.com/office/drawing/2014/main" id="{9B10E40B-74EF-1291-B567-AF55B9B00653}"/>
              </a:ext>
            </a:extLst>
          </p:cNvPr>
          <p:cNvSpPr>
            <a:spLocks noGrp="1"/>
          </p:cNvSpPr>
          <p:nvPr>
            <p:ph type="sldNum" sz="quarter" idx="5"/>
          </p:nvPr>
        </p:nvSpPr>
        <p:spPr/>
        <p:txBody>
          <a:bodyPr/>
          <a:lstStyle/>
          <a:p>
            <a:fld id="{39F294D8-753E-E842-8CF8-893A8D4FD7E5}" type="slidenum">
              <a:rPr lang="en-US" smtClean="0"/>
              <a:t>40</a:t>
            </a:fld>
            <a:endParaRPr lang="en-US"/>
          </a:p>
        </p:txBody>
      </p:sp>
    </p:spTree>
    <p:extLst>
      <p:ext uri="{BB962C8B-B14F-4D97-AF65-F5344CB8AC3E}">
        <p14:creationId xmlns:p14="http://schemas.microsoft.com/office/powerpoint/2010/main" val="4032720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Source: Munira Z. Gunja, Relebohile </a:t>
            </a:r>
            <a:r>
              <a:rPr lang="en-US" sz="1200" b="0" i="0" u="none" strike="noStrike" kern="1200" baseline="0" dirty="0" err="1">
                <a:solidFill>
                  <a:schemeClr val="tx1"/>
                </a:solidFill>
                <a:latin typeface="+mn-lt"/>
                <a:ea typeface="+mn-ea"/>
                <a:cs typeface="+mn-cs"/>
              </a:rPr>
              <a:t>Masitha</a:t>
            </a:r>
            <a:r>
              <a:rPr lang="en-US" sz="1200" b="0" i="0" u="none" strike="noStrike" kern="1200" baseline="0" dirty="0">
                <a:solidFill>
                  <a:schemeClr val="tx1"/>
                </a:solidFill>
                <a:latin typeface="+mn-lt"/>
                <a:ea typeface="+mn-ea"/>
                <a:cs typeface="+mn-cs"/>
              </a:rPr>
              <a:t>, and Laurie C. Zephyrin, </a:t>
            </a:r>
            <a:r>
              <a:rPr lang="en-US" sz="1200" b="0" i="1" u="none" strike="noStrike" kern="1200" baseline="0" dirty="0">
                <a:solidFill>
                  <a:schemeClr val="tx1"/>
                </a:solidFill>
                <a:latin typeface="+mn-lt"/>
                <a:ea typeface="+mn-ea"/>
                <a:cs typeface="+mn-cs"/>
              </a:rPr>
              <a:t>Health Care for Women: How the U.S. Compares Internationally </a:t>
            </a:r>
            <a:r>
              <a:rPr lang="en-US" sz="1200" b="0" i="0" u="none" strike="noStrike" kern="1200" baseline="0" dirty="0">
                <a:solidFill>
                  <a:schemeClr val="tx1"/>
                </a:solidFill>
                <a:latin typeface="+mn-lt"/>
                <a:ea typeface="+mn-ea"/>
                <a:cs typeface="+mn-cs"/>
              </a:rPr>
              <a:t>(Commonwealth Fund, Aug. 2024). </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44</a:t>
            </a:fld>
            <a:endParaRPr lang="en-US"/>
          </a:p>
        </p:txBody>
      </p:sp>
    </p:spTree>
    <p:extLst>
      <p:ext uri="{BB962C8B-B14F-4D97-AF65-F5344CB8AC3E}">
        <p14:creationId xmlns:p14="http://schemas.microsoft.com/office/powerpoint/2010/main" val="1683263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45</a:t>
            </a:fld>
            <a:endParaRPr lang="en-US"/>
          </a:p>
        </p:txBody>
      </p:sp>
    </p:spTree>
    <p:extLst>
      <p:ext uri="{BB962C8B-B14F-4D97-AF65-F5344CB8AC3E}">
        <p14:creationId xmlns:p14="http://schemas.microsoft.com/office/powerpoint/2010/main" val="4094902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Expenditures grew about 7.5% from 2022 to 2023.</a:t>
            </a:r>
          </a:p>
          <a:p>
            <a:r>
              <a:rPr lang="en-US" dirty="0"/>
              <a:t>Hopefully the comparison of the US health care industry to the entire economy of Germany, UK, and France will make students also appreciate how difficult any type of a reform is – when the sector being reformed is of this size and complexity. </a:t>
            </a:r>
          </a:p>
          <a:p>
            <a:r>
              <a:rPr lang="en-US" dirty="0"/>
              <a:t>https://</a:t>
            </a:r>
            <a:r>
              <a:rPr lang="en-US" dirty="0" err="1"/>
              <a:t>databankfiles.worldbank.org</a:t>
            </a:r>
            <a:r>
              <a:rPr lang="en-US" dirty="0"/>
              <a:t>/public/</a:t>
            </a:r>
            <a:r>
              <a:rPr lang="en-US" dirty="0" err="1"/>
              <a:t>ddpext_download</a:t>
            </a:r>
            <a:r>
              <a:rPr lang="en-US" dirty="0"/>
              <a:t>/</a:t>
            </a:r>
            <a:r>
              <a:rPr lang="en-US" dirty="0" err="1"/>
              <a:t>GDP.pdf</a:t>
            </a:r>
            <a:endParaRPr lang="en-US" dirty="0"/>
          </a:p>
        </p:txBody>
      </p:sp>
      <p:sp>
        <p:nvSpPr>
          <p:cNvPr id="4" name="Slide Number Placeholder 3"/>
          <p:cNvSpPr>
            <a:spLocks noGrp="1"/>
          </p:cNvSpPr>
          <p:nvPr>
            <p:ph type="sldNum" sz="quarter" idx="5"/>
          </p:nvPr>
        </p:nvSpPr>
        <p:spPr/>
        <p:txBody>
          <a:bodyPr/>
          <a:lstStyle/>
          <a:p>
            <a:pPr defTabSz="955639">
              <a:defRPr/>
            </a:pPr>
            <a:fld id="{7EC85BC4-8EB5-4604-8AA6-8BB49D60C87E}" type="slidenum">
              <a:rPr lang="en-US">
                <a:solidFill>
                  <a:prstClr val="black"/>
                </a:solidFill>
                <a:latin typeface="Calibri"/>
              </a:rPr>
              <a:pPr defTabSz="955639">
                <a:defRPr/>
              </a:pPr>
              <a:t>6</a:t>
            </a:fld>
            <a:endParaRPr lang="en-US" dirty="0">
              <a:solidFill>
                <a:prstClr val="black"/>
              </a:solidFill>
              <a:latin typeface="Calibri"/>
            </a:endParaRPr>
          </a:p>
        </p:txBody>
      </p:sp>
    </p:spTree>
    <p:extLst>
      <p:ext uri="{BB962C8B-B14F-4D97-AF65-F5344CB8AC3E}">
        <p14:creationId xmlns:p14="http://schemas.microsoft.com/office/powerpoint/2010/main" val="3193486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Source: </a:t>
            </a:r>
            <a:r>
              <a:rPr lang="en-US" sz="1200" b="0" i="0" u="none" strike="noStrike" kern="1200" dirty="0">
                <a:solidFill>
                  <a:schemeClr val="tx1"/>
                </a:solidFill>
                <a:effectLst/>
                <a:latin typeface="+mn-lt"/>
                <a:ea typeface="+mn-ea"/>
                <a:cs typeface="+mn-cs"/>
                <a:hlinkClick r:id="rId3"/>
              </a:rPr>
              <a:t>Child and Adolescent Health Measurement Initiative. 2023 National Survey of Children’s Health (NSCH) data query. Data Resource Center for Child and Adolescent Health supported by the U.S. Department of Health and Human Services, Health Resources and Services Administration (HRSA), Maternal and Child Health Bureau (MCHB).</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46</a:t>
            </a:fld>
            <a:endParaRPr lang="en-US"/>
          </a:p>
        </p:txBody>
      </p:sp>
    </p:spTree>
    <p:extLst>
      <p:ext uri="{BB962C8B-B14F-4D97-AF65-F5344CB8AC3E}">
        <p14:creationId xmlns:p14="http://schemas.microsoft.com/office/powerpoint/2010/main" val="2473044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575959"/>
                </a:solidFill>
                <a:effectLst/>
                <a:latin typeface="InterFace"/>
              </a:rPr>
              <a:t>Notes: ^ Medical bill problems include any of the following in the past year: 1) serious problems paying or were unable to pay medical bills; 2) spent a lot of time on paperwork or disputes related to medical bills; or 3) insurance denied payment or paid less than expected. * Statistically significant difference compared to the United States (p&lt;.05). </a:t>
            </a:r>
          </a:p>
          <a:p>
            <a:pPr algn="l" fontAlgn="base"/>
            <a:r>
              <a:rPr lang="en-US" b="0" i="0" dirty="0">
                <a:solidFill>
                  <a:srgbClr val="575959"/>
                </a:solidFill>
                <a:effectLst/>
                <a:latin typeface="InterFace"/>
              </a:rPr>
              <a:t>Data: The Commonwealth Fund International Health Policy Survey, 2016.</a:t>
            </a:r>
          </a:p>
          <a:p>
            <a:pPr algn="l" fontAlgn="base"/>
            <a:br>
              <a:rPr lang="en-US" b="0" i="0" dirty="0">
                <a:solidFill>
                  <a:srgbClr val="575959"/>
                </a:solidFill>
                <a:effectLst/>
                <a:latin typeface="InterFace"/>
              </a:rPr>
            </a:br>
            <a:endParaRPr lang="en-US" b="0" i="0" dirty="0">
              <a:solidFill>
                <a:srgbClr val="575959"/>
              </a:solidFill>
              <a:effectLst/>
              <a:latin typeface="InterFace"/>
            </a:endParaRPr>
          </a:p>
          <a:p>
            <a:pPr algn="l" fontAlgn="base"/>
            <a:r>
              <a:rPr lang="en-US" b="0" i="0" dirty="0">
                <a:solidFill>
                  <a:srgbClr val="575959"/>
                </a:solidFill>
                <a:effectLst/>
                <a:latin typeface="InterFace"/>
              </a:rPr>
              <a:t>Source: </a:t>
            </a:r>
            <a:r>
              <a:rPr lang="en-US" b="0" i="0" dirty="0" err="1">
                <a:solidFill>
                  <a:srgbClr val="575959"/>
                </a:solidFill>
                <a:effectLst/>
                <a:latin typeface="InterFace"/>
              </a:rPr>
              <a:t>Munira</a:t>
            </a:r>
            <a:r>
              <a:rPr lang="en-US" b="0" i="0" dirty="0">
                <a:solidFill>
                  <a:srgbClr val="575959"/>
                </a:solidFill>
                <a:effectLst/>
                <a:latin typeface="InterFace"/>
              </a:rPr>
              <a:t> Z. </a:t>
            </a:r>
            <a:r>
              <a:rPr lang="en-US" b="0" i="0" dirty="0" err="1">
                <a:solidFill>
                  <a:srgbClr val="575959"/>
                </a:solidFill>
                <a:effectLst/>
                <a:latin typeface="InterFace"/>
              </a:rPr>
              <a:t>Gunja</a:t>
            </a:r>
            <a:r>
              <a:rPr lang="en-US" b="0" i="0" dirty="0">
                <a:solidFill>
                  <a:srgbClr val="575959"/>
                </a:solidFill>
                <a:effectLst/>
                <a:latin typeface="InterFace"/>
              </a:rPr>
              <a:t> et al., </a:t>
            </a:r>
            <a:r>
              <a:rPr lang="en-US" b="0" i="1" u="none" strike="noStrike" dirty="0">
                <a:solidFill>
                  <a:srgbClr val="575959"/>
                </a:solidFill>
                <a:effectLst/>
                <a:latin typeface="inherit"/>
                <a:hlinkClick r:id="rId3"/>
              </a:rPr>
              <a:t>What Is the Status of Women’s Health and Health Care in the U.S. Compared to Ten Other Countries?</a:t>
            </a:r>
            <a:r>
              <a:rPr lang="en-US" b="0" i="0" dirty="0">
                <a:solidFill>
                  <a:srgbClr val="575959"/>
                </a:solidFill>
                <a:effectLst/>
                <a:latin typeface="InterFace"/>
              </a:rPr>
              <a:t> (Commonwealth Fund, Dec. 2018). </a:t>
            </a:r>
            <a:r>
              <a:rPr lang="en-US" b="0" i="0" u="none" strike="noStrike" dirty="0">
                <a:solidFill>
                  <a:srgbClr val="575959"/>
                </a:solidFill>
                <a:effectLst/>
                <a:latin typeface="inherit"/>
                <a:hlinkClick r:id="rId4"/>
              </a:rPr>
              <a:t>https://doi.org/10.26099/wy8a-7w13</a:t>
            </a:r>
            <a:endParaRPr lang="en-US" b="0" i="0" dirty="0">
              <a:solidFill>
                <a:srgbClr val="575959"/>
              </a:solidFill>
              <a:effectLst/>
              <a:latin typeface="InterFace"/>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6663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966630" rtl="0" eaLnBrk="1" fontAlgn="auto" latinLnBrk="0" hangingPunct="1">
                <a:lnSpc>
                  <a:spcPct val="100000"/>
                </a:lnSpc>
                <a:spcBef>
                  <a:spcPts val="0"/>
                </a:spcBef>
                <a:spcAft>
                  <a:spcPts val="0"/>
                </a:spcAft>
                <a:buClrTx/>
                <a:buSzTx/>
                <a:buFontTx/>
                <a:buNone/>
                <a:tabLst/>
                <a:defRPr/>
              </a:pPr>
              <a:t>48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989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7FA77-8A8D-13C0-3722-BB9BB06D25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482A73-C58B-903F-16AF-3FE764E1BA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E93F1A-1F75-7A61-6ED3-7020167D14E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Among the 34 countries in the OECD, the US in 2010 was </a:t>
            </a:r>
            <a:r>
              <a:rPr lang="en-US" sz="1200" b="0" dirty="0">
                <a:solidFill>
                  <a:srgbClr val="0C4C88"/>
                </a:solidFill>
              </a:rPr>
              <a:t>27th in life expectancy at birth</a:t>
            </a:r>
          </a:p>
          <a:p>
            <a:endParaRPr lang="en-US" dirty="0"/>
          </a:p>
        </p:txBody>
      </p:sp>
      <p:sp>
        <p:nvSpPr>
          <p:cNvPr id="4" name="Slide Number Placeholder 3">
            <a:extLst>
              <a:ext uri="{FF2B5EF4-FFF2-40B4-BE49-F238E27FC236}">
                <a16:creationId xmlns:a16="http://schemas.microsoft.com/office/drawing/2014/main" id="{1134ED17-31D2-5C9C-3FB5-A1139DCE436A}"/>
              </a:ext>
            </a:extLst>
          </p:cNvPr>
          <p:cNvSpPr>
            <a:spLocks noGrp="1"/>
          </p:cNvSpPr>
          <p:nvPr>
            <p:ph type="sldNum" sz="quarter" idx="5"/>
          </p:nvPr>
        </p:nvSpPr>
        <p:spPr/>
        <p:txBody>
          <a:bodyPr/>
          <a:lstStyle/>
          <a:p>
            <a:fld id="{39F294D8-753E-E842-8CF8-893A8D4FD7E5}" type="slidenum">
              <a:rPr lang="en-US" smtClean="0"/>
              <a:t>52</a:t>
            </a:fld>
            <a:endParaRPr lang="en-US"/>
          </a:p>
        </p:txBody>
      </p:sp>
    </p:spTree>
    <p:extLst>
      <p:ext uri="{BB962C8B-B14F-4D97-AF65-F5344CB8AC3E}">
        <p14:creationId xmlns:p14="http://schemas.microsoft.com/office/powerpoint/2010/main" val="37898764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a:t>
            </a:r>
          </a:p>
        </p:txBody>
      </p:sp>
      <p:sp>
        <p:nvSpPr>
          <p:cNvPr id="4" name="Slide Number Placeholder 3"/>
          <p:cNvSpPr>
            <a:spLocks noGrp="1"/>
          </p:cNvSpPr>
          <p:nvPr>
            <p:ph type="sldNum" sz="quarter" idx="5"/>
          </p:nvPr>
        </p:nvSpPr>
        <p:spPr/>
        <p:txBody>
          <a:bodyPr/>
          <a:lstStyle/>
          <a:p>
            <a:pPr defTabSz="955639">
              <a:defRPr/>
            </a:pPr>
            <a:fld id="{7EC85BC4-8EB5-4604-8AA6-8BB49D60C87E}" type="slidenum">
              <a:rPr lang="en-US">
                <a:solidFill>
                  <a:prstClr val="black"/>
                </a:solidFill>
                <a:latin typeface="Calibri"/>
              </a:rPr>
              <a:pPr defTabSz="955639">
                <a:defRPr/>
              </a:pPr>
              <a:t>54</a:t>
            </a:fld>
            <a:endParaRPr lang="en-US">
              <a:solidFill>
                <a:prstClr val="black"/>
              </a:solidFill>
              <a:latin typeface="Calibri"/>
            </a:endParaRPr>
          </a:p>
        </p:txBody>
      </p:sp>
    </p:spTree>
    <p:extLst>
      <p:ext uri="{BB962C8B-B14F-4D97-AF65-F5344CB8AC3E}">
        <p14:creationId xmlns:p14="http://schemas.microsoft.com/office/powerpoint/2010/main" val="772649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Source: </a:t>
            </a:r>
            <a:r>
              <a:rPr lang="en-US" sz="1200" b="0" i="0" u="none" strike="noStrike" kern="1200" dirty="0">
                <a:solidFill>
                  <a:schemeClr val="tx1"/>
                </a:solidFill>
                <a:effectLst/>
                <a:latin typeface="+mn-lt"/>
                <a:ea typeface="+mn-ea"/>
                <a:cs typeface="+mn-cs"/>
                <a:hlinkClick r:id="rId3"/>
              </a:rPr>
              <a:t>Ely, DM, Driscoll, AK. Infant mortality in the United States, 2023: Data From the Period Linked Birth/Infant Death File. National Vital Statistics Report Vol. 74 No. 7, National Center for Health Statistics, Centers for Disease Control and Prevention, 2025.</a:t>
            </a:r>
            <a:r>
              <a:rPr lang="en-US" sz="1200" b="0" i="0" u="none" strike="noStrike" kern="1200" dirty="0">
                <a:solidFill>
                  <a:schemeClr val="tx1"/>
                </a:solidFill>
                <a:effectLst/>
                <a:latin typeface="+mn-lt"/>
                <a:ea typeface="+mn-ea"/>
                <a:cs typeface="+mn-cs"/>
              </a:rPr>
              <a:t>Get the </a:t>
            </a:r>
            <a:r>
              <a:rPr lang="en-US" sz="1200" b="0" i="0" u="none" strike="noStrike" kern="1200" dirty="0" err="1">
                <a:solidFill>
                  <a:schemeClr val="tx1"/>
                </a:solidFill>
                <a:effectLst/>
                <a:latin typeface="+mn-lt"/>
                <a:ea typeface="+mn-ea"/>
                <a:cs typeface="+mn-cs"/>
              </a:rPr>
              <a:t>data</a:t>
            </a:r>
            <a:r>
              <a:rPr lang="en-US" sz="1200" b="0" i="0" u="none" strike="noStrike" kern="1200" dirty="0" err="1">
                <a:solidFill>
                  <a:schemeClr val="tx1"/>
                </a:solidFill>
                <a:effectLst/>
                <a:latin typeface="+mn-lt"/>
                <a:ea typeface="+mn-ea"/>
                <a:cs typeface="+mn-cs"/>
                <a:hlinkClick r:id="rId4"/>
              </a:rPr>
              <a:t>Download</a:t>
            </a:r>
            <a:r>
              <a:rPr lang="en-US" sz="1200" b="0" i="0" u="none" strike="noStrike" kern="1200" dirty="0">
                <a:solidFill>
                  <a:schemeClr val="tx1"/>
                </a:solidFill>
                <a:effectLst/>
                <a:latin typeface="+mn-lt"/>
                <a:ea typeface="+mn-ea"/>
                <a:cs typeface="+mn-cs"/>
                <a:hlinkClick r:id="rId4"/>
              </a:rPr>
              <a:t> PNG</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 Indicates the difference in values from those for Whites is statistically significant</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57</a:t>
            </a:fld>
            <a:endParaRPr lang="en-US"/>
          </a:p>
        </p:txBody>
      </p:sp>
    </p:spTree>
    <p:extLst>
      <p:ext uri="{BB962C8B-B14F-4D97-AF65-F5344CB8AC3E}">
        <p14:creationId xmlns:p14="http://schemas.microsoft.com/office/powerpoint/2010/main" val="688939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Source: </a:t>
            </a:r>
            <a:r>
              <a:rPr lang="en-US" sz="1200" b="0" i="0" u="none" strike="noStrike" kern="1200" dirty="0">
                <a:solidFill>
                  <a:schemeClr val="tx1"/>
                </a:solidFill>
                <a:effectLst/>
                <a:latin typeface="+mn-lt"/>
                <a:ea typeface="+mn-ea"/>
                <a:cs typeface="+mn-cs"/>
                <a:hlinkClick r:id="rId3"/>
              </a:rPr>
              <a:t>U.S. Cancer Statistics Working Group. U.S. Cancer Statistics Data Visualizations Tool, based on 2024 submission data (1999-2023): U.S. Department of Health and Human Services, Centers for Disease Control and Prevention and National Cancer Institute; https://www.cdc.gov/cancer/dataviz, released in June 2025.</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60</a:t>
            </a:fld>
            <a:endParaRPr lang="en-US"/>
          </a:p>
        </p:txBody>
      </p:sp>
    </p:spTree>
    <p:extLst>
      <p:ext uri="{BB962C8B-B14F-4D97-AF65-F5344CB8AC3E}">
        <p14:creationId xmlns:p14="http://schemas.microsoft.com/office/powerpoint/2010/main" val="10172902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https://worldpopulationreview.com/country-rankings/obesity-rates-by-country</a:t>
            </a:r>
          </a:p>
        </p:txBody>
      </p:sp>
      <p:sp>
        <p:nvSpPr>
          <p:cNvPr id="4" name="Slide Number Placeholder 3"/>
          <p:cNvSpPr>
            <a:spLocks noGrp="1"/>
          </p:cNvSpPr>
          <p:nvPr>
            <p:ph type="sldNum" sz="quarter" idx="5"/>
          </p:nvPr>
        </p:nvSpPr>
        <p:spPr/>
        <p:txBody>
          <a:bodyPr/>
          <a:lstStyle/>
          <a:p>
            <a:fld id="{39F294D8-753E-E842-8CF8-893A8D4FD7E5}" type="slidenum">
              <a:rPr lang="en-US" smtClean="0"/>
              <a:t>67</a:t>
            </a:fld>
            <a:endParaRPr lang="en-US"/>
          </a:p>
        </p:txBody>
      </p:sp>
    </p:spTree>
    <p:extLst>
      <p:ext uri="{BB962C8B-B14F-4D97-AF65-F5344CB8AC3E}">
        <p14:creationId xmlns:p14="http://schemas.microsoft.com/office/powerpoint/2010/main" val="4620873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https://worldpopulationreview.com/country-rankings/suicide-rate-by-country</a:t>
            </a:r>
          </a:p>
        </p:txBody>
      </p:sp>
      <p:sp>
        <p:nvSpPr>
          <p:cNvPr id="4" name="Slide Number Placeholder 3"/>
          <p:cNvSpPr>
            <a:spLocks noGrp="1"/>
          </p:cNvSpPr>
          <p:nvPr>
            <p:ph type="sldNum" sz="quarter" idx="5"/>
          </p:nvPr>
        </p:nvSpPr>
        <p:spPr/>
        <p:txBody>
          <a:bodyPr/>
          <a:lstStyle/>
          <a:p>
            <a:fld id="{39F294D8-753E-E842-8CF8-893A8D4FD7E5}" type="slidenum">
              <a:rPr lang="en-US" smtClean="0"/>
              <a:t>68</a:t>
            </a:fld>
            <a:endParaRPr lang="en-US"/>
          </a:p>
        </p:txBody>
      </p:sp>
    </p:spTree>
    <p:extLst>
      <p:ext uri="{BB962C8B-B14F-4D97-AF65-F5344CB8AC3E}">
        <p14:creationId xmlns:p14="http://schemas.microsoft.com/office/powerpoint/2010/main" val="35506798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Source: </a:t>
            </a:r>
            <a:r>
              <a:rPr lang="en-US" sz="1200" b="0" i="0" u="none" strike="noStrike" kern="1200" dirty="0">
                <a:solidFill>
                  <a:schemeClr val="tx1"/>
                </a:solidFill>
                <a:effectLst/>
                <a:latin typeface="+mn-lt"/>
                <a:ea typeface="+mn-ea"/>
                <a:cs typeface="+mn-cs"/>
                <a:hlinkClick r:id="rId3"/>
              </a:rPr>
              <a:t>KFF analysis of Centers for Disease Control and Prevention, National Center for Health Statistics. Underlying Cause of Death 1999-2023 on CDC WONDER Online Database, released 2024. Data are from the Multiple Cause of Death Files, 1999-2023, as compiled from data provided by the 57 vital statistics jurisdictions through the Vital Statistics Cooperative Program, accessed January 30, 2025</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72</a:t>
            </a:fld>
            <a:endParaRPr lang="en-US"/>
          </a:p>
        </p:txBody>
      </p:sp>
    </p:spTree>
    <p:extLst>
      <p:ext uri="{BB962C8B-B14F-4D97-AF65-F5344CB8AC3E}">
        <p14:creationId xmlns:p14="http://schemas.microsoft.com/office/powerpoint/2010/main" val="33559348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participants, some with competing objectives</a:t>
            </a:r>
          </a:p>
        </p:txBody>
      </p:sp>
      <p:sp>
        <p:nvSpPr>
          <p:cNvPr id="4" name="Slide Number Placeholder 3"/>
          <p:cNvSpPr>
            <a:spLocks noGrp="1"/>
          </p:cNvSpPr>
          <p:nvPr>
            <p:ph type="sldNum" sz="quarter" idx="5"/>
          </p:nvPr>
        </p:nvSpPr>
        <p:spPr/>
        <p:txBody>
          <a:bodyPr/>
          <a:lstStyle/>
          <a:p>
            <a:fld id="{39F294D8-753E-E842-8CF8-893A8D4FD7E5}" type="slidenum">
              <a:rPr lang="en-US" smtClean="0"/>
              <a:t>76</a:t>
            </a:fld>
            <a:endParaRPr lang="en-US"/>
          </a:p>
        </p:txBody>
      </p:sp>
    </p:spTree>
    <p:extLst>
      <p:ext uri="{BB962C8B-B14F-4D97-AF65-F5344CB8AC3E}">
        <p14:creationId xmlns:p14="http://schemas.microsoft.com/office/powerpoint/2010/main" val="3393827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9E751-6853-CA70-4087-74A2D3F07E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45E11A-A374-C3BD-5D9A-32BD5050EF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C4B441-C0C5-2B8E-EC2D-E901E4233978}"/>
              </a:ext>
            </a:extLst>
          </p:cNvPr>
          <p:cNvSpPr>
            <a:spLocks noGrp="1"/>
          </p:cNvSpPr>
          <p:nvPr>
            <p:ph type="body" idx="1"/>
          </p:nvPr>
        </p:nvSpPr>
        <p:spPr/>
        <p:txBody>
          <a:bodyPr/>
          <a:lstStyle/>
          <a:p>
            <a:r>
              <a:rPr lang="en-US" dirty="0">
                <a:hlinkClick r:id="" action="ppaction://noaction"/>
              </a:rPr>
              <a:t>https://www.healthsystemtracker.org/chart-collection/health-spending-u-s-compare-countries/#GDP%20per%20capita%20and%20health%20consumption%20spending%20per%20capita,%20U.S.%20dollars,%202023%20(current%20prices%20and%20PPP%20adjusted)%C2%A0</a:t>
            </a:r>
          </a:p>
          <a:p>
            <a:endParaRPr lang="en-US" dirty="0">
              <a:hlinkClick r:id="" action="ppaction://noaction"/>
            </a:endParaRPr>
          </a:p>
          <a:p>
            <a:r>
              <a:rPr lang="en-US" dirty="0">
                <a:hlinkClick r:id="" action="ppaction://noaction"/>
              </a:rPr>
              <a:t>https://www.commonwealthfund.org/publications/issue-briefs/2020/jan/us-health-care-global-perspective-2019</a:t>
            </a:r>
            <a:endParaRPr lang="en-US" dirty="0"/>
          </a:p>
          <a:p>
            <a:endParaRPr lang="en-US" dirty="0"/>
          </a:p>
          <a:p>
            <a:r>
              <a:rPr lang="en-US" dirty="0"/>
              <a:t>A bit older report: </a:t>
            </a:r>
            <a:r>
              <a:rPr lang="en-US" dirty="0">
                <a:hlinkClick r:id="rId3"/>
              </a:rPr>
              <a:t>https://www.commonwealthfund.org/publications/issue-briefs/2015/oct/us-health-care-global-perspective</a:t>
            </a:r>
            <a:endParaRPr lang="en-US" dirty="0"/>
          </a:p>
          <a:p>
            <a:endParaRPr lang="en-US" dirty="0"/>
          </a:p>
          <a:p>
            <a:r>
              <a:rPr lang="en-US" dirty="0">
                <a:hlinkClick r:id="rId4"/>
              </a:rPr>
              <a:t>https://www.healthsystemtracker.org/chart-collection/quality-u-s-healthcare-system-compare-countries/#item-overall-age-specific-potential-years-of-life-lost-per-100000-population-1990-2017</a:t>
            </a:r>
            <a:endParaRPr lang="en-US" dirty="0"/>
          </a:p>
          <a:p>
            <a:endParaRPr lang="en-US" dirty="0"/>
          </a:p>
          <a:p>
            <a:pPr defTabSz="966630">
              <a:defRPr/>
            </a:pPr>
            <a:r>
              <a:rPr lang="en-US" dirty="0">
                <a:hlinkClick r:id="rId5"/>
              </a:rPr>
              <a:t>https://axenehp.com/international-healthcare-systems-us-versus-world/</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82C50EED-EE70-B5E5-1772-27498EE2368A}"/>
              </a:ext>
            </a:extLst>
          </p:cNvPr>
          <p:cNvSpPr>
            <a:spLocks noGrp="1"/>
          </p:cNvSpPr>
          <p:nvPr>
            <p:ph type="sldNum" sz="quarter" idx="5"/>
          </p:nvPr>
        </p:nvSpPr>
        <p:spPr/>
        <p:txBody>
          <a:bodyPr/>
          <a:lstStyle/>
          <a:p>
            <a:pPr marL="0" marR="0" lvl="0" indent="0" algn="r" defTabSz="955639"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955639"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69045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78</a:t>
            </a:fld>
            <a:endParaRPr lang="en-US"/>
          </a:p>
        </p:txBody>
      </p:sp>
    </p:spTree>
    <p:extLst>
      <p:ext uri="{BB962C8B-B14F-4D97-AF65-F5344CB8AC3E}">
        <p14:creationId xmlns:p14="http://schemas.microsoft.com/office/powerpoint/2010/main" val="12983443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ea typeface="ＭＳ Ｐゴシック" pitchFamily="34" charset="-128"/>
              </a:rPr>
              <a:t>Healthcare is a normal good with an income elasticity coefficient that is about 1 and a price elasticity of demand coefficient that is as low as .2.  As the population ages, the demand for healthcare is likely to increase.</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1212" indent="-288928" eaLnBrk="0" hangingPunct="0">
              <a:spcBef>
                <a:spcPct val="30000"/>
              </a:spcBef>
              <a:defRPr sz="1200">
                <a:solidFill>
                  <a:schemeClr val="tx1"/>
                </a:solidFill>
                <a:latin typeface="Arial" pitchFamily="34" charset="0"/>
              </a:defRPr>
            </a:lvl2pPr>
            <a:lvl3pPr marL="1155709" indent="-231141" eaLnBrk="0" hangingPunct="0">
              <a:spcBef>
                <a:spcPct val="30000"/>
              </a:spcBef>
              <a:defRPr sz="1200">
                <a:solidFill>
                  <a:schemeClr val="tx1"/>
                </a:solidFill>
                <a:latin typeface="Arial" pitchFamily="34" charset="0"/>
              </a:defRPr>
            </a:lvl3pPr>
            <a:lvl4pPr marL="1617992" indent="-231141" eaLnBrk="0" hangingPunct="0">
              <a:spcBef>
                <a:spcPct val="30000"/>
              </a:spcBef>
              <a:defRPr sz="1200">
                <a:solidFill>
                  <a:schemeClr val="tx1"/>
                </a:solidFill>
                <a:latin typeface="Arial" pitchFamily="34" charset="0"/>
              </a:defRPr>
            </a:lvl4pPr>
            <a:lvl5pPr marL="2081838" indent="-231141" eaLnBrk="0" hangingPunct="0">
              <a:spcBef>
                <a:spcPct val="30000"/>
              </a:spcBef>
              <a:defRPr sz="1200">
                <a:solidFill>
                  <a:schemeClr val="tx1"/>
                </a:solidFill>
                <a:latin typeface="Arial" pitchFamily="34" charset="0"/>
              </a:defRPr>
            </a:lvl5pPr>
            <a:lvl6pPr marL="2531628" indent="-231141" eaLnBrk="0" fontAlgn="base" hangingPunct="0">
              <a:spcBef>
                <a:spcPct val="30000"/>
              </a:spcBef>
              <a:spcAft>
                <a:spcPct val="0"/>
              </a:spcAft>
              <a:defRPr sz="1200">
                <a:solidFill>
                  <a:schemeClr val="tx1"/>
                </a:solidFill>
                <a:latin typeface="Arial" pitchFamily="34" charset="0"/>
              </a:defRPr>
            </a:lvl6pPr>
            <a:lvl7pPr marL="2981418" indent="-231141" eaLnBrk="0" fontAlgn="base" hangingPunct="0">
              <a:spcBef>
                <a:spcPct val="30000"/>
              </a:spcBef>
              <a:spcAft>
                <a:spcPct val="0"/>
              </a:spcAft>
              <a:defRPr sz="1200">
                <a:solidFill>
                  <a:schemeClr val="tx1"/>
                </a:solidFill>
                <a:latin typeface="Arial" pitchFamily="34" charset="0"/>
              </a:defRPr>
            </a:lvl7pPr>
            <a:lvl8pPr marL="3431207" indent="-231141" eaLnBrk="0" fontAlgn="base" hangingPunct="0">
              <a:spcBef>
                <a:spcPct val="30000"/>
              </a:spcBef>
              <a:spcAft>
                <a:spcPct val="0"/>
              </a:spcAft>
              <a:defRPr sz="1200">
                <a:solidFill>
                  <a:schemeClr val="tx1"/>
                </a:solidFill>
                <a:latin typeface="Arial" pitchFamily="34" charset="0"/>
              </a:defRPr>
            </a:lvl8pPr>
            <a:lvl9pPr marL="3880997" indent="-23114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031807D-8C58-472B-9801-2C9F91398EC9}" type="slidenum">
              <a:rPr lang="en-US" altLang="en-US">
                <a:solidFill>
                  <a:prstClr val="black"/>
                </a:solidFill>
                <a:ea typeface="ＭＳ Ｐゴシック" pitchFamily="34" charset="-128"/>
              </a:rPr>
              <a:pPr eaLnBrk="1" hangingPunct="1">
                <a:spcBef>
                  <a:spcPct val="0"/>
                </a:spcBef>
              </a:pPr>
              <a:t>80</a:t>
            </a:fld>
            <a:endParaRPr lang="en-US" altLang="en-US">
              <a:solidFill>
                <a:prstClr val="black"/>
              </a:solidFill>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EBAED-11BA-B2EC-C1F6-BCAC8B1F0CEB}"/>
            </a:ext>
          </a:extLst>
        </p:cNvPr>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FDF72C76-FA4E-6F97-263F-930358D6B341}"/>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7F3E0350-E24A-CE92-D8F1-84DA00D551F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ea typeface="ＭＳ Ｐゴシック" pitchFamily="34" charset="-128"/>
              </a:rPr>
              <a:t>Healthcare is a normal good with an income elasticity coefficient that is about 1 and a price elasticity of demand coefficient that is as low as .2.  As the population ages, the demand for healthcare is likely to increase.</a:t>
            </a:r>
          </a:p>
        </p:txBody>
      </p:sp>
      <p:sp>
        <p:nvSpPr>
          <p:cNvPr id="45060" name="Slide Number Placeholder 3">
            <a:extLst>
              <a:ext uri="{FF2B5EF4-FFF2-40B4-BE49-F238E27FC236}">
                <a16:creationId xmlns:a16="http://schemas.microsoft.com/office/drawing/2014/main" id="{D10CF661-2594-27EC-E502-0D7D99194CA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1212" indent="-288928" eaLnBrk="0" hangingPunct="0">
              <a:spcBef>
                <a:spcPct val="30000"/>
              </a:spcBef>
              <a:defRPr sz="1200">
                <a:solidFill>
                  <a:schemeClr val="tx1"/>
                </a:solidFill>
                <a:latin typeface="Arial" pitchFamily="34" charset="0"/>
              </a:defRPr>
            </a:lvl2pPr>
            <a:lvl3pPr marL="1155709" indent="-231141" eaLnBrk="0" hangingPunct="0">
              <a:spcBef>
                <a:spcPct val="30000"/>
              </a:spcBef>
              <a:defRPr sz="1200">
                <a:solidFill>
                  <a:schemeClr val="tx1"/>
                </a:solidFill>
                <a:latin typeface="Arial" pitchFamily="34" charset="0"/>
              </a:defRPr>
            </a:lvl3pPr>
            <a:lvl4pPr marL="1617992" indent="-231141" eaLnBrk="0" hangingPunct="0">
              <a:spcBef>
                <a:spcPct val="30000"/>
              </a:spcBef>
              <a:defRPr sz="1200">
                <a:solidFill>
                  <a:schemeClr val="tx1"/>
                </a:solidFill>
                <a:latin typeface="Arial" pitchFamily="34" charset="0"/>
              </a:defRPr>
            </a:lvl4pPr>
            <a:lvl5pPr marL="2081838" indent="-231141" eaLnBrk="0" hangingPunct="0">
              <a:spcBef>
                <a:spcPct val="30000"/>
              </a:spcBef>
              <a:defRPr sz="1200">
                <a:solidFill>
                  <a:schemeClr val="tx1"/>
                </a:solidFill>
                <a:latin typeface="Arial" pitchFamily="34" charset="0"/>
              </a:defRPr>
            </a:lvl5pPr>
            <a:lvl6pPr marL="2531628" indent="-231141" eaLnBrk="0" fontAlgn="base" hangingPunct="0">
              <a:spcBef>
                <a:spcPct val="30000"/>
              </a:spcBef>
              <a:spcAft>
                <a:spcPct val="0"/>
              </a:spcAft>
              <a:defRPr sz="1200">
                <a:solidFill>
                  <a:schemeClr val="tx1"/>
                </a:solidFill>
                <a:latin typeface="Arial" pitchFamily="34" charset="0"/>
              </a:defRPr>
            </a:lvl6pPr>
            <a:lvl7pPr marL="2981418" indent="-231141" eaLnBrk="0" fontAlgn="base" hangingPunct="0">
              <a:spcBef>
                <a:spcPct val="30000"/>
              </a:spcBef>
              <a:spcAft>
                <a:spcPct val="0"/>
              </a:spcAft>
              <a:defRPr sz="1200">
                <a:solidFill>
                  <a:schemeClr val="tx1"/>
                </a:solidFill>
                <a:latin typeface="Arial" pitchFamily="34" charset="0"/>
              </a:defRPr>
            </a:lvl7pPr>
            <a:lvl8pPr marL="3431207" indent="-231141" eaLnBrk="0" fontAlgn="base" hangingPunct="0">
              <a:spcBef>
                <a:spcPct val="30000"/>
              </a:spcBef>
              <a:spcAft>
                <a:spcPct val="0"/>
              </a:spcAft>
              <a:defRPr sz="1200">
                <a:solidFill>
                  <a:schemeClr val="tx1"/>
                </a:solidFill>
                <a:latin typeface="Arial" pitchFamily="34" charset="0"/>
              </a:defRPr>
            </a:lvl8pPr>
            <a:lvl9pPr marL="3880997" indent="-23114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031807D-8C58-472B-9801-2C9F91398EC9}" type="slidenum">
              <a:rPr lang="en-US" altLang="en-US">
                <a:solidFill>
                  <a:prstClr val="black"/>
                </a:solidFill>
                <a:ea typeface="ＭＳ Ｐゴシック" pitchFamily="34" charset="-128"/>
              </a:rPr>
              <a:pPr eaLnBrk="1" hangingPunct="1">
                <a:spcBef>
                  <a:spcPct val="0"/>
                </a:spcBef>
              </a:pPr>
              <a:t>81</a:t>
            </a:fld>
            <a:endParaRPr lang="en-US" altLang="en-US">
              <a:solidFill>
                <a:prstClr val="black"/>
              </a:solidFill>
              <a:ea typeface="ＭＳ Ｐゴシック" pitchFamily="34" charset="-128"/>
            </a:endParaRPr>
          </a:p>
        </p:txBody>
      </p:sp>
    </p:spTree>
    <p:extLst>
      <p:ext uri="{BB962C8B-B14F-4D97-AF65-F5344CB8AC3E}">
        <p14:creationId xmlns:p14="http://schemas.microsoft.com/office/powerpoint/2010/main" val="40842031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chemeClr val="tx1"/>
              </a:buClr>
            </a:pPr>
            <a:r>
              <a:rPr lang="en-US" altLang="en-US">
                <a:latin typeface="Arial" pitchFamily="34" charset="0"/>
                <a:ea typeface="ＭＳ Ｐゴシック" pitchFamily="34" charset="-128"/>
              </a:rPr>
              <a:t>The supply of physicians in the US has increased over the years; however, this supply has not kept up with the increase in the demand for physicians’ services.  Health care is a service, and it is generally more difficult to increase productivity for a service than for goods.  Some technological advances in the way we deliver healthcare have lowered costs; however, more often those medical technologies have been more expensive.</a:t>
            </a: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1212" indent="-288928" eaLnBrk="0" hangingPunct="0">
              <a:spcBef>
                <a:spcPct val="30000"/>
              </a:spcBef>
              <a:defRPr sz="1200">
                <a:solidFill>
                  <a:schemeClr val="tx1"/>
                </a:solidFill>
                <a:latin typeface="Arial" pitchFamily="34" charset="0"/>
              </a:defRPr>
            </a:lvl2pPr>
            <a:lvl3pPr marL="1155709" indent="-231141" eaLnBrk="0" hangingPunct="0">
              <a:spcBef>
                <a:spcPct val="30000"/>
              </a:spcBef>
              <a:defRPr sz="1200">
                <a:solidFill>
                  <a:schemeClr val="tx1"/>
                </a:solidFill>
                <a:latin typeface="Arial" pitchFamily="34" charset="0"/>
              </a:defRPr>
            </a:lvl3pPr>
            <a:lvl4pPr marL="1617992" indent="-231141" eaLnBrk="0" hangingPunct="0">
              <a:spcBef>
                <a:spcPct val="30000"/>
              </a:spcBef>
              <a:defRPr sz="1200">
                <a:solidFill>
                  <a:schemeClr val="tx1"/>
                </a:solidFill>
                <a:latin typeface="Arial" pitchFamily="34" charset="0"/>
              </a:defRPr>
            </a:lvl4pPr>
            <a:lvl5pPr marL="2081838" indent="-231141" eaLnBrk="0" hangingPunct="0">
              <a:spcBef>
                <a:spcPct val="30000"/>
              </a:spcBef>
              <a:defRPr sz="1200">
                <a:solidFill>
                  <a:schemeClr val="tx1"/>
                </a:solidFill>
                <a:latin typeface="Arial" pitchFamily="34" charset="0"/>
              </a:defRPr>
            </a:lvl5pPr>
            <a:lvl6pPr marL="2531628" indent="-231141" eaLnBrk="0" fontAlgn="base" hangingPunct="0">
              <a:spcBef>
                <a:spcPct val="30000"/>
              </a:spcBef>
              <a:spcAft>
                <a:spcPct val="0"/>
              </a:spcAft>
              <a:defRPr sz="1200">
                <a:solidFill>
                  <a:schemeClr val="tx1"/>
                </a:solidFill>
                <a:latin typeface="Arial" pitchFamily="34" charset="0"/>
              </a:defRPr>
            </a:lvl6pPr>
            <a:lvl7pPr marL="2981418" indent="-231141" eaLnBrk="0" fontAlgn="base" hangingPunct="0">
              <a:spcBef>
                <a:spcPct val="30000"/>
              </a:spcBef>
              <a:spcAft>
                <a:spcPct val="0"/>
              </a:spcAft>
              <a:defRPr sz="1200">
                <a:solidFill>
                  <a:schemeClr val="tx1"/>
                </a:solidFill>
                <a:latin typeface="Arial" pitchFamily="34" charset="0"/>
              </a:defRPr>
            </a:lvl7pPr>
            <a:lvl8pPr marL="3431207" indent="-231141" eaLnBrk="0" fontAlgn="base" hangingPunct="0">
              <a:spcBef>
                <a:spcPct val="30000"/>
              </a:spcBef>
              <a:spcAft>
                <a:spcPct val="0"/>
              </a:spcAft>
              <a:defRPr sz="1200">
                <a:solidFill>
                  <a:schemeClr val="tx1"/>
                </a:solidFill>
                <a:latin typeface="Arial" pitchFamily="34" charset="0"/>
              </a:defRPr>
            </a:lvl8pPr>
            <a:lvl9pPr marL="3880997" indent="-23114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011F6BD-68CD-4C1B-BBD1-7EE98109A036}" type="slidenum">
              <a:rPr lang="en-US" altLang="en-US">
                <a:solidFill>
                  <a:prstClr val="black"/>
                </a:solidFill>
                <a:ea typeface="ＭＳ Ｐゴシック" pitchFamily="34" charset="-128"/>
              </a:rPr>
              <a:pPr eaLnBrk="1" hangingPunct="1">
                <a:spcBef>
                  <a:spcPct val="0"/>
                </a:spcBef>
              </a:pPr>
              <a:t>82</a:t>
            </a:fld>
            <a:endParaRPr lang="en-US" altLang="en-US">
              <a:solidFill>
                <a:prstClr val="black"/>
              </a:solidFill>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itchFamily="34" charset="0"/>
                <a:ea typeface="ＭＳ Ｐゴシック" pitchFamily="34" charset="-128"/>
              </a:rPr>
              <a:t>Rising health care costs cause employers to reduce, or eliminate, offering health insurance. The wages grow at a slower pace because health care costs make up a larger percentage of pay. Employers save money on health care if</a:t>
            </a:r>
            <a:r>
              <a:rPr lang="en-US" altLang="en-US">
                <a:solidFill>
                  <a:srgbClr val="FF0000"/>
                </a:solidFill>
                <a:latin typeface="Arial" pitchFamily="34" charset="0"/>
                <a:ea typeface="ＭＳ Ｐゴシック" pitchFamily="34" charset="-128"/>
              </a:rPr>
              <a:t> </a:t>
            </a:r>
            <a:r>
              <a:rPr lang="en-US" altLang="en-US">
                <a:latin typeface="Arial" pitchFamily="34" charset="0"/>
                <a:ea typeface="ＭＳ Ｐゴシック" pitchFamily="34" charset="-128"/>
              </a:rPr>
              <a:t>workers</a:t>
            </a:r>
            <a:r>
              <a:rPr lang="en-US" altLang="en-US">
                <a:solidFill>
                  <a:srgbClr val="FF0000"/>
                </a:solidFill>
                <a:latin typeface="Arial" pitchFamily="34" charset="0"/>
                <a:ea typeface="ＭＳ Ｐゴシック" pitchFamily="34" charset="-128"/>
              </a:rPr>
              <a:t> </a:t>
            </a:r>
            <a:r>
              <a:rPr lang="en-US" altLang="en-US">
                <a:latin typeface="Arial" pitchFamily="34" charset="0"/>
                <a:ea typeface="ＭＳ Ｐゴシック" pitchFamily="34" charset="-128"/>
              </a:rPr>
              <a:t>are part-time or temporary. Spending through Medicare and Medicaid is the fastest growing segment of the federal budget, and states can’t cover their share.</a:t>
            </a: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1212" indent="-288928" eaLnBrk="0" hangingPunct="0">
              <a:spcBef>
                <a:spcPct val="30000"/>
              </a:spcBef>
              <a:defRPr sz="1200">
                <a:solidFill>
                  <a:schemeClr val="tx1"/>
                </a:solidFill>
                <a:latin typeface="Arial" pitchFamily="34" charset="0"/>
              </a:defRPr>
            </a:lvl2pPr>
            <a:lvl3pPr marL="1155709" indent="-231141" eaLnBrk="0" hangingPunct="0">
              <a:spcBef>
                <a:spcPct val="30000"/>
              </a:spcBef>
              <a:defRPr sz="1200">
                <a:solidFill>
                  <a:schemeClr val="tx1"/>
                </a:solidFill>
                <a:latin typeface="Arial" pitchFamily="34" charset="0"/>
              </a:defRPr>
            </a:lvl3pPr>
            <a:lvl4pPr marL="1617992" indent="-231141" eaLnBrk="0" hangingPunct="0">
              <a:spcBef>
                <a:spcPct val="30000"/>
              </a:spcBef>
              <a:defRPr sz="1200">
                <a:solidFill>
                  <a:schemeClr val="tx1"/>
                </a:solidFill>
                <a:latin typeface="Arial" pitchFamily="34" charset="0"/>
              </a:defRPr>
            </a:lvl4pPr>
            <a:lvl5pPr marL="2081838" indent="-231141" eaLnBrk="0" hangingPunct="0">
              <a:spcBef>
                <a:spcPct val="30000"/>
              </a:spcBef>
              <a:defRPr sz="1200">
                <a:solidFill>
                  <a:schemeClr val="tx1"/>
                </a:solidFill>
                <a:latin typeface="Arial" pitchFamily="34" charset="0"/>
              </a:defRPr>
            </a:lvl5pPr>
            <a:lvl6pPr marL="2531628" indent="-231141" eaLnBrk="0" fontAlgn="base" hangingPunct="0">
              <a:spcBef>
                <a:spcPct val="30000"/>
              </a:spcBef>
              <a:spcAft>
                <a:spcPct val="0"/>
              </a:spcAft>
              <a:defRPr sz="1200">
                <a:solidFill>
                  <a:schemeClr val="tx1"/>
                </a:solidFill>
                <a:latin typeface="Arial" pitchFamily="34" charset="0"/>
              </a:defRPr>
            </a:lvl6pPr>
            <a:lvl7pPr marL="2981418" indent="-231141" eaLnBrk="0" fontAlgn="base" hangingPunct="0">
              <a:spcBef>
                <a:spcPct val="30000"/>
              </a:spcBef>
              <a:spcAft>
                <a:spcPct val="0"/>
              </a:spcAft>
              <a:defRPr sz="1200">
                <a:solidFill>
                  <a:schemeClr val="tx1"/>
                </a:solidFill>
                <a:latin typeface="Arial" pitchFamily="34" charset="0"/>
              </a:defRPr>
            </a:lvl7pPr>
            <a:lvl8pPr marL="3431207" indent="-231141" eaLnBrk="0" fontAlgn="base" hangingPunct="0">
              <a:spcBef>
                <a:spcPct val="30000"/>
              </a:spcBef>
              <a:spcAft>
                <a:spcPct val="0"/>
              </a:spcAft>
              <a:defRPr sz="1200">
                <a:solidFill>
                  <a:schemeClr val="tx1"/>
                </a:solidFill>
                <a:latin typeface="Arial" pitchFamily="34" charset="0"/>
              </a:defRPr>
            </a:lvl8pPr>
            <a:lvl9pPr marL="3880997" indent="-23114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7256E269-626D-49C8-9EAE-250FE0E171EA}" type="slidenum">
              <a:rPr lang="en-US" altLang="en-US">
                <a:solidFill>
                  <a:prstClr val="black"/>
                </a:solidFill>
                <a:ea typeface="ＭＳ Ｐゴシック" pitchFamily="34" charset="-128"/>
              </a:rPr>
              <a:pPr eaLnBrk="1" hangingPunct="1">
                <a:spcBef>
                  <a:spcPct val="0"/>
                </a:spcBef>
              </a:pPr>
              <a:t>85</a:t>
            </a:fld>
            <a:endParaRPr lang="en-US" altLang="en-US">
              <a:solidFill>
                <a:prstClr val="black"/>
              </a:solidFill>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FBA02-2F0F-E90B-090D-6D777D8A68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EBEB8A-07C0-0578-AC1C-9C86BD213B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F4D08F-E333-DF63-FDFB-2827FD78FD19}"/>
              </a:ext>
            </a:extLst>
          </p:cNvPr>
          <p:cNvSpPr>
            <a:spLocks noGrp="1"/>
          </p:cNvSpPr>
          <p:nvPr>
            <p:ph type="body" idx="1"/>
          </p:nvPr>
        </p:nvSpPr>
        <p:spPr/>
        <p:txBody>
          <a:bodyPr/>
          <a:lstStyle/>
          <a:p>
            <a:endParaRPr lang="en-US" dirty="0"/>
          </a:p>
          <a:p>
            <a:endParaRPr lang="en-US" dirty="0"/>
          </a:p>
          <a:p>
            <a:endParaRPr lang="en-US" dirty="0"/>
          </a:p>
          <a:p>
            <a:endParaRPr lang="en-US" dirty="0"/>
          </a:p>
          <a:p>
            <a:r>
              <a:rPr lang="en-US" dirty="0">
                <a:hlinkClick r:id="rId3"/>
              </a:rPr>
              <a:t>https://en.wikipedia.org/wiki/Prescription_drug_prices_in_the_United_States</a:t>
            </a:r>
            <a:endParaRPr lang="en-US" dirty="0"/>
          </a:p>
          <a:p>
            <a:endParaRPr lang="en-US" dirty="0"/>
          </a:p>
          <a:p>
            <a:r>
              <a:rPr lang="en-US" dirty="0">
                <a:hlinkClick r:id="rId4"/>
              </a:rPr>
              <a:t>https://www.ft.com/content/e92dbf94-d9a2-11e9-8f9b-77216ebe1f17</a:t>
            </a:r>
            <a:endParaRPr lang="en-US" dirty="0"/>
          </a:p>
        </p:txBody>
      </p:sp>
      <p:sp>
        <p:nvSpPr>
          <p:cNvPr id="4" name="Slide Number Placeholder 3">
            <a:extLst>
              <a:ext uri="{FF2B5EF4-FFF2-40B4-BE49-F238E27FC236}">
                <a16:creationId xmlns:a16="http://schemas.microsoft.com/office/drawing/2014/main" id="{80F65541-83D2-209D-E059-9A01B9B6C4C0}"/>
              </a:ext>
            </a:extLst>
          </p:cNvPr>
          <p:cNvSpPr>
            <a:spLocks noGrp="1"/>
          </p:cNvSpPr>
          <p:nvPr>
            <p:ph type="sldNum" sz="quarter" idx="5"/>
          </p:nvPr>
        </p:nvSpPr>
        <p:spPr/>
        <p:txBody>
          <a:bodyPr/>
          <a:lstStyle/>
          <a:p>
            <a:pPr defTabSz="955639">
              <a:defRPr/>
            </a:pPr>
            <a:fld id="{7EC85BC4-8EB5-4604-8AA6-8BB49D60C87E}" type="slidenum">
              <a:rPr lang="en-US">
                <a:solidFill>
                  <a:prstClr val="black"/>
                </a:solidFill>
                <a:latin typeface="Calibri"/>
              </a:rPr>
              <a:pPr defTabSz="955639">
                <a:defRPr/>
              </a:pPr>
              <a:t>88</a:t>
            </a:fld>
            <a:endParaRPr lang="en-US">
              <a:solidFill>
                <a:prstClr val="black"/>
              </a:solidFill>
              <a:latin typeface="Calibri"/>
            </a:endParaRPr>
          </a:p>
        </p:txBody>
      </p:sp>
    </p:spTree>
    <p:extLst>
      <p:ext uri="{BB962C8B-B14F-4D97-AF65-F5344CB8AC3E}">
        <p14:creationId xmlns:p14="http://schemas.microsoft.com/office/powerpoint/2010/main" val="18507098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countries refers to the 33 OECD countries</a:t>
            </a:r>
          </a:p>
        </p:txBody>
      </p:sp>
      <p:sp>
        <p:nvSpPr>
          <p:cNvPr id="4" name="Slide Number Placeholder 3"/>
          <p:cNvSpPr>
            <a:spLocks noGrp="1"/>
          </p:cNvSpPr>
          <p:nvPr>
            <p:ph type="sldNum" sz="quarter" idx="5"/>
          </p:nvPr>
        </p:nvSpPr>
        <p:spPr/>
        <p:txBody>
          <a:bodyPr/>
          <a:lstStyle/>
          <a:p>
            <a:fld id="{39F294D8-753E-E842-8CF8-893A8D4FD7E5}" type="slidenum">
              <a:rPr lang="en-US" smtClean="0"/>
              <a:t>90</a:t>
            </a:fld>
            <a:endParaRPr lang="en-US"/>
          </a:p>
        </p:txBody>
      </p:sp>
    </p:spTree>
    <p:extLst>
      <p:ext uri="{BB962C8B-B14F-4D97-AF65-F5344CB8AC3E}">
        <p14:creationId xmlns:p14="http://schemas.microsoft.com/office/powerpoint/2010/main" val="27750205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B9E0D-8B53-45DF-5DD0-80C7BDD7DB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93CF3B-EACB-3772-373B-452743E671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478A83-A5D1-FE0F-0CD5-7B448C019E1E}"/>
              </a:ext>
            </a:extLst>
          </p:cNvPr>
          <p:cNvSpPr>
            <a:spLocks noGrp="1"/>
          </p:cNvSpPr>
          <p:nvPr>
            <p:ph type="body" idx="1"/>
          </p:nvPr>
        </p:nvSpPr>
        <p:spPr/>
        <p:txBody>
          <a:bodyPr/>
          <a:lstStyle/>
          <a:p>
            <a:r>
              <a:rPr lang="en-US" dirty="0"/>
              <a:t>All countries refers to the 33 OECD countries</a:t>
            </a:r>
          </a:p>
        </p:txBody>
      </p:sp>
      <p:sp>
        <p:nvSpPr>
          <p:cNvPr id="4" name="Slide Number Placeholder 3">
            <a:extLst>
              <a:ext uri="{FF2B5EF4-FFF2-40B4-BE49-F238E27FC236}">
                <a16:creationId xmlns:a16="http://schemas.microsoft.com/office/drawing/2014/main" id="{258B475E-7C0F-D1F5-B589-D1E950B68C71}"/>
              </a:ext>
            </a:extLst>
          </p:cNvPr>
          <p:cNvSpPr>
            <a:spLocks noGrp="1"/>
          </p:cNvSpPr>
          <p:nvPr>
            <p:ph type="sldNum" sz="quarter" idx="5"/>
          </p:nvPr>
        </p:nvSpPr>
        <p:spPr/>
        <p:txBody>
          <a:bodyPr/>
          <a:lstStyle/>
          <a:p>
            <a:fld id="{39F294D8-753E-E842-8CF8-893A8D4FD7E5}" type="slidenum">
              <a:rPr lang="en-US" smtClean="0"/>
              <a:t>91</a:t>
            </a:fld>
            <a:endParaRPr lang="en-US"/>
          </a:p>
        </p:txBody>
      </p:sp>
    </p:spTree>
    <p:extLst>
      <p:ext uri="{BB962C8B-B14F-4D97-AF65-F5344CB8AC3E}">
        <p14:creationId xmlns:p14="http://schemas.microsoft.com/office/powerpoint/2010/main" val="25358624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69BFC-7A14-DAB9-D3DD-510CEFB365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5861AD-EAAF-E062-A4D8-EEF1AB824C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585C2E-DCB0-C126-BCA8-B922D43F1FA5}"/>
              </a:ext>
            </a:extLst>
          </p:cNvPr>
          <p:cNvSpPr>
            <a:spLocks noGrp="1"/>
          </p:cNvSpPr>
          <p:nvPr>
            <p:ph type="body" idx="1"/>
          </p:nvPr>
        </p:nvSpPr>
        <p:spPr/>
        <p:txBody>
          <a:bodyPr/>
          <a:lstStyle/>
          <a:p>
            <a:r>
              <a:rPr lang="en-US" dirty="0"/>
              <a:t>All countries refers to the 33 OECD countries</a:t>
            </a:r>
          </a:p>
        </p:txBody>
      </p:sp>
      <p:sp>
        <p:nvSpPr>
          <p:cNvPr id="4" name="Slide Number Placeholder 3">
            <a:extLst>
              <a:ext uri="{FF2B5EF4-FFF2-40B4-BE49-F238E27FC236}">
                <a16:creationId xmlns:a16="http://schemas.microsoft.com/office/drawing/2014/main" id="{E7F418EC-99E9-C31A-E3D1-1F2B45FC87E9}"/>
              </a:ext>
            </a:extLst>
          </p:cNvPr>
          <p:cNvSpPr>
            <a:spLocks noGrp="1"/>
          </p:cNvSpPr>
          <p:nvPr>
            <p:ph type="sldNum" sz="quarter" idx="5"/>
          </p:nvPr>
        </p:nvSpPr>
        <p:spPr/>
        <p:txBody>
          <a:bodyPr/>
          <a:lstStyle/>
          <a:p>
            <a:fld id="{39F294D8-753E-E842-8CF8-893A8D4FD7E5}" type="slidenum">
              <a:rPr lang="en-US" smtClean="0"/>
              <a:t>92</a:t>
            </a:fld>
            <a:endParaRPr lang="en-US"/>
          </a:p>
        </p:txBody>
      </p:sp>
    </p:spTree>
    <p:extLst>
      <p:ext uri="{BB962C8B-B14F-4D97-AF65-F5344CB8AC3E}">
        <p14:creationId xmlns:p14="http://schemas.microsoft.com/office/powerpoint/2010/main" val="5993128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www.rand.org/pubs/research_reports/RRA778-3.html</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93</a:t>
            </a:fld>
            <a:endParaRPr lang="en-US"/>
          </a:p>
        </p:txBody>
      </p:sp>
    </p:spTree>
    <p:extLst>
      <p:ext uri="{BB962C8B-B14F-4D97-AF65-F5344CB8AC3E}">
        <p14:creationId xmlns:p14="http://schemas.microsoft.com/office/powerpoint/2010/main" val="2012850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80BAC-ED60-329C-12C4-D1F6D05D8B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C1B5A0-DF80-31C0-27FD-66724393EE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E90FA6-C25A-7A37-6B47-756AD757B262}"/>
              </a:ext>
            </a:extLst>
          </p:cNvPr>
          <p:cNvSpPr>
            <a:spLocks noGrp="1"/>
          </p:cNvSpPr>
          <p:nvPr>
            <p:ph type="body" idx="1"/>
          </p:nvPr>
        </p:nvSpPr>
        <p:spPr/>
        <p:txBody>
          <a:bodyPr/>
          <a:lstStyle/>
          <a:p>
            <a:r>
              <a:rPr lang="en-US" dirty="0"/>
              <a:t>Some good resources:</a:t>
            </a:r>
            <a:endParaRPr lang="en-US" dirty="0">
              <a:hlinkClick r:id="" action="ppaction://noaction"/>
            </a:endParaRPr>
          </a:p>
          <a:p>
            <a:endParaRPr lang="en-US" dirty="0">
              <a:hlinkClick r:id="" action="ppaction://noaction"/>
            </a:endParaRPr>
          </a:p>
          <a:p>
            <a:endParaRPr lang="en-US" dirty="0">
              <a:hlinkClick r:id="" action="ppaction://noaction"/>
            </a:endParaRPr>
          </a:p>
          <a:p>
            <a:r>
              <a:rPr lang="en-US" dirty="0">
                <a:hlinkClick r:id="" action="ppaction://noaction"/>
              </a:rPr>
              <a:t>https://www.commonwealthfund.org/publications/issue-briefs/2020/jan/us-health-care-global-perspective-2019</a:t>
            </a:r>
            <a:endParaRPr lang="en-US" dirty="0"/>
          </a:p>
          <a:p>
            <a:endParaRPr lang="en-US" dirty="0"/>
          </a:p>
          <a:p>
            <a:r>
              <a:rPr lang="en-US" dirty="0"/>
              <a:t>A bit older report: </a:t>
            </a:r>
            <a:r>
              <a:rPr lang="en-US" dirty="0">
                <a:hlinkClick r:id="rId3"/>
              </a:rPr>
              <a:t>https://www.commonwealthfund.org/publications/issue-briefs/2015/oct/us-health-care-global-perspective</a:t>
            </a:r>
            <a:endParaRPr lang="en-US" dirty="0"/>
          </a:p>
          <a:p>
            <a:endParaRPr lang="en-US" dirty="0"/>
          </a:p>
          <a:p>
            <a:r>
              <a:rPr lang="en-US" dirty="0">
                <a:hlinkClick r:id="rId4"/>
              </a:rPr>
              <a:t>https://www.healthsystemtracker.org/chart-collection/quality-u-s-healthcare-system-compare-countries/#item-overall-age-specific-potential-years-of-life-lost-per-100000-population-1990-2017</a:t>
            </a:r>
            <a:endParaRPr lang="en-US" dirty="0"/>
          </a:p>
          <a:p>
            <a:endParaRPr lang="en-US" dirty="0"/>
          </a:p>
          <a:p>
            <a:pPr defTabSz="966630">
              <a:defRPr/>
            </a:pPr>
            <a:r>
              <a:rPr lang="en-US" dirty="0">
                <a:hlinkClick r:id="rId5"/>
              </a:rPr>
              <a:t>https://axenehp.com/international-healthcare-systems-us-versus-world/</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F6CC9A0F-3182-77AD-4447-2AF23A578E4E}"/>
              </a:ext>
            </a:extLst>
          </p:cNvPr>
          <p:cNvSpPr>
            <a:spLocks noGrp="1"/>
          </p:cNvSpPr>
          <p:nvPr>
            <p:ph type="sldNum" sz="quarter" idx="5"/>
          </p:nvPr>
        </p:nvSpPr>
        <p:spPr/>
        <p:txBody>
          <a:bodyPr/>
          <a:lstStyle/>
          <a:p>
            <a:pPr marL="0" marR="0" lvl="0" indent="0" algn="r" defTabSz="955639"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955639"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73892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95</a:t>
            </a:fld>
            <a:endParaRPr lang="en-US"/>
          </a:p>
        </p:txBody>
      </p:sp>
    </p:spTree>
    <p:extLst>
      <p:ext uri="{BB962C8B-B14F-4D97-AF65-F5344CB8AC3E}">
        <p14:creationId xmlns:p14="http://schemas.microsoft.com/office/powerpoint/2010/main" val="10226457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944D5-AE5A-AC92-9799-1D493DB422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E75BAB-7CB4-619F-D7FD-D39FF97699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7B8372-AE15-40D2-08E6-B0B4A2D8E1C0}"/>
              </a:ext>
            </a:extLst>
          </p:cNvPr>
          <p:cNvSpPr>
            <a:spLocks noGrp="1"/>
          </p:cNvSpPr>
          <p:nvPr>
            <p:ph type="body" idx="1"/>
          </p:nvPr>
        </p:nvSpPr>
        <p:spPr/>
        <p:txBody>
          <a:bodyPr/>
          <a:lstStyle/>
          <a:p>
            <a:r>
              <a:rPr lang="en-US" dirty="0"/>
              <a:t>The first round of negotiations actually took place in 2023 for 10 drugs with high Part D spending and few generic alternatives.</a:t>
            </a:r>
          </a:p>
          <a:p>
            <a:r>
              <a:rPr lang="en-US" dirty="0"/>
              <a:t>The first 10 drugs are </a:t>
            </a:r>
            <a:r>
              <a:rPr lang="en-US" sz="1200" b="0" i="0" kern="1200" dirty="0">
                <a:solidFill>
                  <a:schemeClr val="tx1"/>
                </a:solidFill>
                <a:effectLst/>
                <a:latin typeface="+mn-lt"/>
                <a:ea typeface="+mn-ea"/>
                <a:cs typeface="+mn-cs"/>
              </a:rPr>
              <a:t>Eliquis, Jardiance, Xarelto, Januvia, </a:t>
            </a:r>
            <a:r>
              <a:rPr lang="en-US" sz="1200" b="0" i="0" kern="1200" dirty="0" err="1">
                <a:solidFill>
                  <a:schemeClr val="tx1"/>
                </a:solidFill>
                <a:effectLst/>
                <a:latin typeface="+mn-lt"/>
                <a:ea typeface="+mn-ea"/>
                <a:cs typeface="+mn-cs"/>
              </a:rPr>
              <a:t>Farxiga</a:t>
            </a:r>
            <a:r>
              <a:rPr lang="en-US" sz="1200" b="0" i="0" kern="1200" dirty="0">
                <a:solidFill>
                  <a:schemeClr val="tx1"/>
                </a:solidFill>
                <a:effectLst/>
                <a:latin typeface="+mn-lt"/>
                <a:ea typeface="+mn-ea"/>
                <a:cs typeface="+mn-cs"/>
              </a:rPr>
              <a:t>, Entresto, Enbrel, Imbruvica, Stelara, and </a:t>
            </a:r>
            <a:r>
              <a:rPr lang="en-US" sz="1200" b="0" i="0" kern="1200" dirty="0" err="1">
                <a:solidFill>
                  <a:schemeClr val="tx1"/>
                </a:solidFill>
                <a:effectLst/>
                <a:latin typeface="+mn-lt"/>
                <a:ea typeface="+mn-ea"/>
                <a:cs typeface="+mn-cs"/>
              </a:rPr>
              <a:t>Fiasp</a:t>
            </a:r>
            <a:r>
              <a:rPr lang="en-US" sz="1200" b="0" i="0" kern="1200" dirty="0">
                <a:solidFill>
                  <a:schemeClr val="tx1"/>
                </a:solidFill>
                <a:effectLst/>
                <a:latin typeface="+mn-lt"/>
                <a:ea typeface="+mn-ea"/>
                <a:cs typeface="+mn-cs"/>
              </a:rPr>
              <a:t>/Novolog</a:t>
            </a:r>
            <a:endParaRPr lang="en-US" i="0" dirty="0"/>
          </a:p>
          <a:p>
            <a:r>
              <a:rPr lang="en-US" dirty="0"/>
              <a:t>Note: The OBBB restricted Medicare from negotiating on several anti-cancer drugs and selected orphan drugs</a:t>
            </a:r>
          </a:p>
        </p:txBody>
      </p:sp>
      <p:sp>
        <p:nvSpPr>
          <p:cNvPr id="4" name="Slide Number Placeholder 3">
            <a:extLst>
              <a:ext uri="{FF2B5EF4-FFF2-40B4-BE49-F238E27FC236}">
                <a16:creationId xmlns:a16="http://schemas.microsoft.com/office/drawing/2014/main" id="{B5182BCE-4139-E21C-124E-4DB7E7BF50BC}"/>
              </a:ext>
            </a:extLst>
          </p:cNvPr>
          <p:cNvSpPr>
            <a:spLocks noGrp="1"/>
          </p:cNvSpPr>
          <p:nvPr>
            <p:ph type="sldNum" sz="quarter" idx="5"/>
          </p:nvPr>
        </p:nvSpPr>
        <p:spPr/>
        <p:txBody>
          <a:bodyPr/>
          <a:lstStyle/>
          <a:p>
            <a:fld id="{39F294D8-753E-E842-8CF8-893A8D4FD7E5}" type="slidenum">
              <a:rPr lang="en-US" smtClean="0"/>
              <a:t>96</a:t>
            </a:fld>
            <a:endParaRPr lang="en-US"/>
          </a:p>
        </p:txBody>
      </p:sp>
    </p:spTree>
    <p:extLst>
      <p:ext uri="{BB962C8B-B14F-4D97-AF65-F5344CB8AC3E}">
        <p14:creationId xmlns:p14="http://schemas.microsoft.com/office/powerpoint/2010/main" val="14516998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https://www.healthsystemtracker.org/brief/how-medicare-negotiated-drug-prices-compare-to-other-countries/#Comparison%20of%20list%20prices,%20Big%20Four%20prices,%20and%20Medicare%20negotiated%20drug%20prices%20per%2030-day%20supply,%20U.S.%20dollars,%202024</a:t>
            </a:r>
          </a:p>
        </p:txBody>
      </p:sp>
      <p:sp>
        <p:nvSpPr>
          <p:cNvPr id="4" name="Slide Number Placeholder 3"/>
          <p:cNvSpPr>
            <a:spLocks noGrp="1"/>
          </p:cNvSpPr>
          <p:nvPr>
            <p:ph type="sldNum" sz="quarter" idx="5"/>
          </p:nvPr>
        </p:nvSpPr>
        <p:spPr/>
        <p:txBody>
          <a:bodyPr/>
          <a:lstStyle/>
          <a:p>
            <a:fld id="{39F294D8-753E-E842-8CF8-893A8D4FD7E5}" type="slidenum">
              <a:rPr lang="en-US" smtClean="0"/>
              <a:t>97</a:t>
            </a:fld>
            <a:endParaRPr lang="en-US"/>
          </a:p>
        </p:txBody>
      </p:sp>
    </p:spTree>
    <p:extLst>
      <p:ext uri="{BB962C8B-B14F-4D97-AF65-F5344CB8AC3E}">
        <p14:creationId xmlns:p14="http://schemas.microsoft.com/office/powerpoint/2010/main" val="12508165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901C2-0D55-446C-DDB6-0B21DB6351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3FB045-EE01-DC76-9BB5-D77CE347FC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123B0C-B21F-1CB5-AF15-253350E747FE}"/>
              </a:ext>
            </a:extLst>
          </p:cNvPr>
          <p:cNvSpPr>
            <a:spLocks noGrp="1"/>
          </p:cNvSpPr>
          <p:nvPr>
            <p:ph type="body" idx="1"/>
          </p:nvPr>
        </p:nvSpPr>
        <p:spPr/>
        <p:txBody>
          <a:bodyPr/>
          <a:lstStyle/>
          <a:p>
            <a:r>
              <a:rPr lang="en-US" sz="1100" dirty="0"/>
              <a:t>https://www.healthsystemtracker.org/brief/how-medicare-negotiated-drug-prices-compare-to-other-countries/#Comparison%20of%20list%20prices,%20Big%20Four%20prices,%20and%20Medicare%20negotiated%20drug%20prices%20per%2030-day%20supply,%20U.S.%20dollars,%202024</a:t>
            </a:r>
          </a:p>
        </p:txBody>
      </p:sp>
      <p:sp>
        <p:nvSpPr>
          <p:cNvPr id="4" name="Slide Number Placeholder 3">
            <a:extLst>
              <a:ext uri="{FF2B5EF4-FFF2-40B4-BE49-F238E27FC236}">
                <a16:creationId xmlns:a16="http://schemas.microsoft.com/office/drawing/2014/main" id="{A353D5AD-7BAE-E748-E380-0F9C103D383D}"/>
              </a:ext>
            </a:extLst>
          </p:cNvPr>
          <p:cNvSpPr>
            <a:spLocks noGrp="1"/>
          </p:cNvSpPr>
          <p:nvPr>
            <p:ph type="sldNum" sz="quarter" idx="5"/>
          </p:nvPr>
        </p:nvSpPr>
        <p:spPr/>
        <p:txBody>
          <a:bodyPr/>
          <a:lstStyle/>
          <a:p>
            <a:fld id="{39F294D8-753E-E842-8CF8-893A8D4FD7E5}" type="slidenum">
              <a:rPr lang="en-US" smtClean="0"/>
              <a:t>98</a:t>
            </a:fld>
            <a:endParaRPr lang="en-US"/>
          </a:p>
        </p:txBody>
      </p:sp>
    </p:spTree>
    <p:extLst>
      <p:ext uri="{BB962C8B-B14F-4D97-AF65-F5344CB8AC3E}">
        <p14:creationId xmlns:p14="http://schemas.microsoft.com/office/powerpoint/2010/main" val="5661296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the abstract of the above-cited article was available at the time of this revision. </a:t>
            </a:r>
          </a:p>
        </p:txBody>
      </p:sp>
      <p:sp>
        <p:nvSpPr>
          <p:cNvPr id="4" name="Slide Number Placeholder 3"/>
          <p:cNvSpPr>
            <a:spLocks noGrp="1"/>
          </p:cNvSpPr>
          <p:nvPr>
            <p:ph type="sldNum" sz="quarter" idx="5"/>
          </p:nvPr>
        </p:nvSpPr>
        <p:spPr/>
        <p:txBody>
          <a:bodyPr/>
          <a:lstStyle/>
          <a:p>
            <a:fld id="{39F294D8-753E-E842-8CF8-893A8D4FD7E5}" type="slidenum">
              <a:rPr lang="en-US" smtClean="0"/>
              <a:t>104</a:t>
            </a:fld>
            <a:endParaRPr lang="en-US"/>
          </a:p>
        </p:txBody>
      </p:sp>
    </p:spTree>
    <p:extLst>
      <p:ext uri="{BB962C8B-B14F-4D97-AF65-F5344CB8AC3E}">
        <p14:creationId xmlns:p14="http://schemas.microsoft.com/office/powerpoint/2010/main" val="19811380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B8721-B709-590C-E775-492AE239E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BED5B6-ADE6-60FD-1F9A-9864448187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CA46DD-34AA-92EE-6BC2-EBAD38854A3F}"/>
              </a:ext>
            </a:extLst>
          </p:cNvPr>
          <p:cNvSpPr>
            <a:spLocks noGrp="1"/>
          </p:cNvSpPr>
          <p:nvPr>
            <p:ph type="body" idx="1"/>
          </p:nvPr>
        </p:nvSpPr>
        <p:spPr/>
        <p:txBody>
          <a:bodyPr/>
          <a:lstStyle/>
          <a:p>
            <a:r>
              <a:rPr lang="en-US" dirty="0"/>
              <a:t>Only the abstract of the above-cited article was available at the time of this revision. </a:t>
            </a:r>
          </a:p>
        </p:txBody>
      </p:sp>
      <p:sp>
        <p:nvSpPr>
          <p:cNvPr id="4" name="Slide Number Placeholder 3">
            <a:extLst>
              <a:ext uri="{FF2B5EF4-FFF2-40B4-BE49-F238E27FC236}">
                <a16:creationId xmlns:a16="http://schemas.microsoft.com/office/drawing/2014/main" id="{F7EDAB13-4DEA-A5A4-4DDB-C136C4788206}"/>
              </a:ext>
            </a:extLst>
          </p:cNvPr>
          <p:cNvSpPr>
            <a:spLocks noGrp="1"/>
          </p:cNvSpPr>
          <p:nvPr>
            <p:ph type="sldNum" sz="quarter" idx="5"/>
          </p:nvPr>
        </p:nvSpPr>
        <p:spPr/>
        <p:txBody>
          <a:bodyPr/>
          <a:lstStyle/>
          <a:p>
            <a:fld id="{39F294D8-753E-E842-8CF8-893A8D4FD7E5}" type="slidenum">
              <a:rPr lang="en-US" smtClean="0"/>
              <a:t>105</a:t>
            </a:fld>
            <a:endParaRPr lang="en-US"/>
          </a:p>
        </p:txBody>
      </p:sp>
    </p:spTree>
    <p:extLst>
      <p:ext uri="{BB962C8B-B14F-4D97-AF65-F5344CB8AC3E}">
        <p14:creationId xmlns:p14="http://schemas.microsoft.com/office/powerpoint/2010/main" val="41963973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solidFill>
                  <a:srgbClr val="000000"/>
                </a:solidFill>
                <a:latin typeface="Myriad Pro Light"/>
              </a:rPr>
              <a:t>https://</a:t>
            </a:r>
            <a:r>
              <a:rPr lang="en-US" sz="1900" dirty="0" err="1">
                <a:solidFill>
                  <a:srgbClr val="000000"/>
                </a:solidFill>
                <a:latin typeface="Myriad Pro Light"/>
              </a:rPr>
              <a:t>www.kff.org</a:t>
            </a:r>
            <a:r>
              <a:rPr lang="en-US" sz="1900" dirty="0">
                <a:solidFill>
                  <a:srgbClr val="000000"/>
                </a:solidFill>
                <a:latin typeface="Myriad Pro Light"/>
              </a:rPr>
              <a:t>/other/state-indicator/number-of-issuers-participating-in-the-individual-health-insurance-marketplace/?</a:t>
            </a:r>
            <a:r>
              <a:rPr lang="en-US" sz="1900" dirty="0" err="1">
                <a:solidFill>
                  <a:srgbClr val="000000"/>
                </a:solidFill>
                <a:latin typeface="Myriad Pro Light"/>
              </a:rPr>
              <a:t>currentTimeframe</a:t>
            </a:r>
            <a:r>
              <a:rPr lang="en-US" sz="1900" dirty="0">
                <a:solidFill>
                  <a:srgbClr val="000000"/>
                </a:solidFill>
                <a:latin typeface="Myriad Pro Light"/>
              </a:rPr>
              <a:t>=0&amp;sortModel=%7B%22colId%22:%22Number%20of%20Issuers%20in%202019%22,%22sort%22:%22desc%22%7D</a:t>
            </a:r>
          </a:p>
          <a:p>
            <a:endParaRPr lang="en-US" sz="1900" dirty="0">
              <a:solidFill>
                <a:srgbClr val="000000"/>
              </a:solidFill>
              <a:latin typeface="Myriad Pro Light"/>
            </a:endParaRPr>
          </a:p>
          <a:p>
            <a:r>
              <a:rPr lang="en-US" sz="1900" dirty="0">
                <a:solidFill>
                  <a:srgbClr val="000000"/>
                </a:solidFill>
                <a:latin typeface="Myriad Pro Light"/>
              </a:rPr>
              <a:t>6 Roy, </a:t>
            </a:r>
            <a:r>
              <a:rPr lang="en-US" sz="1900" dirty="0" err="1">
                <a:solidFill>
                  <a:srgbClr val="000000"/>
                </a:solidFill>
                <a:latin typeface="Myriad Pro Light"/>
              </a:rPr>
              <a:t>Avik</a:t>
            </a:r>
            <a:r>
              <a:rPr lang="en-US" sz="1900" dirty="0">
                <a:solidFill>
                  <a:srgbClr val="000000"/>
                </a:solidFill>
                <a:latin typeface="Myriad Pro Light"/>
              </a:rPr>
              <a:t>. “Why Switzerland Has the World’s Best Health Care System.” </a:t>
            </a:r>
            <a:r>
              <a:rPr lang="en-US" sz="1900" i="1" dirty="0">
                <a:solidFill>
                  <a:srgbClr val="000000"/>
                </a:solidFill>
                <a:latin typeface="Myriad Pro Light"/>
              </a:rPr>
              <a:t>Forbes</a:t>
            </a:r>
            <a:r>
              <a:rPr lang="en-US" sz="1900" dirty="0">
                <a:solidFill>
                  <a:srgbClr val="000000"/>
                </a:solidFill>
                <a:latin typeface="Myriad Pro Light"/>
              </a:rPr>
              <a:t>, April 29, 2011; </a:t>
            </a:r>
            <a:r>
              <a:rPr lang="en-US" sz="1900" u="sng" dirty="0">
                <a:solidFill>
                  <a:srgbClr val="000000"/>
                </a:solidFill>
                <a:latin typeface="Myriad Pro Light"/>
              </a:rPr>
              <a:t>https://www.forbes.com/sites/theapothecary/2011/04/29/why-switzerland-has-the-worlds-best-health-care-system/#2416d9a67d74</a:t>
            </a:r>
            <a:r>
              <a:rPr lang="en-US" sz="1900" dirty="0">
                <a:solidFill>
                  <a:srgbClr val="000000"/>
                </a:solidFill>
                <a:latin typeface="Myriad Pro Light"/>
              </a:rPr>
              <a:t>.</a:t>
            </a:r>
          </a:p>
          <a:p>
            <a:r>
              <a:rPr lang="en-US" sz="1900" dirty="0">
                <a:solidFill>
                  <a:srgbClr val="000000"/>
                </a:solidFill>
                <a:latin typeface="Myriad Pro Light"/>
              </a:rPr>
              <a:t>7 Henry J. Kaiser Family Foundation. “Number of Issuers Participating in the Individual Health Insurance Marketplaces.” State Health Facts; </a:t>
            </a:r>
            <a:r>
              <a:rPr lang="en-US" sz="1900" u="sng" dirty="0">
                <a:solidFill>
                  <a:srgbClr val="000000"/>
                </a:solidFill>
                <a:latin typeface="Myriad Pro Light"/>
              </a:rPr>
              <a:t>https://www.kff.org/other/state-indicator/number-of-issuers-participating-in-the-individual-health-insurance-marketplace</a:t>
            </a:r>
            <a:r>
              <a:rPr lang="en-US" sz="1900" dirty="0">
                <a:solidFill>
                  <a:srgbClr val="000000"/>
                </a:solidFill>
                <a:latin typeface="Myriad Pro Light"/>
              </a:rPr>
              <a:t>, accessed July 2019.</a:t>
            </a:r>
            <a:endParaRPr lang="en-US" dirty="0"/>
          </a:p>
        </p:txBody>
      </p:sp>
      <p:sp>
        <p:nvSpPr>
          <p:cNvPr id="4" name="Slide Number Placeholder 3"/>
          <p:cNvSpPr>
            <a:spLocks noGrp="1"/>
          </p:cNvSpPr>
          <p:nvPr>
            <p:ph type="sldNum" sz="quarter" idx="5"/>
          </p:nvPr>
        </p:nvSpPr>
        <p:spPr/>
        <p:txBody>
          <a:bodyPr/>
          <a:lstStyle/>
          <a:p>
            <a:pPr defTabSz="955639">
              <a:defRPr/>
            </a:pPr>
            <a:fld id="{7EC85BC4-8EB5-4604-8AA6-8BB49D60C87E}" type="slidenum">
              <a:rPr lang="en-US">
                <a:solidFill>
                  <a:prstClr val="black"/>
                </a:solidFill>
                <a:latin typeface="Calibri"/>
              </a:rPr>
              <a:pPr defTabSz="955639">
                <a:defRPr/>
              </a:pPr>
              <a:t>115</a:t>
            </a:fld>
            <a:endParaRPr lang="en-US">
              <a:solidFill>
                <a:prstClr val="black"/>
              </a:solidFill>
              <a:latin typeface="Calibri"/>
            </a:endParaRPr>
          </a:p>
        </p:txBody>
      </p:sp>
    </p:spTree>
    <p:extLst>
      <p:ext uri="{BB962C8B-B14F-4D97-AF65-F5344CB8AC3E}">
        <p14:creationId xmlns:p14="http://schemas.microsoft.com/office/powerpoint/2010/main" val="27524166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tried to develop a national electronic records system and piloted a few cost-effectiveness studies</a:t>
            </a:r>
          </a:p>
        </p:txBody>
      </p:sp>
      <p:sp>
        <p:nvSpPr>
          <p:cNvPr id="4" name="Slide Number Placeholder 3"/>
          <p:cNvSpPr>
            <a:spLocks noGrp="1"/>
          </p:cNvSpPr>
          <p:nvPr>
            <p:ph type="sldNum" sz="quarter" idx="5"/>
          </p:nvPr>
        </p:nvSpPr>
        <p:spPr/>
        <p:txBody>
          <a:bodyPr/>
          <a:lstStyle/>
          <a:p>
            <a:fld id="{39F294D8-753E-E842-8CF8-893A8D4FD7E5}" type="slidenum">
              <a:rPr lang="en-US" smtClean="0"/>
              <a:t>116</a:t>
            </a:fld>
            <a:endParaRPr lang="en-US"/>
          </a:p>
        </p:txBody>
      </p:sp>
    </p:spTree>
    <p:extLst>
      <p:ext uri="{BB962C8B-B14F-4D97-AF65-F5344CB8AC3E}">
        <p14:creationId xmlns:p14="http://schemas.microsoft.com/office/powerpoint/2010/main" val="10711891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a:extLst>
            <a:ext uri="{FF2B5EF4-FFF2-40B4-BE49-F238E27FC236}">
              <a16:creationId xmlns:a16="http://schemas.microsoft.com/office/drawing/2014/main" id="{1C26D479-FD30-F6B8-F855-585678CFF006}"/>
            </a:ext>
          </a:extLst>
        </p:cNvPr>
        <p:cNvGrpSpPr/>
        <p:nvPr/>
      </p:nvGrpSpPr>
      <p:grpSpPr>
        <a:xfrm>
          <a:off x="0" y="0"/>
          <a:ext cx="0" cy="0"/>
          <a:chOff x="0" y="0"/>
          <a:chExt cx="0" cy="0"/>
        </a:xfrm>
      </p:grpSpPr>
      <p:sp>
        <p:nvSpPr>
          <p:cNvPr id="98" name="Google Shape;98;gc958eae167_0_0:notes">
            <a:extLst>
              <a:ext uri="{FF2B5EF4-FFF2-40B4-BE49-F238E27FC236}">
                <a16:creationId xmlns:a16="http://schemas.microsoft.com/office/drawing/2014/main" id="{7CF8174E-52DA-FBD3-BD05-3831448E5EC7}"/>
              </a:ext>
            </a:extLst>
          </p:cNvPr>
          <p:cNvSpPr>
            <a:spLocks noGrp="1" noRot="1" noChangeAspect="1"/>
          </p:cNvSpPr>
          <p:nvPr>
            <p:ph type="sldImg" idx="2"/>
          </p:nvPr>
        </p:nvSpPr>
        <p:spPr>
          <a:xfrm>
            <a:off x="441325" y="712788"/>
            <a:ext cx="6335713" cy="35639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c958eae167_0_0:notes">
            <a:extLst>
              <a:ext uri="{FF2B5EF4-FFF2-40B4-BE49-F238E27FC236}">
                <a16:creationId xmlns:a16="http://schemas.microsoft.com/office/drawing/2014/main" id="{703689BC-7FDF-B458-9CE0-383E953E3440}"/>
              </a:ext>
            </a:extLst>
          </p:cNvPr>
          <p:cNvSpPr txBox="1">
            <a:spLocks noGrp="1"/>
          </p:cNvSpPr>
          <p:nvPr>
            <p:ph type="body" idx="1"/>
          </p:nvPr>
        </p:nvSpPr>
        <p:spPr>
          <a:xfrm>
            <a:off x="721829" y="4515106"/>
            <a:ext cx="5774630" cy="4277468"/>
          </a:xfrm>
          <a:prstGeom prst="rect">
            <a:avLst/>
          </a:prstGeom>
        </p:spPr>
        <p:txBody>
          <a:bodyPr spcFirstLastPara="1" wrap="square" lIns="95548" tIns="95548" rIns="95548" bIns="95548" anchor="t" anchorCtr="0">
            <a:noAutofit/>
          </a:bodyPr>
          <a:lstStyle/>
          <a:p>
            <a:r>
              <a:rPr lang="en" dirty="0"/>
              <a:t>The Affordable Care Act, formally called the Patient Protection and Affordable Care Act, was signed in 2010 by President Obama, but the major provisions weren’t put into place til 2014 and the first open enrollment period wasn’t until 2016. The enrollment period is basically a window of time where you can sign up for a plan/benefits, and if you miss the window you could lose your benefits or have to pay a fine, and you usually can’t enroll until the next period.</a:t>
            </a:r>
            <a:endParaRPr dirty="0"/>
          </a:p>
          <a:p>
            <a:endParaRPr dirty="0"/>
          </a:p>
          <a:p>
            <a:r>
              <a:rPr lang="en" dirty="0"/>
              <a:t> I know overall the ACA was talked about a fair amount in the readings on Moodle so we specifically want to focus just on the healthcare exchanges it introduced and the impacts on enrollment. In the graph here, you can see how after the creation of Medicare and Medicaid, the uninsured rate dropped substantially, but after the ACA’s first open enrollment, it dropped by the same amount if not more and this is important because it shows the extent of the impact of the ACA.</a:t>
            </a:r>
            <a:endParaRPr dirty="0"/>
          </a:p>
        </p:txBody>
      </p:sp>
    </p:spTree>
    <p:extLst>
      <p:ext uri="{BB962C8B-B14F-4D97-AF65-F5344CB8AC3E}">
        <p14:creationId xmlns:p14="http://schemas.microsoft.com/office/powerpoint/2010/main" val="34645324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OBBB tax cuts are expected to reduce federal revenues by $4.5-5 trillion over next 10 years</a:t>
            </a:r>
          </a:p>
        </p:txBody>
      </p:sp>
      <p:sp>
        <p:nvSpPr>
          <p:cNvPr id="4" name="Slide Number Placeholder 3"/>
          <p:cNvSpPr>
            <a:spLocks noGrp="1"/>
          </p:cNvSpPr>
          <p:nvPr>
            <p:ph type="sldNum" sz="quarter" idx="5"/>
          </p:nvPr>
        </p:nvSpPr>
        <p:spPr/>
        <p:txBody>
          <a:bodyPr/>
          <a:lstStyle/>
          <a:p>
            <a:fld id="{39F294D8-753E-E842-8CF8-893A8D4FD7E5}" type="slidenum">
              <a:rPr lang="en-US" smtClean="0"/>
              <a:t>118</a:t>
            </a:fld>
            <a:endParaRPr lang="en-US"/>
          </a:p>
        </p:txBody>
      </p:sp>
    </p:spTree>
    <p:extLst>
      <p:ext uri="{BB962C8B-B14F-4D97-AF65-F5344CB8AC3E}">
        <p14:creationId xmlns:p14="http://schemas.microsoft.com/office/powerpoint/2010/main" val="3456412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From 2000 to 2011, for every dollar the US spent on health care, the country spent another $1.00 on social services, whereas across the OECD, for every dollar spent on health care, countries spend an additional $2.50 on social services </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32447260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ajph.aphapublications.org</a:t>
            </a:r>
            <a:r>
              <a:rPr lang="en-US" dirty="0"/>
              <a:t>/</a:t>
            </a:r>
            <a:r>
              <a:rPr lang="en-US" dirty="0" err="1"/>
              <a:t>doi</a:t>
            </a:r>
            <a:r>
              <a:rPr lang="en-US" dirty="0"/>
              <a:t>/abs/10.2105/AJPH.2018.304901?journalCode=</a:t>
            </a:r>
            <a:r>
              <a:rPr lang="en-US"/>
              <a:t>ajph</a:t>
            </a:r>
          </a:p>
        </p:txBody>
      </p:sp>
      <p:sp>
        <p:nvSpPr>
          <p:cNvPr id="4" name="Slide Number Placeholder 3"/>
          <p:cNvSpPr>
            <a:spLocks noGrp="1"/>
          </p:cNvSpPr>
          <p:nvPr>
            <p:ph type="sldNum" sz="quarter" idx="5"/>
          </p:nvPr>
        </p:nvSpPr>
        <p:spPr/>
        <p:txBody>
          <a:bodyPr/>
          <a:lstStyle/>
          <a:p>
            <a:pPr defTabSz="955639">
              <a:defRPr/>
            </a:pPr>
            <a:fld id="{39F294D8-753E-E842-8CF8-893A8D4FD7E5}" type="slidenum">
              <a:rPr lang="en-US">
                <a:solidFill>
                  <a:prstClr val="black"/>
                </a:solidFill>
                <a:latin typeface="Calibri"/>
              </a:rPr>
              <a:pPr defTabSz="955639">
                <a:defRPr/>
              </a:pPr>
              <a:t>121</a:t>
            </a:fld>
            <a:endParaRPr lang="en-US">
              <a:solidFill>
                <a:prstClr val="black"/>
              </a:solidFill>
              <a:latin typeface="Calibri"/>
            </a:endParaRPr>
          </a:p>
        </p:txBody>
      </p:sp>
    </p:spTree>
    <p:extLst>
      <p:ext uri="{BB962C8B-B14F-4D97-AF65-F5344CB8AC3E}">
        <p14:creationId xmlns:p14="http://schemas.microsoft.com/office/powerpoint/2010/main" val="41608818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itchFamily="34" charset="0"/>
                <a:ea typeface="ＭＳ Ｐゴシック" pitchFamily="34" charset="-128"/>
              </a:rPr>
              <a:t>Rising health care costs cause employers to reduce, or eliminate, offering health insurance. The wages grow at a slower pace because health care costs make up a larger percentage of pay. Employers save money on health care if</a:t>
            </a:r>
            <a:r>
              <a:rPr lang="en-US" altLang="en-US">
                <a:solidFill>
                  <a:srgbClr val="FF0000"/>
                </a:solidFill>
                <a:latin typeface="Arial" pitchFamily="34" charset="0"/>
                <a:ea typeface="ＭＳ Ｐゴシック" pitchFamily="34" charset="-128"/>
              </a:rPr>
              <a:t> </a:t>
            </a:r>
            <a:r>
              <a:rPr lang="en-US" altLang="en-US">
                <a:latin typeface="Arial" pitchFamily="34" charset="0"/>
                <a:ea typeface="ＭＳ Ｐゴシック" pitchFamily="34" charset="-128"/>
              </a:rPr>
              <a:t>workers</a:t>
            </a:r>
            <a:r>
              <a:rPr lang="en-US" altLang="en-US">
                <a:solidFill>
                  <a:srgbClr val="FF0000"/>
                </a:solidFill>
                <a:latin typeface="Arial" pitchFamily="34" charset="0"/>
                <a:ea typeface="ＭＳ Ｐゴシック" pitchFamily="34" charset="-128"/>
              </a:rPr>
              <a:t> </a:t>
            </a:r>
            <a:r>
              <a:rPr lang="en-US" altLang="en-US">
                <a:latin typeface="Arial" pitchFamily="34" charset="0"/>
                <a:ea typeface="ＭＳ Ｐゴシック" pitchFamily="34" charset="-128"/>
              </a:rPr>
              <a:t>are part-time or temporary. Spending through Medicare and Medicaid is the fastest growing segment of the federal budget, and states can’t cover their share.</a:t>
            </a: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1212" indent="-288928" eaLnBrk="0" hangingPunct="0">
              <a:spcBef>
                <a:spcPct val="30000"/>
              </a:spcBef>
              <a:defRPr sz="1200">
                <a:solidFill>
                  <a:schemeClr val="tx1"/>
                </a:solidFill>
                <a:latin typeface="Arial" pitchFamily="34" charset="0"/>
              </a:defRPr>
            </a:lvl2pPr>
            <a:lvl3pPr marL="1155709" indent="-231141" eaLnBrk="0" hangingPunct="0">
              <a:spcBef>
                <a:spcPct val="30000"/>
              </a:spcBef>
              <a:defRPr sz="1200">
                <a:solidFill>
                  <a:schemeClr val="tx1"/>
                </a:solidFill>
                <a:latin typeface="Arial" pitchFamily="34" charset="0"/>
              </a:defRPr>
            </a:lvl3pPr>
            <a:lvl4pPr marL="1617992" indent="-231141" eaLnBrk="0" hangingPunct="0">
              <a:spcBef>
                <a:spcPct val="30000"/>
              </a:spcBef>
              <a:defRPr sz="1200">
                <a:solidFill>
                  <a:schemeClr val="tx1"/>
                </a:solidFill>
                <a:latin typeface="Arial" pitchFamily="34" charset="0"/>
              </a:defRPr>
            </a:lvl4pPr>
            <a:lvl5pPr marL="2081838" indent="-231141" eaLnBrk="0" hangingPunct="0">
              <a:spcBef>
                <a:spcPct val="30000"/>
              </a:spcBef>
              <a:defRPr sz="1200">
                <a:solidFill>
                  <a:schemeClr val="tx1"/>
                </a:solidFill>
                <a:latin typeface="Arial" pitchFamily="34" charset="0"/>
              </a:defRPr>
            </a:lvl5pPr>
            <a:lvl6pPr marL="2531628" indent="-231141" eaLnBrk="0" fontAlgn="base" hangingPunct="0">
              <a:spcBef>
                <a:spcPct val="30000"/>
              </a:spcBef>
              <a:spcAft>
                <a:spcPct val="0"/>
              </a:spcAft>
              <a:defRPr sz="1200">
                <a:solidFill>
                  <a:schemeClr val="tx1"/>
                </a:solidFill>
                <a:latin typeface="Arial" pitchFamily="34" charset="0"/>
              </a:defRPr>
            </a:lvl6pPr>
            <a:lvl7pPr marL="2981418" indent="-231141" eaLnBrk="0" fontAlgn="base" hangingPunct="0">
              <a:spcBef>
                <a:spcPct val="30000"/>
              </a:spcBef>
              <a:spcAft>
                <a:spcPct val="0"/>
              </a:spcAft>
              <a:defRPr sz="1200">
                <a:solidFill>
                  <a:schemeClr val="tx1"/>
                </a:solidFill>
                <a:latin typeface="Arial" pitchFamily="34" charset="0"/>
              </a:defRPr>
            </a:lvl7pPr>
            <a:lvl8pPr marL="3431207" indent="-231141" eaLnBrk="0" fontAlgn="base" hangingPunct="0">
              <a:spcBef>
                <a:spcPct val="30000"/>
              </a:spcBef>
              <a:spcAft>
                <a:spcPct val="0"/>
              </a:spcAft>
              <a:defRPr sz="1200">
                <a:solidFill>
                  <a:schemeClr val="tx1"/>
                </a:solidFill>
                <a:latin typeface="Arial" pitchFamily="34" charset="0"/>
              </a:defRPr>
            </a:lvl8pPr>
            <a:lvl9pPr marL="3880997" indent="-23114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7256E269-626D-49C8-9EAE-250FE0E171EA}" type="slidenum">
              <a:rPr lang="en-US" altLang="en-US">
                <a:solidFill>
                  <a:prstClr val="black"/>
                </a:solidFill>
                <a:ea typeface="ＭＳ Ｐゴシック" pitchFamily="34" charset="-128"/>
              </a:rPr>
              <a:pPr eaLnBrk="1" hangingPunct="1">
                <a:spcBef>
                  <a:spcPct val="0"/>
                </a:spcBef>
              </a:pPr>
              <a:t>125</a:t>
            </a:fld>
            <a:endParaRPr lang="en-US" altLang="en-US">
              <a:solidFill>
                <a:prstClr val="black"/>
              </a:solidFill>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berlingske_bold"/>
              </a:rPr>
              <a:t>The U.S. invests the smallest share of its economy on social services. </a:t>
            </a:r>
          </a:p>
          <a:p>
            <a:pPr algn="l"/>
            <a:r>
              <a:rPr lang="en-US" b="0" i="0" dirty="0">
                <a:solidFill>
                  <a:srgbClr val="333333"/>
                </a:solidFill>
                <a:effectLst/>
                <a:latin typeface="interface_regular"/>
              </a:rPr>
              <a:t>A 2013 study by Bradley and Taylor found that the U.S. spent the least on social services—such as retirement and disability benefits, employment programs, and supportive housing—among the countries studied in this report, at just 9 percent of GDP.</a:t>
            </a:r>
            <a:r>
              <a:rPr lang="en-US" b="0" i="0" baseline="30000" dirty="0">
                <a:solidFill>
                  <a:srgbClr val="333333"/>
                </a:solidFill>
                <a:effectLst/>
                <a:latin typeface="interface_regular"/>
              </a:rPr>
              <a:t>12</a:t>
            </a:r>
            <a:r>
              <a:rPr lang="en-US" b="0" i="0" dirty="0">
                <a:solidFill>
                  <a:srgbClr val="333333"/>
                </a:solidFill>
                <a:effectLst/>
                <a:latin typeface="interface_regular"/>
              </a:rPr>
              <a:t> Canada, Australia and New Zealand had similarly low rates of spending, while France, Sweden, Switzerland, and Germany devoted roughly twice as large a share of their economy to social services as did the U.S.</a:t>
            </a:r>
          </a:p>
          <a:p>
            <a:pPr algn="l"/>
            <a:r>
              <a:rPr lang="en-US" b="0" i="0" dirty="0">
                <a:solidFill>
                  <a:srgbClr val="333333"/>
                </a:solidFill>
                <a:effectLst/>
                <a:latin typeface="interface_regular"/>
              </a:rPr>
              <a:t>The U.S. was also the only country studied where health care spending accounted for a greater share of GDP than social services spending. In aggregate, U.S. health and social services spending rank near the middle of the pack.</a:t>
            </a:r>
          </a:p>
          <a:p>
            <a:endParaRPr lang="en-US" dirty="0"/>
          </a:p>
        </p:txBody>
      </p:sp>
      <p:sp>
        <p:nvSpPr>
          <p:cNvPr id="4" name="Slide Number Placeholder 3"/>
          <p:cNvSpPr>
            <a:spLocks noGrp="1"/>
          </p:cNvSpPr>
          <p:nvPr>
            <p:ph type="sldNum" sz="quarter" idx="5"/>
          </p:nvPr>
        </p:nvSpPr>
        <p:spPr/>
        <p:txBody>
          <a:bodyPr/>
          <a:lstStyle/>
          <a:p>
            <a:pPr marL="0" marR="0" lvl="0" indent="0" algn="r" defTabSz="96663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966630"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4558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2024, 28% of federal noninterest spending went for healthcare</a:t>
            </a:r>
          </a:p>
          <a:p>
            <a:r>
              <a:rPr lang="en-US" dirty="0"/>
              <a:t>CBO projects that, in 2054, healthcare will consume 39% of federal noninterest spending</a:t>
            </a:r>
          </a:p>
        </p:txBody>
      </p:sp>
      <p:sp>
        <p:nvSpPr>
          <p:cNvPr id="4" name="Slide Number Placeholder 3"/>
          <p:cNvSpPr>
            <a:spLocks noGrp="1"/>
          </p:cNvSpPr>
          <p:nvPr>
            <p:ph type="sldNum" sz="quarter" idx="5"/>
          </p:nvPr>
        </p:nvSpPr>
        <p:spPr/>
        <p:txBody>
          <a:bodyPr/>
          <a:lstStyle/>
          <a:p>
            <a:fld id="{39F294D8-753E-E842-8CF8-893A8D4FD7E5}" type="slidenum">
              <a:rPr lang="en-US" smtClean="0"/>
              <a:t>17</a:t>
            </a:fld>
            <a:endParaRPr lang="en-US"/>
          </a:p>
        </p:txBody>
      </p:sp>
    </p:spTree>
    <p:extLst>
      <p:ext uri="{BB962C8B-B14F-4D97-AF65-F5344CB8AC3E}">
        <p14:creationId xmlns:p14="http://schemas.microsoft.com/office/powerpoint/2010/main" val="3499186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7.9% of 340 million people is 27 million without health insurance</a:t>
            </a:r>
          </a:p>
        </p:txBody>
      </p:sp>
      <p:sp>
        <p:nvSpPr>
          <p:cNvPr id="4" name="Slide Number Placeholder 3"/>
          <p:cNvSpPr>
            <a:spLocks noGrp="1"/>
          </p:cNvSpPr>
          <p:nvPr>
            <p:ph type="sldNum" sz="quarter" idx="5"/>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1931723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14469-DDEB-1AE7-60ED-DEA133C55B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69DD5F-59D9-74E7-F82A-C00C3101B0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8FB549-88C5-8840-1A69-9D5097E3A33A}"/>
              </a:ext>
            </a:extLst>
          </p:cNvPr>
          <p:cNvSpPr>
            <a:spLocks noGrp="1"/>
          </p:cNvSpPr>
          <p:nvPr>
            <p:ph type="body" idx="1"/>
          </p:nvPr>
        </p:nvSpPr>
        <p:spPr/>
        <p:txBody>
          <a:bodyPr/>
          <a:lstStyle/>
          <a:p>
            <a:r>
              <a:rPr lang="en-US" dirty="0"/>
              <a:t>7.9% of 340 million people is 27 million without health insurance</a:t>
            </a:r>
          </a:p>
        </p:txBody>
      </p:sp>
      <p:sp>
        <p:nvSpPr>
          <p:cNvPr id="4" name="Slide Number Placeholder 3">
            <a:extLst>
              <a:ext uri="{FF2B5EF4-FFF2-40B4-BE49-F238E27FC236}">
                <a16:creationId xmlns:a16="http://schemas.microsoft.com/office/drawing/2014/main" id="{8D68B93C-FB75-04BB-EC00-CA7FDC0E05F8}"/>
              </a:ext>
            </a:extLst>
          </p:cNvPr>
          <p:cNvSpPr>
            <a:spLocks noGrp="1"/>
          </p:cNvSpPr>
          <p:nvPr>
            <p:ph type="sldNum" sz="quarter" idx="5"/>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3229607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5"/>
        <p:cNvGrpSpPr/>
        <p:nvPr/>
      </p:nvGrpSpPr>
      <p:grpSpPr>
        <a:xfrm>
          <a:off x="0" y="0"/>
          <a:ext cx="0" cy="0"/>
          <a:chOff x="0" y="0"/>
          <a:chExt cx="0" cy="0"/>
        </a:xfrm>
      </p:grpSpPr>
      <p:cxnSp>
        <p:nvCxnSpPr>
          <p:cNvPr id="26" name="Google Shape;26;p5"/>
          <p:cNvCxnSpPr/>
          <p:nvPr/>
        </p:nvCxnSpPr>
        <p:spPr>
          <a:xfrm>
            <a:off x="656751" y="1680379"/>
            <a:ext cx="5664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517200" y="610700"/>
            <a:ext cx="11157600" cy="9148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517200" y="1986433"/>
            <a:ext cx="5333200" cy="410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9" name="Google Shape;29;p5"/>
          <p:cNvSpPr txBox="1">
            <a:spLocks noGrp="1"/>
          </p:cNvSpPr>
          <p:nvPr>
            <p:ph type="body" idx="2"/>
          </p:nvPr>
        </p:nvSpPr>
        <p:spPr>
          <a:xfrm>
            <a:off x="6341600" y="1986433"/>
            <a:ext cx="5333200" cy="410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0" name="Google Shape;30;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56651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3"/>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4"/>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 id="2147483735" r:id="rId11"/>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10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hyperlink" Target="NIHCM.org" TargetMode="External"/><Relationship Id="rId2" Type="http://schemas.openxmlformats.org/officeDocument/2006/relationships/hyperlink" Target="http://www.kff.org/" TargetMode="Externa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hyperlink" Target="mailto:Rebelein@vassar.edu" TargetMode="External"/><Relationship Id="rId2" Type="http://schemas.openxmlformats.org/officeDocument/2006/relationships/hyperlink" Target="http://www.needecon.org/" TargetMode="External"/><Relationship Id="rId1" Type="http://schemas.openxmlformats.org/officeDocument/2006/relationships/slideLayout" Target="../slideLayouts/slideLayout2.xml"/><Relationship Id="rId5" Type="http://schemas.openxmlformats.org/officeDocument/2006/relationships/hyperlink" Target="http://www.needecon.org/testimonials.php" TargetMode="External"/><Relationship Id="rId4" Type="http://schemas.openxmlformats.org/officeDocument/2006/relationships/hyperlink" Target="mailto:info@NEEDEcon.org"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needelegation.org/delivered_presentations.php"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www.commonwealthfund.org/publications/issue-briefs/2024/aug/health-care-women-how-us-compares-internationally"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hyperlink" Target="https://www.cbo.gov/system/files/2019-12/hr3_complete.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550197"/>
            <a:ext cx="10219508" cy="1136482"/>
          </a:xfrm>
        </p:spPr>
        <p:txBody>
          <a:bodyPr anchor="ctr" anchorCtr="0">
            <a:noAutofit/>
          </a:bodyPr>
          <a:lstStyle/>
          <a:p>
            <a:pPr>
              <a:lnSpc>
                <a:spcPct val="100000"/>
              </a:lnSpc>
              <a:spcBef>
                <a:spcPts val="0"/>
              </a:spcBef>
            </a:pPr>
            <a:r>
              <a:rPr lang="en-US" sz="4000" b="0" i="1" dirty="0"/>
              <a:t>Osher Lifelong Learning Institute, Winter 2026</a:t>
            </a:r>
            <a:endParaRPr lang="en-US" sz="4800" b="0" dirty="0"/>
          </a:p>
          <a:p>
            <a:pPr>
              <a:lnSpc>
                <a:spcPct val="100000"/>
              </a:lnSpc>
              <a:spcBef>
                <a:spcPts val="0"/>
              </a:spcBef>
            </a:pPr>
            <a:r>
              <a:rPr lang="en-US" sz="4400" dirty="0"/>
              <a:t>The</a:t>
            </a:r>
            <a:r>
              <a:rPr lang="en-US" sz="4400" b="1" dirty="0"/>
              <a:t> Economics of Public Policy Issues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005047" y="4082143"/>
            <a:ext cx="9144000" cy="1992609"/>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900" dirty="0">
                <a:solidFill>
                  <a:schemeClr val="tx2"/>
                </a:solidFill>
              </a:rPr>
              <a:t>American University</a:t>
            </a:r>
          </a:p>
          <a:p>
            <a:pPr>
              <a:lnSpc>
                <a:spcPct val="100000"/>
              </a:lnSpc>
              <a:spcBef>
                <a:spcPts val="0"/>
              </a:spcBef>
            </a:pPr>
            <a:r>
              <a:rPr lang="en-US" sz="2300" dirty="0">
                <a:solidFill>
                  <a:schemeClr val="tx2"/>
                </a:solidFill>
              </a:rPr>
              <a:t>April 6, 2026</a:t>
            </a:r>
          </a:p>
          <a:p>
            <a:pPr>
              <a:lnSpc>
                <a:spcPct val="100000"/>
              </a:lnSpc>
              <a:spcBef>
                <a:spcPts val="0"/>
              </a:spcBef>
            </a:pPr>
            <a:endParaRPr lang="en-US" sz="1800" dirty="0">
              <a:solidFill>
                <a:schemeClr val="tx2"/>
              </a:solidFill>
            </a:endParaRPr>
          </a:p>
          <a:p>
            <a:pPr>
              <a:lnSpc>
                <a:spcPct val="100000"/>
              </a:lnSpc>
              <a:spcBef>
                <a:spcPts val="0"/>
              </a:spcBef>
            </a:pPr>
            <a:r>
              <a:rPr lang="en-US" sz="3200" dirty="0">
                <a:solidFill>
                  <a:schemeClr val="tx2"/>
                </a:solidFill>
              </a:rPr>
              <a:t>Robert Rebelein, Ph.D.</a:t>
            </a:r>
          </a:p>
          <a:p>
            <a:pPr>
              <a:lnSpc>
                <a:spcPct val="100000"/>
              </a:lnSpc>
              <a:spcBef>
                <a:spcPts val="0"/>
              </a:spcBef>
            </a:pPr>
            <a:r>
              <a:rPr lang="en-US" sz="2600" b="0" dirty="0">
                <a:solidFill>
                  <a:schemeClr val="tx2"/>
                </a:solidFill>
              </a:rPr>
              <a:t>Associate Professor of Economics</a:t>
            </a:r>
          </a:p>
          <a:p>
            <a:pPr>
              <a:lnSpc>
                <a:spcPct val="100000"/>
              </a:lnSpc>
              <a:spcBef>
                <a:spcPts val="0"/>
              </a:spcBef>
            </a:pPr>
            <a:r>
              <a:rPr lang="en-US" sz="2600" b="0" dirty="0">
                <a:solidFill>
                  <a:schemeClr val="tx2"/>
                </a:solidFill>
              </a:rPr>
              <a:t>Vassar College</a:t>
            </a:r>
          </a:p>
        </p:txBody>
      </p:sp>
      <p:pic>
        <p:nvPicPr>
          <p:cNvPr id="2" name="Picture 1">
            <a:extLst>
              <a:ext uri="{FF2B5EF4-FFF2-40B4-BE49-F238E27FC236}">
                <a16:creationId xmlns:a16="http://schemas.microsoft.com/office/drawing/2014/main" id="{E2710A66-BA81-9D49-89C7-604BADF16B6C}"/>
              </a:ext>
            </a:extLst>
          </p:cNvPr>
          <p:cNvPicPr>
            <a:picLocks noChangeAspect="1"/>
          </p:cNvPicPr>
          <p:nvPr/>
        </p:nvPicPr>
        <p:blipFill>
          <a:blip r:embed="rId3"/>
          <a:stretch>
            <a:fillRect/>
          </a:stretch>
        </p:blipFill>
        <p:spPr>
          <a:xfrm>
            <a:off x="8272860" y="5034573"/>
            <a:ext cx="3911857" cy="1819192"/>
          </a:xfrm>
          <a:prstGeom prst="rect">
            <a:avLst/>
          </a:prstGeom>
        </p:spPr>
      </p:pic>
      <p:pic>
        <p:nvPicPr>
          <p:cNvPr id="4" name="Picture 3">
            <a:extLst>
              <a:ext uri="{FF2B5EF4-FFF2-40B4-BE49-F238E27FC236}">
                <a16:creationId xmlns:a16="http://schemas.microsoft.com/office/drawing/2014/main" id="{E4AF9991-D92B-5943-B5CF-3213E2BD6D2A}"/>
              </a:ext>
            </a:extLst>
          </p:cNvPr>
          <p:cNvPicPr>
            <a:picLocks noChangeAspect="1"/>
          </p:cNvPicPr>
          <p:nvPr/>
        </p:nvPicPr>
        <p:blipFill>
          <a:blip r:embed="rId4"/>
          <a:stretch>
            <a:fillRect/>
          </a:stretch>
        </p:blipFill>
        <p:spPr>
          <a:xfrm>
            <a:off x="106847" y="70623"/>
            <a:ext cx="3492500" cy="2324100"/>
          </a:xfrm>
          <a:prstGeom prst="rect">
            <a:avLst/>
          </a:prstGeom>
        </p:spPr>
      </p:pic>
    </p:spTree>
    <p:extLst>
      <p:ext uri="{BB962C8B-B14F-4D97-AF65-F5344CB8AC3E}">
        <p14:creationId xmlns:p14="http://schemas.microsoft.com/office/powerpoint/2010/main" val="234473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CA76F-79E3-1A74-1E3A-8888B68FEF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8AE4C4-887A-AB03-E186-7460D1215D79}"/>
              </a:ext>
            </a:extLst>
          </p:cNvPr>
          <p:cNvSpPr>
            <a:spLocks noGrp="1"/>
          </p:cNvSpPr>
          <p:nvPr>
            <p:ph type="title"/>
          </p:nvPr>
        </p:nvSpPr>
        <p:spPr>
          <a:xfrm>
            <a:off x="930730" y="0"/>
            <a:ext cx="10515600" cy="1325563"/>
          </a:xfrm>
        </p:spPr>
        <p:txBody>
          <a:bodyPr/>
          <a:lstStyle/>
          <a:p>
            <a:r>
              <a:rPr lang="en-US" dirty="0">
                <a:solidFill>
                  <a:schemeClr val="bg1"/>
                </a:solidFill>
              </a:rPr>
              <a:t>Int</a:t>
            </a:r>
            <a:r>
              <a:rPr lang="en-US" dirty="0"/>
              <a:t>ernational Per</a:t>
            </a:r>
            <a:r>
              <a:rPr lang="en-US" dirty="0">
                <a:solidFill>
                  <a:schemeClr val="bg1"/>
                </a:solidFill>
              </a:rPr>
              <a:t> </a:t>
            </a:r>
            <a:r>
              <a:rPr lang="en-US" dirty="0"/>
              <a:t>Capita Healthcare Spending</a:t>
            </a:r>
          </a:p>
        </p:txBody>
      </p:sp>
      <p:sp>
        <p:nvSpPr>
          <p:cNvPr id="10" name="TextBox 9">
            <a:extLst>
              <a:ext uri="{FF2B5EF4-FFF2-40B4-BE49-F238E27FC236}">
                <a16:creationId xmlns:a16="http://schemas.microsoft.com/office/drawing/2014/main" id="{C67719F2-76F5-8A7E-4CC2-D8B1A6B563BB}"/>
              </a:ext>
            </a:extLst>
          </p:cNvPr>
          <p:cNvSpPr txBox="1"/>
          <p:nvPr/>
        </p:nvSpPr>
        <p:spPr>
          <a:xfrm>
            <a:off x="3239730" y="6371861"/>
            <a:ext cx="893752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Source: Peterson-KFF Health System Tracker</a:t>
            </a:r>
          </a:p>
        </p:txBody>
      </p:sp>
      <p:pic>
        <p:nvPicPr>
          <p:cNvPr id="11" name="Content Placeholder 10">
            <a:extLst>
              <a:ext uri="{FF2B5EF4-FFF2-40B4-BE49-F238E27FC236}">
                <a16:creationId xmlns:a16="http://schemas.microsoft.com/office/drawing/2014/main" id="{7DB3BEA1-F856-D855-72C7-1552FE1744A0}"/>
              </a:ext>
            </a:extLst>
          </p:cNvPr>
          <p:cNvPicPr>
            <a:picLocks noGrp="1" noChangeAspect="1"/>
          </p:cNvPicPr>
          <p:nvPr>
            <p:ph idx="1"/>
          </p:nvPr>
        </p:nvPicPr>
        <p:blipFill>
          <a:blip r:embed="rId3"/>
          <a:srcRect b="12214"/>
          <a:stretch>
            <a:fillRect/>
          </a:stretch>
        </p:blipFill>
        <p:spPr>
          <a:xfrm>
            <a:off x="675816" y="960120"/>
            <a:ext cx="8520736" cy="5236070"/>
          </a:xfrm>
          <a:prstGeom prst="rect">
            <a:avLst/>
          </a:prstGeom>
        </p:spPr>
      </p:pic>
      <p:grpSp>
        <p:nvGrpSpPr>
          <p:cNvPr id="12" name="Group 11">
            <a:extLst>
              <a:ext uri="{FF2B5EF4-FFF2-40B4-BE49-F238E27FC236}">
                <a16:creationId xmlns:a16="http://schemas.microsoft.com/office/drawing/2014/main" id="{6FA29F1C-BF93-155F-6750-E29ED9CB06E6}"/>
              </a:ext>
            </a:extLst>
          </p:cNvPr>
          <p:cNvGrpSpPr/>
          <p:nvPr/>
        </p:nvGrpSpPr>
        <p:grpSpPr>
          <a:xfrm>
            <a:off x="6178912" y="1858617"/>
            <a:ext cx="5844084" cy="2271591"/>
            <a:chOff x="3917892" y="328441"/>
            <a:chExt cx="4330239" cy="1246956"/>
          </a:xfrm>
        </p:grpSpPr>
        <p:sp>
          <p:nvSpPr>
            <p:cNvPr id="3" name="TextBox 2">
              <a:extLst>
                <a:ext uri="{FF2B5EF4-FFF2-40B4-BE49-F238E27FC236}">
                  <a16:creationId xmlns:a16="http://schemas.microsoft.com/office/drawing/2014/main" id="{BA558DC9-6BEE-D604-76B1-43D0CF09BDA1}"/>
                </a:ext>
              </a:extLst>
            </p:cNvPr>
            <p:cNvSpPr txBox="1"/>
            <p:nvPr/>
          </p:nvSpPr>
          <p:spPr>
            <a:xfrm>
              <a:off x="5879244" y="916494"/>
              <a:ext cx="2368887" cy="658903"/>
            </a:xfrm>
            <a:prstGeom prst="rect">
              <a:avLst/>
            </a:prstGeom>
            <a:noFill/>
          </p:spPr>
          <p:txBody>
            <a:bodyPr wrap="square" rtlCol="0">
              <a:spAutoFit/>
            </a:bodyPr>
            <a:lstStyle/>
            <a:p>
              <a:r>
                <a:rPr lang="en-US" sz="2400" b="1" dirty="0"/>
                <a:t>US spends almost twice the comparable country average</a:t>
              </a:r>
            </a:p>
          </p:txBody>
        </p:sp>
        <p:cxnSp>
          <p:nvCxnSpPr>
            <p:cNvPr id="5" name="Straight Arrow Connector 4">
              <a:extLst>
                <a:ext uri="{FF2B5EF4-FFF2-40B4-BE49-F238E27FC236}">
                  <a16:creationId xmlns:a16="http://schemas.microsoft.com/office/drawing/2014/main" id="{C005068B-DE85-04F5-7849-74D883207092}"/>
                </a:ext>
              </a:extLst>
            </p:cNvPr>
            <p:cNvCxnSpPr>
              <a:cxnSpLocks/>
            </p:cNvCxnSpPr>
            <p:nvPr/>
          </p:nvCxnSpPr>
          <p:spPr>
            <a:xfrm flipH="1">
              <a:off x="3917892" y="1294992"/>
              <a:ext cx="1777236"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582D6D9-2F35-139B-4FD6-21384C142194}"/>
                </a:ext>
              </a:extLst>
            </p:cNvPr>
            <p:cNvCxnSpPr>
              <a:cxnSpLocks/>
            </p:cNvCxnSpPr>
            <p:nvPr/>
          </p:nvCxnSpPr>
          <p:spPr>
            <a:xfrm flipH="1" flipV="1">
              <a:off x="5879244" y="328441"/>
              <a:ext cx="368224" cy="42010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209852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480EA-F89B-4672-9645-413A30F08CD5}"/>
              </a:ext>
            </a:extLst>
          </p:cNvPr>
          <p:cNvSpPr>
            <a:spLocks noGrp="1"/>
          </p:cNvSpPr>
          <p:nvPr>
            <p:ph type="title"/>
          </p:nvPr>
        </p:nvSpPr>
        <p:spPr>
          <a:xfrm>
            <a:off x="732693" y="0"/>
            <a:ext cx="10515600" cy="1325563"/>
          </a:xfrm>
        </p:spPr>
        <p:txBody>
          <a:bodyPr/>
          <a:lstStyle/>
          <a:p>
            <a:r>
              <a:rPr lang="en-US" dirty="0">
                <a:solidFill>
                  <a:srgbClr val="FAF7F0"/>
                </a:solidFill>
              </a:rPr>
              <a:t>Con</a:t>
            </a:r>
            <a:r>
              <a:rPr lang="en-US" dirty="0"/>
              <a:t>centration in Pharmaceutical Companies</a:t>
            </a:r>
          </a:p>
        </p:txBody>
      </p:sp>
      <p:sp>
        <p:nvSpPr>
          <p:cNvPr id="3" name="Content Placeholder 2">
            <a:extLst>
              <a:ext uri="{FF2B5EF4-FFF2-40B4-BE49-F238E27FC236}">
                <a16:creationId xmlns:a16="http://schemas.microsoft.com/office/drawing/2014/main" id="{FC489DD7-24EF-4117-9FF9-D4F5E1DD3295}"/>
              </a:ext>
            </a:extLst>
          </p:cNvPr>
          <p:cNvSpPr>
            <a:spLocks noGrp="1"/>
          </p:cNvSpPr>
          <p:nvPr>
            <p:ph idx="1"/>
          </p:nvPr>
        </p:nvSpPr>
        <p:spPr/>
        <p:txBody>
          <a:bodyPr>
            <a:normAutofit/>
          </a:bodyPr>
          <a:lstStyle/>
          <a:p>
            <a:pPr>
              <a:spcAft>
                <a:spcPts val="1000"/>
              </a:spcAft>
            </a:pPr>
            <a:r>
              <a:rPr lang="en-US" b="0" dirty="0">
                <a:solidFill>
                  <a:srgbClr val="111111"/>
                </a:solidFill>
              </a:rPr>
              <a:t>Between 1995 and 2015, 60 drug companies merged into 10.</a:t>
            </a:r>
          </a:p>
          <a:p>
            <a:pPr>
              <a:spcAft>
                <a:spcPts val="1000"/>
              </a:spcAft>
            </a:pPr>
            <a:r>
              <a:rPr lang="en-US" b="0" dirty="0">
                <a:solidFill>
                  <a:srgbClr val="111111"/>
                </a:solidFill>
              </a:rPr>
              <a:t>The number of mergers and acquisitions involving one of the top 25 firms more than doubled, from 29 in 2006 to 61 in 2015</a:t>
            </a:r>
          </a:p>
          <a:p>
            <a:pPr>
              <a:spcAft>
                <a:spcPts val="1000"/>
              </a:spcAft>
            </a:pPr>
            <a:r>
              <a:rPr lang="en-US" b="0" dirty="0">
                <a:solidFill>
                  <a:schemeClr val="tx1"/>
                </a:solidFill>
              </a:rPr>
              <a:t>Research indicates that fewer competitors are associated with higher prices -- Especially in the market for generics.</a:t>
            </a:r>
          </a:p>
          <a:p>
            <a:r>
              <a:rPr lang="en-US" b="0" dirty="0">
                <a:solidFill>
                  <a:schemeClr val="tx1"/>
                </a:solidFill>
              </a:rPr>
              <a:t>Mergers have a varied impact on innovation: R&amp;D spending, patent approvals, and drug approvals.</a:t>
            </a:r>
          </a:p>
          <a:p>
            <a:pPr lvl="1"/>
            <a:r>
              <a:rPr lang="en-US" dirty="0"/>
              <a:t>Some studies have found a negative effect.</a:t>
            </a:r>
            <a:endParaRPr lang="en-US" b="0" dirty="0">
              <a:solidFill>
                <a:srgbClr val="111111"/>
              </a:solidFill>
            </a:endParaRPr>
          </a:p>
        </p:txBody>
      </p:sp>
      <p:sp>
        <p:nvSpPr>
          <p:cNvPr id="4" name="Slide Number Placeholder 3">
            <a:extLst>
              <a:ext uri="{FF2B5EF4-FFF2-40B4-BE49-F238E27FC236}">
                <a16:creationId xmlns:a16="http://schemas.microsoft.com/office/drawing/2014/main" id="{452B2CB2-978A-49E2-AB39-5EE42F88D4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204168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22FE1-6222-C1CB-1820-E9667B1EA1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21069D-6BC0-6AC1-6005-9121357FEFB3}"/>
              </a:ext>
            </a:extLst>
          </p:cNvPr>
          <p:cNvSpPr>
            <a:spLocks noGrp="1"/>
          </p:cNvSpPr>
          <p:nvPr>
            <p:ph type="title"/>
          </p:nvPr>
        </p:nvSpPr>
        <p:spPr>
          <a:xfrm>
            <a:off x="831850" y="2147061"/>
            <a:ext cx="10515600" cy="2206278"/>
          </a:xfrm>
        </p:spPr>
        <p:txBody>
          <a:bodyPr>
            <a:noAutofit/>
          </a:bodyPr>
          <a:lstStyle/>
          <a:p>
            <a:pPr>
              <a:lnSpc>
                <a:spcPct val="150000"/>
              </a:lnSpc>
            </a:pPr>
            <a:r>
              <a:rPr lang="en-US" sz="5400" dirty="0"/>
              <a:t>Concentration in specific markets: 2) Hospital Consolidations</a:t>
            </a:r>
          </a:p>
        </p:txBody>
      </p:sp>
      <p:sp>
        <p:nvSpPr>
          <p:cNvPr id="3" name="Text Placeholder 2">
            <a:extLst>
              <a:ext uri="{FF2B5EF4-FFF2-40B4-BE49-F238E27FC236}">
                <a16:creationId xmlns:a16="http://schemas.microsoft.com/office/drawing/2014/main" id="{18213B51-EB91-8B25-066E-5A941819BA0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9F7BC12-864F-BBC8-F5BB-E43FAC2C04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203074676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D04A4-A7DA-44C9-9AD4-EAA72C09EE07}"/>
              </a:ext>
            </a:extLst>
          </p:cNvPr>
          <p:cNvSpPr>
            <a:spLocks noGrp="1"/>
          </p:cNvSpPr>
          <p:nvPr>
            <p:ph type="title"/>
          </p:nvPr>
        </p:nvSpPr>
        <p:spPr>
          <a:xfrm>
            <a:off x="731325" y="0"/>
            <a:ext cx="10515600" cy="1325563"/>
          </a:xfrm>
        </p:spPr>
        <p:txBody>
          <a:bodyPr/>
          <a:lstStyle/>
          <a:p>
            <a:r>
              <a:rPr lang="en-US" dirty="0">
                <a:solidFill>
                  <a:schemeClr val="bg1"/>
                </a:solidFill>
              </a:rPr>
              <a:t>Hos</a:t>
            </a:r>
            <a:r>
              <a:rPr lang="en-US" dirty="0"/>
              <a:t>pital Consolidation</a:t>
            </a:r>
          </a:p>
        </p:txBody>
      </p:sp>
      <p:sp>
        <p:nvSpPr>
          <p:cNvPr id="3" name="Content Placeholder 2">
            <a:extLst>
              <a:ext uri="{FF2B5EF4-FFF2-40B4-BE49-F238E27FC236}">
                <a16:creationId xmlns:a16="http://schemas.microsoft.com/office/drawing/2014/main" id="{3EA94890-DDE1-4E1E-8BCD-4D7B42E8CF4A}"/>
              </a:ext>
            </a:extLst>
          </p:cNvPr>
          <p:cNvSpPr>
            <a:spLocks noGrp="1"/>
          </p:cNvSpPr>
          <p:nvPr>
            <p:ph idx="1"/>
          </p:nvPr>
        </p:nvSpPr>
        <p:spPr>
          <a:xfrm>
            <a:off x="838200" y="1226634"/>
            <a:ext cx="10515600" cy="4717736"/>
          </a:xfrm>
        </p:spPr>
        <p:txBody>
          <a:bodyPr>
            <a:normAutofit/>
          </a:bodyPr>
          <a:lstStyle/>
          <a:p>
            <a:pPr>
              <a:spcAft>
                <a:spcPts val="1000"/>
              </a:spcAft>
            </a:pPr>
            <a:r>
              <a:rPr lang="en-US" b="0" dirty="0"/>
              <a:t>Reductions in competition in health systems, hospitals, medical groups, and health insurers has surged in recent years.</a:t>
            </a:r>
          </a:p>
          <a:p>
            <a:r>
              <a:rPr lang="en-US" b="0" dirty="0"/>
              <a:t>Between July 2016 and January 2018:</a:t>
            </a:r>
          </a:p>
          <a:p>
            <a:pPr lvl="1"/>
            <a:r>
              <a:rPr lang="en-US" b="0" dirty="0"/>
              <a:t>Hospitals acquired 8,000 more medical practices.</a:t>
            </a:r>
          </a:p>
          <a:p>
            <a:pPr lvl="1"/>
            <a:r>
              <a:rPr lang="en-US" b="0" dirty="0"/>
              <a:t>14,000 more physicians left independent practice to become hospital employees.</a:t>
            </a:r>
          </a:p>
          <a:p>
            <a:r>
              <a:rPr lang="en-US" b="0" dirty="0"/>
              <a:t>Between 1999 and 2018, hospital profit margins soared!</a:t>
            </a:r>
          </a:p>
          <a:p>
            <a:pPr lvl="1"/>
            <a:r>
              <a:rPr lang="en-US" dirty="0"/>
              <a:t>From 100% in 1999 to 317% in 2018.</a:t>
            </a:r>
          </a:p>
          <a:p>
            <a:r>
              <a:rPr lang="en-US" b="0" dirty="0"/>
              <a:t>Evidence suggests that with more government oversight and restraining mergers, health care costs would have been lower.</a:t>
            </a:r>
          </a:p>
          <a:p>
            <a:pPr lvl="1"/>
            <a:endParaRPr lang="en-US" b="0" dirty="0"/>
          </a:p>
        </p:txBody>
      </p:sp>
      <p:sp>
        <p:nvSpPr>
          <p:cNvPr id="4" name="Slide Number Placeholder 3">
            <a:extLst>
              <a:ext uri="{FF2B5EF4-FFF2-40B4-BE49-F238E27FC236}">
                <a16:creationId xmlns:a16="http://schemas.microsoft.com/office/drawing/2014/main" id="{774A0F19-498C-4CA7-8686-6173B08BB4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236377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DC0DE-6E68-2741-A085-23EFB79CEA02}"/>
              </a:ext>
            </a:extLst>
          </p:cNvPr>
          <p:cNvSpPr>
            <a:spLocks noGrp="1"/>
          </p:cNvSpPr>
          <p:nvPr>
            <p:ph type="title"/>
          </p:nvPr>
        </p:nvSpPr>
        <p:spPr/>
        <p:txBody>
          <a:bodyPr/>
          <a:lstStyle/>
          <a:p>
            <a:r>
              <a:rPr lang="en-US" dirty="0">
                <a:solidFill>
                  <a:schemeClr val="bg1"/>
                </a:solidFill>
              </a:rPr>
              <a:t>Pot</a:t>
            </a:r>
            <a:r>
              <a:rPr lang="en-US" dirty="0"/>
              <a:t>ential Benefits of Consolidation</a:t>
            </a:r>
          </a:p>
        </p:txBody>
      </p:sp>
      <p:sp>
        <p:nvSpPr>
          <p:cNvPr id="3" name="Content Placeholder 2">
            <a:extLst>
              <a:ext uri="{FF2B5EF4-FFF2-40B4-BE49-F238E27FC236}">
                <a16:creationId xmlns:a16="http://schemas.microsoft.com/office/drawing/2014/main" id="{AD850163-6486-8C40-8687-FB7D82FBCBC1}"/>
              </a:ext>
            </a:extLst>
          </p:cNvPr>
          <p:cNvSpPr>
            <a:spLocks noGrp="1"/>
          </p:cNvSpPr>
          <p:nvPr>
            <p:ph idx="1"/>
          </p:nvPr>
        </p:nvSpPr>
        <p:spPr>
          <a:xfrm>
            <a:off x="838200" y="1193180"/>
            <a:ext cx="10515600" cy="4728888"/>
          </a:xfrm>
        </p:spPr>
        <p:txBody>
          <a:bodyPr>
            <a:normAutofit/>
          </a:bodyPr>
          <a:lstStyle/>
          <a:p>
            <a:r>
              <a:rPr lang="en-US" dirty="0"/>
              <a:t>Consolidation could lead to potential benefits</a:t>
            </a:r>
          </a:p>
          <a:p>
            <a:pPr lvl="1"/>
            <a:r>
              <a:rPr lang="en-US" dirty="0"/>
              <a:t>Better coordination of care; Investment in care quality; reduction of costly, unnecessary duplication; Savings from scale, etc.</a:t>
            </a:r>
          </a:p>
          <a:p>
            <a:r>
              <a:rPr lang="en-US" dirty="0"/>
              <a:t>But, …</a:t>
            </a:r>
          </a:p>
          <a:p>
            <a:pPr lvl="1"/>
            <a:r>
              <a:rPr lang="en-US" b="1" dirty="0"/>
              <a:t>Consolidation isn’t integration.</a:t>
            </a:r>
          </a:p>
          <a:p>
            <a:pPr lvl="1"/>
            <a:r>
              <a:rPr lang="en-US" b="1" dirty="0"/>
              <a:t>Evidence doesn’t support the claims.</a:t>
            </a:r>
          </a:p>
          <a:p>
            <a:pPr lvl="2"/>
            <a:r>
              <a:rPr lang="en-US" dirty="0"/>
              <a:t>Consolidation has not led to lower costs, better quality, or coordinated care.</a:t>
            </a:r>
            <a:endParaRPr lang="en-US" sz="1600" dirty="0"/>
          </a:p>
        </p:txBody>
      </p:sp>
      <p:sp>
        <p:nvSpPr>
          <p:cNvPr id="4" name="Slide Number Placeholder 3">
            <a:extLst>
              <a:ext uri="{FF2B5EF4-FFF2-40B4-BE49-F238E27FC236}">
                <a16:creationId xmlns:a16="http://schemas.microsoft.com/office/drawing/2014/main" id="{BE128999-FE94-A642-A6D2-ABC5CACF04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5" name="TextBox 4">
            <a:extLst>
              <a:ext uri="{FF2B5EF4-FFF2-40B4-BE49-F238E27FC236}">
                <a16:creationId xmlns:a16="http://schemas.microsoft.com/office/drawing/2014/main" id="{A30CF226-30F3-CC4E-B627-DFDF8EBABEDF}"/>
              </a:ext>
            </a:extLst>
          </p:cNvPr>
          <p:cNvSpPr txBox="1"/>
          <p:nvPr/>
        </p:nvSpPr>
        <p:spPr>
          <a:xfrm>
            <a:off x="6753225" y="6456851"/>
            <a:ext cx="484055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Martin Gaynor,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NIHCM.org</a:t>
            </a:r>
            <a:r>
              <a:rPr kumimoji="0" lang="en-US" sz="1200" b="0" i="0" u="none" strike="noStrike" kern="1200" cap="none" spc="0" normalizeH="0" baseline="0" noProof="0" dirty="0">
                <a:ln>
                  <a:noFill/>
                </a:ln>
                <a:solidFill>
                  <a:prstClr val="black"/>
                </a:solidFill>
                <a:effectLst/>
                <a:uLnTx/>
                <a:uFillTx/>
                <a:latin typeface="Calibri"/>
                <a:ea typeface="+mn-ea"/>
                <a:cs typeface="+mn-cs"/>
              </a:rPr>
              <a:t>, Supersized: The Rise of Hospital Giants</a:t>
            </a:r>
          </a:p>
        </p:txBody>
      </p:sp>
    </p:spTree>
    <p:extLst>
      <p:ext uri="{BB962C8B-B14F-4D97-AF65-F5344CB8AC3E}">
        <p14:creationId xmlns:p14="http://schemas.microsoft.com/office/powerpoint/2010/main" val="104055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5F8A4-1302-B041-6A42-7043299535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9600F2-FF65-EBC0-19B1-CB24C747EBB9}"/>
              </a:ext>
            </a:extLst>
          </p:cNvPr>
          <p:cNvSpPr>
            <a:spLocks noGrp="1"/>
          </p:cNvSpPr>
          <p:nvPr>
            <p:ph type="title"/>
          </p:nvPr>
        </p:nvSpPr>
        <p:spPr>
          <a:xfrm>
            <a:off x="938559" y="44604"/>
            <a:ext cx="10515600" cy="1325563"/>
          </a:xfrm>
        </p:spPr>
        <p:txBody>
          <a:bodyPr/>
          <a:lstStyle/>
          <a:p>
            <a:r>
              <a:rPr lang="en-US" dirty="0">
                <a:solidFill>
                  <a:schemeClr val="bg1"/>
                </a:solidFill>
              </a:rPr>
              <a:t>Eff</a:t>
            </a:r>
            <a:r>
              <a:rPr lang="en-US" dirty="0"/>
              <a:t>ects of Hospital Consolidations</a:t>
            </a:r>
          </a:p>
        </p:txBody>
      </p:sp>
      <p:sp>
        <p:nvSpPr>
          <p:cNvPr id="3" name="Content Placeholder 2">
            <a:extLst>
              <a:ext uri="{FF2B5EF4-FFF2-40B4-BE49-F238E27FC236}">
                <a16:creationId xmlns:a16="http://schemas.microsoft.com/office/drawing/2014/main" id="{E24B5B90-8B06-2FEA-A0A4-0B09F7A3A0CC}"/>
              </a:ext>
            </a:extLst>
          </p:cNvPr>
          <p:cNvSpPr>
            <a:spLocks noGrp="1"/>
          </p:cNvSpPr>
          <p:nvPr>
            <p:ph idx="1"/>
          </p:nvPr>
        </p:nvSpPr>
        <p:spPr>
          <a:xfrm>
            <a:off x="838200" y="1215483"/>
            <a:ext cx="10515600" cy="4717736"/>
          </a:xfrm>
        </p:spPr>
        <p:txBody>
          <a:bodyPr>
            <a:normAutofit/>
          </a:bodyPr>
          <a:lstStyle/>
          <a:p>
            <a:r>
              <a:rPr lang="en-US" dirty="0"/>
              <a:t>Consolidation could lead to potential benefits</a:t>
            </a:r>
          </a:p>
          <a:p>
            <a:pPr lvl="1"/>
            <a:r>
              <a:rPr lang="en-US" dirty="0"/>
              <a:t>Better coordination of care; Investment in care quality; reduction of costly, unnecessary duplication; Savings from scale, etc.</a:t>
            </a:r>
          </a:p>
          <a:p>
            <a:r>
              <a:rPr lang="en-US" dirty="0"/>
              <a:t>But </a:t>
            </a:r>
            <a:r>
              <a:rPr lang="en-US" b="1" dirty="0"/>
              <a:t>Consolidation isn’t integration</a:t>
            </a:r>
            <a:r>
              <a:rPr lang="en-US" dirty="0"/>
              <a:t>, and</a:t>
            </a:r>
          </a:p>
          <a:p>
            <a:r>
              <a:rPr lang="en-US" b="1" dirty="0"/>
              <a:t>Evidence doesn’t support the claims</a:t>
            </a:r>
            <a:r>
              <a:rPr lang="en-US" dirty="0"/>
              <a:t>; a review of studies of hospital consolidations reveals that:</a:t>
            </a:r>
          </a:p>
          <a:p>
            <a:pPr lvl="1"/>
            <a:r>
              <a:rPr lang="en-US" dirty="0"/>
              <a:t>13 of 14 price studies find that prices rose after consolidation</a:t>
            </a:r>
          </a:p>
          <a:p>
            <a:pPr lvl="1"/>
            <a:r>
              <a:rPr lang="en-US" dirty="0"/>
              <a:t>13 of 16 cost studies find that costs rose after consolidation</a:t>
            </a:r>
          </a:p>
          <a:p>
            <a:pPr lvl="1"/>
            <a:r>
              <a:rPr lang="en-US" dirty="0"/>
              <a:t>20 of 26 quality studies find that quality of care fell or remained the same after consolidation</a:t>
            </a:r>
          </a:p>
        </p:txBody>
      </p:sp>
      <p:sp>
        <p:nvSpPr>
          <p:cNvPr id="4" name="Slide Number Placeholder 3">
            <a:extLst>
              <a:ext uri="{FF2B5EF4-FFF2-40B4-BE49-F238E27FC236}">
                <a16:creationId xmlns:a16="http://schemas.microsoft.com/office/drawing/2014/main" id="{B74BFCE2-6715-33C5-BE7A-4D1AE964ED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5" name="TextBox 4">
            <a:extLst>
              <a:ext uri="{FF2B5EF4-FFF2-40B4-BE49-F238E27FC236}">
                <a16:creationId xmlns:a16="http://schemas.microsoft.com/office/drawing/2014/main" id="{41AC1555-9BD4-9A24-CCA4-4C5724AD2919}"/>
              </a:ext>
            </a:extLst>
          </p:cNvPr>
          <p:cNvSpPr txBox="1"/>
          <p:nvPr/>
        </p:nvSpPr>
        <p:spPr>
          <a:xfrm>
            <a:off x="3251747" y="6401096"/>
            <a:ext cx="850976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a:t>
            </a:r>
            <a:r>
              <a:rPr lang="en-US" sz="1200" dirty="0">
                <a:solidFill>
                  <a:prstClr val="black"/>
                </a:solidFill>
                <a:latin typeface="Calibri"/>
              </a:rPr>
              <a:t>A Systemic Review of Integration Strategies across the U.S. Healthcare System: Assessment of Price, Cost, and Quality of Care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By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Satiani</a:t>
            </a:r>
            <a:r>
              <a:rPr kumimoji="0" lang="en-US" sz="1200" b="0" i="0" u="none" strike="noStrike" kern="1200" cap="none" spc="0" normalizeH="0" baseline="0" noProof="0" dirty="0">
                <a:ln>
                  <a:noFill/>
                </a:ln>
                <a:solidFill>
                  <a:prstClr val="black"/>
                </a:solidFill>
                <a:effectLst/>
                <a:uLnTx/>
                <a:uFillTx/>
                <a:latin typeface="Calibri"/>
                <a:ea typeface="+mn-ea"/>
                <a:cs typeface="+mn-cs"/>
              </a:rPr>
              <a:t>, Bhagwan, David P. Way, David B. Hoyt, and Christopher E. Ellison, Journal of the American College of Surgeons, May 2025 </a:t>
            </a:r>
          </a:p>
        </p:txBody>
      </p:sp>
    </p:spTree>
    <p:extLst>
      <p:ext uri="{BB962C8B-B14F-4D97-AF65-F5344CB8AC3E}">
        <p14:creationId xmlns:p14="http://schemas.microsoft.com/office/powerpoint/2010/main" val="283598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CB2A0-CBDC-8C25-74B0-3EBB4168EE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52753D-DF5C-7749-EEF4-B13C03FDAB5E}"/>
              </a:ext>
            </a:extLst>
          </p:cNvPr>
          <p:cNvSpPr>
            <a:spLocks noGrp="1"/>
          </p:cNvSpPr>
          <p:nvPr>
            <p:ph type="title"/>
          </p:nvPr>
        </p:nvSpPr>
        <p:spPr>
          <a:xfrm>
            <a:off x="938559" y="44604"/>
            <a:ext cx="10515600" cy="1325563"/>
          </a:xfrm>
        </p:spPr>
        <p:txBody>
          <a:bodyPr/>
          <a:lstStyle/>
          <a:p>
            <a:r>
              <a:rPr lang="en-US" dirty="0">
                <a:solidFill>
                  <a:schemeClr val="bg1"/>
                </a:solidFill>
              </a:rPr>
              <a:t>Eff</a:t>
            </a:r>
            <a:r>
              <a:rPr lang="en-US" dirty="0"/>
              <a:t>ects of Hospital Consolidations</a:t>
            </a:r>
          </a:p>
        </p:txBody>
      </p:sp>
      <p:sp>
        <p:nvSpPr>
          <p:cNvPr id="3" name="Content Placeholder 2">
            <a:extLst>
              <a:ext uri="{FF2B5EF4-FFF2-40B4-BE49-F238E27FC236}">
                <a16:creationId xmlns:a16="http://schemas.microsoft.com/office/drawing/2014/main" id="{84808D88-68FF-6F68-0B96-4A86BE97B1DC}"/>
              </a:ext>
            </a:extLst>
          </p:cNvPr>
          <p:cNvSpPr>
            <a:spLocks noGrp="1"/>
          </p:cNvSpPr>
          <p:nvPr>
            <p:ph idx="1"/>
          </p:nvPr>
        </p:nvSpPr>
        <p:spPr>
          <a:xfrm>
            <a:off x="838200" y="903249"/>
            <a:ext cx="10515600" cy="5029970"/>
          </a:xfrm>
        </p:spPr>
        <p:txBody>
          <a:bodyPr>
            <a:normAutofit/>
          </a:bodyPr>
          <a:lstStyle/>
          <a:p>
            <a:r>
              <a:rPr lang="en-US" dirty="0"/>
              <a:t>Cost savings depend on whether the entity taken over is a small, independent organization (potential for sizeable savings) or an organization that is already part of a system (then no discernable cost savings)</a:t>
            </a:r>
          </a:p>
        </p:txBody>
      </p:sp>
      <p:sp>
        <p:nvSpPr>
          <p:cNvPr id="4" name="Slide Number Placeholder 3">
            <a:extLst>
              <a:ext uri="{FF2B5EF4-FFF2-40B4-BE49-F238E27FC236}">
                <a16:creationId xmlns:a16="http://schemas.microsoft.com/office/drawing/2014/main" id="{8C8D2D9F-24FD-76E8-E77D-8719C674A5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5" name="TextBox 4">
            <a:extLst>
              <a:ext uri="{FF2B5EF4-FFF2-40B4-BE49-F238E27FC236}">
                <a16:creationId xmlns:a16="http://schemas.microsoft.com/office/drawing/2014/main" id="{DCC31025-0F36-C349-3FF1-BACB5E0A17BD}"/>
              </a:ext>
            </a:extLst>
          </p:cNvPr>
          <p:cNvSpPr txBox="1"/>
          <p:nvPr/>
        </p:nvSpPr>
        <p:spPr>
          <a:xfrm>
            <a:off x="3251747" y="6401096"/>
            <a:ext cx="8083944" cy="461665"/>
          </a:xfrm>
          <a:prstGeom prst="rect">
            <a:avLst/>
          </a:prstGeom>
          <a:noFill/>
        </p:spPr>
        <p:txBody>
          <a:bodyPr wrap="none" rtlCol="0">
            <a:spAutoFit/>
          </a:bodyPr>
          <a:lstStyle/>
          <a:p>
            <a:r>
              <a:rPr kumimoji="0" lang="en-US" sz="1200" b="0" i="0" u="none" strike="noStrike" kern="1200" cap="none" spc="0" normalizeH="0" baseline="0" noProof="0" dirty="0">
                <a:ln>
                  <a:noFill/>
                </a:ln>
                <a:solidFill>
                  <a:prstClr val="black"/>
                </a:solidFill>
                <a:effectLst/>
                <a:uLnTx/>
                <a:uFillTx/>
                <a:ea typeface="+mn-ea"/>
                <a:cs typeface="+mn-cs"/>
              </a:rPr>
              <a:t>Source: </a:t>
            </a:r>
            <a:r>
              <a:rPr lang="en-US" sz="1200" dirty="0"/>
              <a:t>The Corporatization of Independent Hospitals, by </a:t>
            </a:r>
            <a:r>
              <a:rPr lang="en-US" sz="1200" dirty="0" err="1"/>
              <a:t>Andreyeve</a:t>
            </a:r>
            <a:r>
              <a:rPr lang="en-US" sz="1200" dirty="0"/>
              <a:t> et al., Journal of Political Economy Microeconomics (2024)</a:t>
            </a: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191996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1C0A-A6C5-5741-8E20-038F6A53C518}"/>
              </a:ext>
            </a:extLst>
          </p:cNvPr>
          <p:cNvSpPr>
            <a:spLocks noGrp="1"/>
          </p:cNvSpPr>
          <p:nvPr>
            <p:ph type="title"/>
          </p:nvPr>
        </p:nvSpPr>
        <p:spPr>
          <a:xfrm>
            <a:off x="923925" y="0"/>
            <a:ext cx="10515600" cy="1325563"/>
          </a:xfrm>
        </p:spPr>
        <p:txBody>
          <a:bodyPr>
            <a:normAutofit/>
          </a:bodyPr>
          <a:lstStyle/>
          <a:p>
            <a:r>
              <a:rPr lang="en-US" sz="3600" dirty="0">
                <a:solidFill>
                  <a:schemeClr val="bg1"/>
                </a:solidFill>
              </a:rPr>
              <a:t>Evi</a:t>
            </a:r>
            <a:r>
              <a:rPr lang="en-US" sz="3600" dirty="0"/>
              <a:t>dence on Consolidation</a:t>
            </a:r>
          </a:p>
        </p:txBody>
      </p:sp>
      <p:sp>
        <p:nvSpPr>
          <p:cNvPr id="4" name="Slide Number Placeholder 3">
            <a:extLst>
              <a:ext uri="{FF2B5EF4-FFF2-40B4-BE49-F238E27FC236}">
                <a16:creationId xmlns:a16="http://schemas.microsoft.com/office/drawing/2014/main" id="{E2B3B67E-D52B-6B42-89BA-52C36BE651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7D39D8A9-A838-7448-B1EA-A08E032DA767}"/>
              </a:ext>
            </a:extLst>
          </p:cNvPr>
          <p:cNvPicPr>
            <a:picLocks noChangeAspect="1"/>
          </p:cNvPicPr>
          <p:nvPr/>
        </p:nvPicPr>
        <p:blipFill>
          <a:blip r:embed="rId2"/>
          <a:stretch>
            <a:fillRect/>
          </a:stretch>
        </p:blipFill>
        <p:spPr>
          <a:xfrm>
            <a:off x="1828800" y="1144159"/>
            <a:ext cx="7353150" cy="5117395"/>
          </a:xfrm>
          <a:prstGeom prst="rect">
            <a:avLst/>
          </a:prstGeom>
        </p:spPr>
      </p:pic>
      <p:sp>
        <p:nvSpPr>
          <p:cNvPr id="6" name="TextBox 5">
            <a:extLst>
              <a:ext uri="{FF2B5EF4-FFF2-40B4-BE49-F238E27FC236}">
                <a16:creationId xmlns:a16="http://schemas.microsoft.com/office/drawing/2014/main" id="{5A4C47CE-C6A6-CD41-A967-FB825DDE082E}"/>
              </a:ext>
            </a:extLst>
          </p:cNvPr>
          <p:cNvSpPr txBox="1"/>
          <p:nvPr/>
        </p:nvSpPr>
        <p:spPr>
          <a:xfrm>
            <a:off x="2886225" y="2115228"/>
            <a:ext cx="126848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Increase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About 6%</a:t>
            </a:r>
          </a:p>
        </p:txBody>
      </p:sp>
      <p:sp>
        <p:nvSpPr>
          <p:cNvPr id="7" name="TextBox 6">
            <a:extLst>
              <a:ext uri="{FF2B5EF4-FFF2-40B4-BE49-F238E27FC236}">
                <a16:creationId xmlns:a16="http://schemas.microsoft.com/office/drawing/2014/main" id="{6D21DABE-E1D8-4B44-929F-81E0F80EFB96}"/>
              </a:ext>
            </a:extLst>
          </p:cNvPr>
          <p:cNvSpPr txBox="1"/>
          <p:nvPr/>
        </p:nvSpPr>
        <p:spPr>
          <a:xfrm>
            <a:off x="7359630" y="3223896"/>
            <a:ext cx="198272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Very small increase</a:t>
            </a:r>
          </a:p>
        </p:txBody>
      </p:sp>
      <p:sp>
        <p:nvSpPr>
          <p:cNvPr id="8" name="TextBox 7">
            <a:extLst>
              <a:ext uri="{FF2B5EF4-FFF2-40B4-BE49-F238E27FC236}">
                <a16:creationId xmlns:a16="http://schemas.microsoft.com/office/drawing/2014/main" id="{569D0630-2162-E84F-9E8A-ED589CA70327}"/>
              </a:ext>
            </a:extLst>
          </p:cNvPr>
          <p:cNvSpPr txBox="1"/>
          <p:nvPr/>
        </p:nvSpPr>
        <p:spPr>
          <a:xfrm>
            <a:off x="4031524" y="4845230"/>
            <a:ext cx="412895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price effect of a merger declines with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distance between the hospitals.</a:t>
            </a:r>
          </a:p>
        </p:txBody>
      </p:sp>
      <p:sp>
        <p:nvSpPr>
          <p:cNvPr id="9" name="TextBox 8">
            <a:extLst>
              <a:ext uri="{FF2B5EF4-FFF2-40B4-BE49-F238E27FC236}">
                <a16:creationId xmlns:a16="http://schemas.microsoft.com/office/drawing/2014/main" id="{4FD5E861-D4B9-C143-B5E0-F8A3B47FD13A}"/>
              </a:ext>
            </a:extLst>
          </p:cNvPr>
          <p:cNvSpPr txBox="1"/>
          <p:nvPr/>
        </p:nvSpPr>
        <p:spPr>
          <a:xfrm>
            <a:off x="3378778" y="1164961"/>
            <a:ext cx="560589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Price Increase Following a Hospital Merger</a:t>
            </a:r>
          </a:p>
        </p:txBody>
      </p:sp>
    </p:spTree>
    <p:extLst>
      <p:ext uri="{BB962C8B-B14F-4D97-AF65-F5344CB8AC3E}">
        <p14:creationId xmlns:p14="http://schemas.microsoft.com/office/powerpoint/2010/main" val="88597681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5CF11-C60C-48EB-8CD2-2BBCA5E9F5DC}"/>
              </a:ext>
            </a:extLst>
          </p:cNvPr>
          <p:cNvSpPr>
            <a:spLocks noGrp="1"/>
          </p:cNvSpPr>
          <p:nvPr>
            <p:ph type="title"/>
          </p:nvPr>
        </p:nvSpPr>
        <p:spPr>
          <a:xfrm>
            <a:off x="755075" y="0"/>
            <a:ext cx="10515600" cy="1325563"/>
          </a:xfrm>
        </p:spPr>
        <p:txBody>
          <a:bodyPr/>
          <a:lstStyle/>
          <a:p>
            <a:r>
              <a:rPr lang="en-US" dirty="0">
                <a:solidFill>
                  <a:schemeClr val="bg1"/>
                </a:solidFill>
              </a:rPr>
              <a:t>Hos</a:t>
            </a:r>
            <a:r>
              <a:rPr lang="en-US" dirty="0"/>
              <a:t>pital Monopolization Across the Nation</a:t>
            </a:r>
          </a:p>
        </p:txBody>
      </p:sp>
      <p:sp>
        <p:nvSpPr>
          <p:cNvPr id="3" name="Content Placeholder 2">
            <a:extLst>
              <a:ext uri="{FF2B5EF4-FFF2-40B4-BE49-F238E27FC236}">
                <a16:creationId xmlns:a16="http://schemas.microsoft.com/office/drawing/2014/main" id="{49A33605-F895-4575-8EC3-6640A4A3BF14}"/>
              </a:ext>
            </a:extLst>
          </p:cNvPr>
          <p:cNvSpPr>
            <a:spLocks noGrp="1"/>
          </p:cNvSpPr>
          <p:nvPr>
            <p:ph idx="1"/>
          </p:nvPr>
        </p:nvSpPr>
        <p:spPr>
          <a:xfrm>
            <a:off x="838200" y="1570730"/>
            <a:ext cx="10515600" cy="3786461"/>
          </a:xfrm>
        </p:spPr>
        <p:txBody>
          <a:bodyPr>
            <a:normAutofit/>
          </a:bodyPr>
          <a:lstStyle/>
          <a:p>
            <a:r>
              <a:rPr lang="en-US" b="0" dirty="0"/>
              <a:t>Hospitals Charge Patients More Than Four Times the Cost of Care</a:t>
            </a:r>
          </a:p>
          <a:p>
            <a:r>
              <a:rPr lang="en-US" b="0" dirty="0"/>
              <a:t>The most expensive hospitals cost of care range from 1,129% at the low end to 1,808% at the high end.</a:t>
            </a:r>
          </a:p>
          <a:p>
            <a:r>
              <a:rPr lang="en-US" b="0" dirty="0"/>
              <a:t>Most of the top 100 most expensive hospitals are located in states in the south and west. </a:t>
            </a:r>
          </a:p>
          <a:p>
            <a:pPr lvl="1"/>
            <a:r>
              <a:rPr lang="en-US" dirty="0"/>
              <a:t>Florida had the highest number, with 40 hospitals. </a:t>
            </a:r>
          </a:p>
          <a:p>
            <a:pPr lvl="1"/>
            <a:r>
              <a:rPr lang="en-US" dirty="0"/>
              <a:t>Other top states included Texas with 14 hospitals, Alabama with eight, Nevada with seven, and California with six.</a:t>
            </a:r>
          </a:p>
        </p:txBody>
      </p:sp>
      <p:sp>
        <p:nvSpPr>
          <p:cNvPr id="4" name="Slide Number Placeholder 3">
            <a:extLst>
              <a:ext uri="{FF2B5EF4-FFF2-40B4-BE49-F238E27FC236}">
                <a16:creationId xmlns:a16="http://schemas.microsoft.com/office/drawing/2014/main" id="{84763E34-A941-4B2B-A19A-644D590B56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159686359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65B256-A5BD-4A44-BB5B-86B7F3D48A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56ACD772-F9BB-4266-92C2-C71F51EF3A77}"/>
              </a:ext>
            </a:extLst>
          </p:cNvPr>
          <p:cNvPicPr>
            <a:picLocks noChangeAspect="1"/>
          </p:cNvPicPr>
          <p:nvPr/>
        </p:nvPicPr>
        <p:blipFill>
          <a:blip r:embed="rId2"/>
          <a:stretch>
            <a:fillRect/>
          </a:stretch>
        </p:blipFill>
        <p:spPr>
          <a:xfrm>
            <a:off x="1607189" y="42788"/>
            <a:ext cx="8977622" cy="6187438"/>
          </a:xfrm>
          <a:prstGeom prst="rect">
            <a:avLst/>
          </a:prstGeom>
        </p:spPr>
      </p:pic>
    </p:spTree>
    <p:extLst>
      <p:ext uri="{BB962C8B-B14F-4D97-AF65-F5344CB8AC3E}">
        <p14:creationId xmlns:p14="http://schemas.microsoft.com/office/powerpoint/2010/main" val="233859442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9167B-1C1A-F935-1511-7B1DFDF0DE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5A7707-B755-81BB-2275-5149104A0CD9}"/>
              </a:ext>
            </a:extLst>
          </p:cNvPr>
          <p:cNvSpPr>
            <a:spLocks noGrp="1"/>
          </p:cNvSpPr>
          <p:nvPr>
            <p:ph type="title"/>
          </p:nvPr>
        </p:nvSpPr>
        <p:spPr>
          <a:xfrm>
            <a:off x="955795" y="0"/>
            <a:ext cx="10515600" cy="1325563"/>
          </a:xfrm>
        </p:spPr>
        <p:txBody>
          <a:bodyPr/>
          <a:lstStyle/>
          <a:p>
            <a:r>
              <a:rPr lang="en-US" dirty="0">
                <a:solidFill>
                  <a:schemeClr val="bg1"/>
                </a:solidFill>
              </a:rPr>
              <a:t>PE</a:t>
            </a:r>
            <a:r>
              <a:rPr lang="en-US" dirty="0"/>
              <a:t> Penetration Rate by Physician Specialty</a:t>
            </a:r>
          </a:p>
        </p:txBody>
      </p:sp>
      <p:pic>
        <p:nvPicPr>
          <p:cNvPr id="7" name="Content Placeholder 6">
            <a:extLst>
              <a:ext uri="{FF2B5EF4-FFF2-40B4-BE49-F238E27FC236}">
                <a16:creationId xmlns:a16="http://schemas.microsoft.com/office/drawing/2014/main" id="{9048E238-186A-7541-9C30-EF320FD521CD}"/>
              </a:ext>
            </a:extLst>
          </p:cNvPr>
          <p:cNvPicPr>
            <a:picLocks noGrp="1" noChangeAspect="1"/>
          </p:cNvPicPr>
          <p:nvPr>
            <p:ph idx="1"/>
          </p:nvPr>
        </p:nvPicPr>
        <p:blipFill>
          <a:blip r:embed="rId2"/>
          <a:stretch>
            <a:fillRect/>
          </a:stretch>
        </p:blipFill>
        <p:spPr>
          <a:xfrm>
            <a:off x="1088591" y="1141733"/>
            <a:ext cx="10081722" cy="5025509"/>
          </a:xfrm>
          <a:prstGeom prst="rect">
            <a:avLst/>
          </a:prstGeom>
        </p:spPr>
      </p:pic>
      <p:sp>
        <p:nvSpPr>
          <p:cNvPr id="4" name="Slide Number Placeholder 3">
            <a:extLst>
              <a:ext uri="{FF2B5EF4-FFF2-40B4-BE49-F238E27FC236}">
                <a16:creationId xmlns:a16="http://schemas.microsoft.com/office/drawing/2014/main" id="{A98D7BAF-E460-919B-A69B-329A0CA63E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5" name="TextBox 4">
            <a:extLst>
              <a:ext uri="{FF2B5EF4-FFF2-40B4-BE49-F238E27FC236}">
                <a16:creationId xmlns:a16="http://schemas.microsoft.com/office/drawing/2014/main" id="{860FB40C-ED40-004E-6055-AC93433563A2}"/>
              </a:ext>
            </a:extLst>
          </p:cNvPr>
          <p:cNvSpPr txBox="1"/>
          <p:nvPr/>
        </p:nvSpPr>
        <p:spPr>
          <a:xfrm>
            <a:off x="3256155" y="6356193"/>
            <a:ext cx="7914158" cy="523220"/>
          </a:xfrm>
          <a:prstGeom prst="rect">
            <a:avLst/>
          </a:prstGeom>
          <a:noFill/>
        </p:spPr>
        <p:txBody>
          <a:bodyPr wrap="square" rtlCol="0">
            <a:spAutoFit/>
          </a:bodyPr>
          <a:lstStyle/>
          <a:p>
            <a:r>
              <a:rPr lang="en-US" sz="1400" dirty="0"/>
              <a:t>Source: Private Equity-Acquired Physician Practices and Market Penetration Increased Substantially, 2012-2021, by Abdelhadi, Ola, et al., </a:t>
            </a:r>
            <a:r>
              <a:rPr lang="en-US" sz="1400" i="1" dirty="0"/>
              <a:t>Health Affairs</a:t>
            </a:r>
            <a:r>
              <a:rPr lang="en-US" sz="1400" dirty="0"/>
              <a:t> (2024)</a:t>
            </a:r>
          </a:p>
        </p:txBody>
      </p:sp>
    </p:spTree>
    <p:extLst>
      <p:ext uri="{BB962C8B-B14F-4D97-AF65-F5344CB8AC3E}">
        <p14:creationId xmlns:p14="http://schemas.microsoft.com/office/powerpoint/2010/main" val="181593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07EA1-0E04-27B5-28B9-8397D63D0C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6EA0A9F-13AF-8355-32C3-D68A152742D8}"/>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B667629-EDBB-0D56-B339-5FF43BE26680}"/>
              </a:ext>
            </a:extLst>
          </p:cNvPr>
          <p:cNvSpPr>
            <a:spLocks noGrp="1"/>
          </p:cNvSpPr>
          <p:nvPr>
            <p:ph type="sldNum" sz="quarter" idx="12"/>
          </p:nvPr>
        </p:nvSpPr>
        <p:spPr/>
        <p:txBody>
          <a:bodyPr/>
          <a:lstStyle/>
          <a:p>
            <a:fld id="{D9F085D5-EC86-4F6A-B501-C1359CB39116}" type="slidenum">
              <a:rPr lang="en-GB" smtClean="0"/>
              <a:t>11</a:t>
            </a:fld>
            <a:endParaRPr lang="en-GB"/>
          </a:p>
        </p:txBody>
      </p:sp>
      <p:pic>
        <p:nvPicPr>
          <p:cNvPr id="6" name="Picture 5">
            <a:extLst>
              <a:ext uri="{FF2B5EF4-FFF2-40B4-BE49-F238E27FC236}">
                <a16:creationId xmlns:a16="http://schemas.microsoft.com/office/drawing/2014/main" id="{5C8EEF70-1A1C-C0EE-E0E2-4D1D28469E32}"/>
              </a:ext>
            </a:extLst>
          </p:cNvPr>
          <p:cNvPicPr>
            <a:picLocks noChangeAspect="1"/>
          </p:cNvPicPr>
          <p:nvPr/>
        </p:nvPicPr>
        <p:blipFill>
          <a:blip r:embed="rId2"/>
          <a:stretch>
            <a:fillRect/>
          </a:stretch>
        </p:blipFill>
        <p:spPr>
          <a:xfrm>
            <a:off x="1372740" y="170108"/>
            <a:ext cx="8912909" cy="5862701"/>
          </a:xfrm>
          <a:prstGeom prst="rect">
            <a:avLst/>
          </a:prstGeom>
        </p:spPr>
      </p:pic>
    </p:spTree>
    <p:extLst>
      <p:ext uri="{BB962C8B-B14F-4D97-AF65-F5344CB8AC3E}">
        <p14:creationId xmlns:p14="http://schemas.microsoft.com/office/powerpoint/2010/main" val="138856173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74D1F-6FD2-1031-291F-D682F5C7BC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5BA5F7-9DE3-CB26-8E6A-409C1B458383}"/>
              </a:ext>
            </a:extLst>
          </p:cNvPr>
          <p:cNvSpPr>
            <a:spLocks noGrp="1"/>
          </p:cNvSpPr>
          <p:nvPr>
            <p:ph type="title"/>
          </p:nvPr>
        </p:nvSpPr>
        <p:spPr>
          <a:xfrm>
            <a:off x="755075" y="0"/>
            <a:ext cx="10515600" cy="1325563"/>
          </a:xfrm>
        </p:spPr>
        <p:txBody>
          <a:bodyPr/>
          <a:lstStyle/>
          <a:p>
            <a:r>
              <a:rPr lang="en-US" dirty="0">
                <a:solidFill>
                  <a:schemeClr val="bg1"/>
                </a:solidFill>
              </a:rPr>
              <a:t>Priv</a:t>
            </a:r>
            <a:r>
              <a:rPr lang="en-US" dirty="0"/>
              <a:t>ate Equity Penetration in selected markets</a:t>
            </a:r>
          </a:p>
        </p:txBody>
      </p:sp>
      <p:sp>
        <p:nvSpPr>
          <p:cNvPr id="4" name="Slide Number Placeholder 3">
            <a:extLst>
              <a:ext uri="{FF2B5EF4-FFF2-40B4-BE49-F238E27FC236}">
                <a16:creationId xmlns:a16="http://schemas.microsoft.com/office/drawing/2014/main" id="{C413F1AA-E193-400C-5E4E-AE83178FC0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5" name="TextBox 4">
            <a:extLst>
              <a:ext uri="{FF2B5EF4-FFF2-40B4-BE49-F238E27FC236}">
                <a16:creationId xmlns:a16="http://schemas.microsoft.com/office/drawing/2014/main" id="{7D4702F8-59FD-8EB4-8193-67DB00DF51ED}"/>
              </a:ext>
            </a:extLst>
          </p:cNvPr>
          <p:cNvSpPr txBox="1"/>
          <p:nvPr/>
        </p:nvSpPr>
        <p:spPr>
          <a:xfrm>
            <a:off x="3256155" y="6356193"/>
            <a:ext cx="7914158" cy="523220"/>
          </a:xfrm>
          <a:prstGeom prst="rect">
            <a:avLst/>
          </a:prstGeom>
          <a:noFill/>
        </p:spPr>
        <p:txBody>
          <a:bodyPr wrap="square" rtlCol="0">
            <a:spAutoFit/>
          </a:bodyPr>
          <a:lstStyle/>
          <a:p>
            <a:r>
              <a:rPr lang="en-US" sz="1400" dirty="0"/>
              <a:t>Source: Private Equity-Acquired Physician Practices and Market Penetration Increased Substantially, 2012-2021, by Abdelhadi, Ola, et al., </a:t>
            </a:r>
            <a:r>
              <a:rPr lang="en-US" sz="1400" i="1" dirty="0"/>
              <a:t>Health Affairs</a:t>
            </a:r>
            <a:r>
              <a:rPr lang="en-US" sz="1400" dirty="0"/>
              <a:t> (2024)</a:t>
            </a:r>
          </a:p>
        </p:txBody>
      </p:sp>
      <p:pic>
        <p:nvPicPr>
          <p:cNvPr id="9" name="Content Placeholder 8">
            <a:extLst>
              <a:ext uri="{FF2B5EF4-FFF2-40B4-BE49-F238E27FC236}">
                <a16:creationId xmlns:a16="http://schemas.microsoft.com/office/drawing/2014/main" id="{EFBD2FA3-9CBE-209A-6A42-E95D685E423F}"/>
              </a:ext>
            </a:extLst>
          </p:cNvPr>
          <p:cNvPicPr>
            <a:picLocks noGrp="1" noChangeAspect="1"/>
          </p:cNvPicPr>
          <p:nvPr>
            <p:ph idx="1"/>
          </p:nvPr>
        </p:nvPicPr>
        <p:blipFill>
          <a:blip r:embed="rId2"/>
          <a:stretch>
            <a:fillRect/>
          </a:stretch>
        </p:blipFill>
        <p:spPr>
          <a:xfrm>
            <a:off x="1115639" y="2563971"/>
            <a:ext cx="10155036" cy="3254100"/>
          </a:xfrm>
          <a:prstGeom prst="rect">
            <a:avLst/>
          </a:prstGeom>
        </p:spPr>
      </p:pic>
      <p:sp>
        <p:nvSpPr>
          <p:cNvPr id="10" name="TextBox 9">
            <a:extLst>
              <a:ext uri="{FF2B5EF4-FFF2-40B4-BE49-F238E27FC236}">
                <a16:creationId xmlns:a16="http://schemas.microsoft.com/office/drawing/2014/main" id="{BB397E2F-2E24-A186-32F1-9EA050B89C88}"/>
              </a:ext>
            </a:extLst>
          </p:cNvPr>
          <p:cNvSpPr txBox="1"/>
          <p:nvPr/>
        </p:nvSpPr>
        <p:spPr>
          <a:xfrm>
            <a:off x="755075" y="1325563"/>
            <a:ext cx="10284632" cy="954107"/>
          </a:xfrm>
          <a:prstGeom prst="rect">
            <a:avLst/>
          </a:prstGeom>
          <a:noFill/>
        </p:spPr>
        <p:txBody>
          <a:bodyPr wrap="square" rtlCol="0">
            <a:spAutoFit/>
          </a:bodyPr>
          <a:lstStyle/>
          <a:p>
            <a:r>
              <a:rPr lang="en-US" sz="2800" dirty="0">
                <a:solidFill>
                  <a:srgbClr val="0C4C88"/>
                </a:solidFill>
              </a:rPr>
              <a:t>Number of MSAs with Private Equity Market share &gt;50% and &gt;30% in 5 most-concentrated physician specialties (2021) (out of 120 MSAs)</a:t>
            </a:r>
          </a:p>
        </p:txBody>
      </p:sp>
    </p:spTree>
    <p:extLst>
      <p:ext uri="{BB962C8B-B14F-4D97-AF65-F5344CB8AC3E}">
        <p14:creationId xmlns:p14="http://schemas.microsoft.com/office/powerpoint/2010/main" val="55203076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25545-0349-DE99-E944-CB92D0F6F4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7CAE2B-B1BC-5A22-3E0D-A65716E6E09D}"/>
              </a:ext>
            </a:extLst>
          </p:cNvPr>
          <p:cNvSpPr>
            <a:spLocks noGrp="1"/>
          </p:cNvSpPr>
          <p:nvPr>
            <p:ph type="title"/>
          </p:nvPr>
        </p:nvSpPr>
        <p:spPr>
          <a:xfrm>
            <a:off x="838200" y="2117243"/>
            <a:ext cx="10515600" cy="2206278"/>
          </a:xfrm>
        </p:spPr>
        <p:txBody>
          <a:bodyPr>
            <a:noAutofit/>
          </a:bodyPr>
          <a:lstStyle/>
          <a:p>
            <a:pPr>
              <a:lnSpc>
                <a:spcPct val="150000"/>
              </a:lnSpc>
            </a:pPr>
            <a:r>
              <a:rPr lang="en-US" sz="4800" dirty="0"/>
              <a:t>Concentration in specific markets:</a:t>
            </a:r>
            <a:br>
              <a:rPr lang="en-US" sz="4800" dirty="0"/>
            </a:br>
            <a:r>
              <a:rPr lang="en-US" sz="4800" dirty="0"/>
              <a:t>3) Health Insurance</a:t>
            </a:r>
          </a:p>
        </p:txBody>
      </p:sp>
      <p:sp>
        <p:nvSpPr>
          <p:cNvPr id="3" name="Text Placeholder 2">
            <a:extLst>
              <a:ext uri="{FF2B5EF4-FFF2-40B4-BE49-F238E27FC236}">
                <a16:creationId xmlns:a16="http://schemas.microsoft.com/office/drawing/2014/main" id="{5C5A5344-522E-2F3F-BF0B-05D0F6BCD9B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F88D63D-9FF1-44D8-7B88-5B52F8AFB0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372051900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60BD-1EDE-F940-A495-63236CD19551}"/>
              </a:ext>
            </a:extLst>
          </p:cNvPr>
          <p:cNvSpPr>
            <a:spLocks noGrp="1"/>
          </p:cNvSpPr>
          <p:nvPr>
            <p:ph type="title"/>
          </p:nvPr>
        </p:nvSpPr>
        <p:spPr/>
        <p:txBody>
          <a:bodyPr>
            <a:normAutofit/>
          </a:bodyPr>
          <a:lstStyle/>
          <a:p>
            <a:r>
              <a:rPr lang="en-US" sz="3700" dirty="0">
                <a:solidFill>
                  <a:schemeClr val="bg1"/>
                </a:solidFill>
              </a:rPr>
              <a:t>Ave</a:t>
            </a:r>
            <a:r>
              <a:rPr lang="en-US" sz="3700" dirty="0"/>
              <a:t>rage Annual Insurance Premiums, 1999-2018 </a:t>
            </a:r>
          </a:p>
        </p:txBody>
      </p:sp>
      <p:sp>
        <p:nvSpPr>
          <p:cNvPr id="4" name="Slide Number Placeholder 3">
            <a:extLst>
              <a:ext uri="{FF2B5EF4-FFF2-40B4-BE49-F238E27FC236}">
                <a16:creationId xmlns:a16="http://schemas.microsoft.com/office/drawing/2014/main" id="{7AB721CE-FC1A-3445-9312-DD0BF2281E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5" name="Picture 2" descr="Exhibit 1">
            <a:extLst>
              <a:ext uri="{FF2B5EF4-FFF2-40B4-BE49-F238E27FC236}">
                <a16:creationId xmlns:a16="http://schemas.microsoft.com/office/drawing/2014/main" id="{86CD0150-E5B2-2842-B37C-DC19179CC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785" y="1382768"/>
            <a:ext cx="6105111" cy="48474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7496DC7-90A3-9B47-AB6C-35B7536B539D}"/>
              </a:ext>
            </a:extLst>
          </p:cNvPr>
          <p:cNvSpPr txBox="1"/>
          <p:nvPr/>
        </p:nvSpPr>
        <p:spPr>
          <a:xfrm>
            <a:off x="9054581" y="6456851"/>
            <a:ext cx="229921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The Commonwealth Fund</a:t>
            </a:r>
          </a:p>
        </p:txBody>
      </p:sp>
      <p:sp>
        <p:nvSpPr>
          <p:cNvPr id="7" name="TextBox 6">
            <a:extLst>
              <a:ext uri="{FF2B5EF4-FFF2-40B4-BE49-F238E27FC236}">
                <a16:creationId xmlns:a16="http://schemas.microsoft.com/office/drawing/2014/main" id="{4D1DFD62-3CC5-BD4D-95D7-10B2289BBD00}"/>
              </a:ext>
            </a:extLst>
          </p:cNvPr>
          <p:cNvSpPr txBox="1"/>
          <p:nvPr/>
        </p:nvSpPr>
        <p:spPr>
          <a:xfrm>
            <a:off x="1611754" y="987009"/>
            <a:ext cx="3983270" cy="338554"/>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Employer provided, Not Adjusted for Inflation</a:t>
            </a:r>
          </a:p>
        </p:txBody>
      </p:sp>
      <p:graphicFrame>
        <p:nvGraphicFramePr>
          <p:cNvPr id="10" name="Table 10">
            <a:extLst>
              <a:ext uri="{FF2B5EF4-FFF2-40B4-BE49-F238E27FC236}">
                <a16:creationId xmlns:a16="http://schemas.microsoft.com/office/drawing/2014/main" id="{B05E377E-44A4-3F4D-9A90-D7AE2076D15E}"/>
              </a:ext>
            </a:extLst>
          </p:cNvPr>
          <p:cNvGraphicFramePr>
            <a:graphicFrameLocks noGrp="1"/>
          </p:cNvGraphicFramePr>
          <p:nvPr/>
        </p:nvGraphicFramePr>
        <p:xfrm>
          <a:off x="7022581" y="2716174"/>
          <a:ext cx="4064000" cy="2123440"/>
        </p:xfrm>
        <a:graphic>
          <a:graphicData uri="http://schemas.openxmlformats.org/drawingml/2006/table">
            <a:tbl>
              <a:tblPr firstRow="1" bandRow="1">
                <a:tableStyleId>{5C22544A-7EE6-4342-B048-85BDC9FD1C3A}</a:tableStyleId>
              </a:tblPr>
              <a:tblGrid>
                <a:gridCol w="2041135">
                  <a:extLst>
                    <a:ext uri="{9D8B030D-6E8A-4147-A177-3AD203B41FA5}">
                      <a16:colId xmlns:a16="http://schemas.microsoft.com/office/drawing/2014/main" val="1182063439"/>
                    </a:ext>
                  </a:extLst>
                </a:gridCol>
                <a:gridCol w="2022865">
                  <a:extLst>
                    <a:ext uri="{9D8B030D-6E8A-4147-A177-3AD203B41FA5}">
                      <a16:colId xmlns:a16="http://schemas.microsoft.com/office/drawing/2014/main" val="3713719126"/>
                    </a:ext>
                  </a:extLst>
                </a:gridCol>
              </a:tblGrid>
              <a:tr h="370840">
                <a:tc>
                  <a:txBody>
                    <a:bodyPr/>
                    <a:lstStyle/>
                    <a:p>
                      <a:endParaRPr lang="en-US" dirty="0"/>
                    </a:p>
                  </a:txBody>
                  <a:tcPr/>
                </a:tc>
                <a:tc>
                  <a:txBody>
                    <a:bodyPr/>
                    <a:lstStyle/>
                    <a:p>
                      <a:pPr algn="ctr"/>
                      <a:r>
                        <a:rPr lang="en-US" dirty="0"/>
                        <a:t>Average Annual Rate of Change</a:t>
                      </a:r>
                    </a:p>
                  </a:txBody>
                  <a:tcPr/>
                </a:tc>
                <a:extLst>
                  <a:ext uri="{0D108BD9-81ED-4DB2-BD59-A6C34878D82A}">
                    <a16:rowId xmlns:a16="http://schemas.microsoft.com/office/drawing/2014/main" val="1024025604"/>
                  </a:ext>
                </a:extLst>
              </a:tr>
              <a:tr h="370840">
                <a:tc>
                  <a:txBody>
                    <a:bodyPr/>
                    <a:lstStyle/>
                    <a:p>
                      <a:r>
                        <a:rPr lang="en-US" dirty="0"/>
                        <a:t>Inflation</a:t>
                      </a:r>
                    </a:p>
                  </a:txBody>
                  <a:tcPr/>
                </a:tc>
                <a:tc>
                  <a:txBody>
                    <a:bodyPr/>
                    <a:lstStyle/>
                    <a:p>
                      <a:pPr algn="ctr"/>
                      <a:r>
                        <a:rPr lang="en-US" dirty="0"/>
                        <a:t>2.19</a:t>
                      </a:r>
                    </a:p>
                  </a:txBody>
                  <a:tcPr/>
                </a:tc>
                <a:extLst>
                  <a:ext uri="{0D108BD9-81ED-4DB2-BD59-A6C34878D82A}">
                    <a16:rowId xmlns:a16="http://schemas.microsoft.com/office/drawing/2014/main" val="1983546380"/>
                  </a:ext>
                </a:extLst>
              </a:tr>
              <a:tr h="370840">
                <a:tc>
                  <a:txBody>
                    <a:bodyPr/>
                    <a:lstStyle/>
                    <a:p>
                      <a:r>
                        <a:rPr lang="en-US" dirty="0"/>
                        <a:t>Health Care CPI</a:t>
                      </a:r>
                    </a:p>
                  </a:txBody>
                  <a:tcPr/>
                </a:tc>
                <a:tc>
                  <a:txBody>
                    <a:bodyPr/>
                    <a:lstStyle/>
                    <a:p>
                      <a:pPr algn="ctr"/>
                      <a:r>
                        <a:rPr lang="en-US" dirty="0"/>
                        <a:t>3.68</a:t>
                      </a:r>
                    </a:p>
                  </a:txBody>
                  <a:tcPr/>
                </a:tc>
                <a:extLst>
                  <a:ext uri="{0D108BD9-81ED-4DB2-BD59-A6C34878D82A}">
                    <a16:rowId xmlns:a16="http://schemas.microsoft.com/office/drawing/2014/main" val="3717018746"/>
                  </a:ext>
                </a:extLst>
              </a:tr>
              <a:tr h="370840">
                <a:tc>
                  <a:txBody>
                    <a:bodyPr/>
                    <a:lstStyle/>
                    <a:p>
                      <a:r>
                        <a:rPr lang="en-US" b="1" dirty="0"/>
                        <a:t>Single coverage</a:t>
                      </a:r>
                    </a:p>
                  </a:txBody>
                  <a:tcPr/>
                </a:tc>
                <a:tc>
                  <a:txBody>
                    <a:bodyPr/>
                    <a:lstStyle/>
                    <a:p>
                      <a:pPr algn="ctr"/>
                      <a:r>
                        <a:rPr lang="en-US" b="1" dirty="0"/>
                        <a:t>6.51</a:t>
                      </a:r>
                    </a:p>
                  </a:txBody>
                  <a:tcPr/>
                </a:tc>
                <a:extLst>
                  <a:ext uri="{0D108BD9-81ED-4DB2-BD59-A6C34878D82A}">
                    <a16:rowId xmlns:a16="http://schemas.microsoft.com/office/drawing/2014/main" val="3567280390"/>
                  </a:ext>
                </a:extLst>
              </a:tr>
              <a:tr h="370840">
                <a:tc>
                  <a:txBody>
                    <a:bodyPr/>
                    <a:lstStyle/>
                    <a:p>
                      <a:r>
                        <a:rPr lang="en-US" b="1" dirty="0"/>
                        <a:t>Family coverage</a:t>
                      </a:r>
                    </a:p>
                  </a:txBody>
                  <a:tcPr/>
                </a:tc>
                <a:tc>
                  <a:txBody>
                    <a:bodyPr/>
                    <a:lstStyle/>
                    <a:p>
                      <a:pPr algn="ctr"/>
                      <a:r>
                        <a:rPr lang="en-US" b="1" dirty="0"/>
                        <a:t>6.52</a:t>
                      </a:r>
                    </a:p>
                  </a:txBody>
                  <a:tcPr/>
                </a:tc>
                <a:extLst>
                  <a:ext uri="{0D108BD9-81ED-4DB2-BD59-A6C34878D82A}">
                    <a16:rowId xmlns:a16="http://schemas.microsoft.com/office/drawing/2014/main" val="541436821"/>
                  </a:ext>
                </a:extLst>
              </a:tr>
            </a:tbl>
          </a:graphicData>
        </a:graphic>
      </p:graphicFrame>
      <p:sp>
        <p:nvSpPr>
          <p:cNvPr id="3" name="TextBox 2">
            <a:extLst>
              <a:ext uri="{FF2B5EF4-FFF2-40B4-BE49-F238E27FC236}">
                <a16:creationId xmlns:a16="http://schemas.microsoft.com/office/drawing/2014/main" id="{DE3A39F2-A934-434E-BD6E-6DF9E759400A}"/>
              </a:ext>
            </a:extLst>
          </p:cNvPr>
          <p:cNvSpPr txBox="1"/>
          <p:nvPr/>
        </p:nvSpPr>
        <p:spPr>
          <a:xfrm>
            <a:off x="7532690" y="1714679"/>
            <a:ext cx="304378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Single:	~$2,000 to ~$7,000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Family:	~$5,900 to ~$19,500</a:t>
            </a:r>
          </a:p>
        </p:txBody>
      </p:sp>
    </p:spTree>
    <p:extLst>
      <p:ext uri="{BB962C8B-B14F-4D97-AF65-F5344CB8AC3E}">
        <p14:creationId xmlns:p14="http://schemas.microsoft.com/office/powerpoint/2010/main" val="73970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23386-3B0F-446A-ACBB-6FAD8536DB12}"/>
              </a:ext>
            </a:extLst>
          </p:cNvPr>
          <p:cNvSpPr>
            <a:spLocks noGrp="1"/>
          </p:cNvSpPr>
          <p:nvPr>
            <p:ph type="title"/>
          </p:nvPr>
        </p:nvSpPr>
        <p:spPr>
          <a:xfrm>
            <a:off x="766950" y="0"/>
            <a:ext cx="10515600" cy="1325563"/>
          </a:xfrm>
        </p:spPr>
        <p:txBody>
          <a:bodyPr/>
          <a:lstStyle/>
          <a:p>
            <a:r>
              <a:rPr lang="en-US" dirty="0">
                <a:solidFill>
                  <a:schemeClr val="bg1"/>
                </a:solidFill>
              </a:rPr>
              <a:t>Spe</a:t>
            </a:r>
            <a:r>
              <a:rPr lang="en-US" dirty="0"/>
              <a:t>nding on Deductibles</a:t>
            </a:r>
          </a:p>
        </p:txBody>
      </p:sp>
      <p:pic>
        <p:nvPicPr>
          <p:cNvPr id="5" name="Content Placeholder 4">
            <a:extLst>
              <a:ext uri="{FF2B5EF4-FFF2-40B4-BE49-F238E27FC236}">
                <a16:creationId xmlns:a16="http://schemas.microsoft.com/office/drawing/2014/main" id="{E7236D6D-B7A8-4081-8CEC-425393E4A4AD}"/>
              </a:ext>
            </a:extLst>
          </p:cNvPr>
          <p:cNvPicPr>
            <a:picLocks noGrp="1" noChangeAspect="1"/>
          </p:cNvPicPr>
          <p:nvPr>
            <p:ph idx="1"/>
          </p:nvPr>
        </p:nvPicPr>
        <p:blipFill>
          <a:blip r:embed="rId2"/>
          <a:stretch>
            <a:fillRect/>
          </a:stretch>
        </p:blipFill>
        <p:spPr>
          <a:xfrm>
            <a:off x="2012764" y="956215"/>
            <a:ext cx="8166471" cy="4945569"/>
          </a:xfrm>
        </p:spPr>
      </p:pic>
    </p:spTree>
    <p:extLst>
      <p:ext uri="{BB962C8B-B14F-4D97-AF65-F5344CB8AC3E}">
        <p14:creationId xmlns:p14="http://schemas.microsoft.com/office/powerpoint/2010/main" val="414554451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84E0B-C92D-4698-8633-C8BE96ABF2AF}"/>
              </a:ext>
            </a:extLst>
          </p:cNvPr>
          <p:cNvSpPr>
            <a:spLocks noGrp="1"/>
          </p:cNvSpPr>
          <p:nvPr>
            <p:ph type="title"/>
          </p:nvPr>
        </p:nvSpPr>
        <p:spPr>
          <a:xfrm>
            <a:off x="743200" y="0"/>
            <a:ext cx="10515600" cy="1325563"/>
          </a:xfrm>
        </p:spPr>
        <p:txBody>
          <a:bodyPr/>
          <a:lstStyle/>
          <a:p>
            <a:r>
              <a:rPr lang="en-US" dirty="0">
                <a:solidFill>
                  <a:schemeClr val="bg1"/>
                </a:solidFill>
              </a:rPr>
              <a:t>Rea</a:t>
            </a:r>
            <a:r>
              <a:rPr lang="en-US" dirty="0"/>
              <a:t>son for Higher Health Insurance Rates</a:t>
            </a:r>
          </a:p>
        </p:txBody>
      </p:sp>
      <p:sp>
        <p:nvSpPr>
          <p:cNvPr id="3" name="Content Placeholder 2">
            <a:extLst>
              <a:ext uri="{FF2B5EF4-FFF2-40B4-BE49-F238E27FC236}">
                <a16:creationId xmlns:a16="http://schemas.microsoft.com/office/drawing/2014/main" id="{C428A2D5-1E9A-4D0F-8678-2E8EFAE37DF4}"/>
              </a:ext>
            </a:extLst>
          </p:cNvPr>
          <p:cNvSpPr>
            <a:spLocks noGrp="1"/>
          </p:cNvSpPr>
          <p:nvPr>
            <p:ph idx="1"/>
          </p:nvPr>
        </p:nvSpPr>
        <p:spPr>
          <a:xfrm>
            <a:off x="1292773" y="1325563"/>
            <a:ext cx="9228082" cy="4351338"/>
          </a:xfrm>
        </p:spPr>
        <p:txBody>
          <a:bodyPr>
            <a:normAutofit/>
          </a:bodyPr>
          <a:lstStyle/>
          <a:p>
            <a:pPr>
              <a:lnSpc>
                <a:spcPct val="150000"/>
              </a:lnSpc>
            </a:pPr>
            <a:r>
              <a:rPr lang="en-US" sz="3200" b="0" dirty="0">
                <a:solidFill>
                  <a:srgbClr val="333333"/>
                </a:solidFill>
                <a:latin typeface="interface_regular"/>
              </a:rPr>
              <a:t>Rising prices in the health sector</a:t>
            </a:r>
          </a:p>
          <a:p>
            <a:pPr>
              <a:lnSpc>
                <a:spcPct val="150000"/>
              </a:lnSpc>
            </a:pPr>
            <a:r>
              <a:rPr lang="en-US" sz="3200" b="0" dirty="0">
                <a:solidFill>
                  <a:srgbClr val="333333"/>
                </a:solidFill>
                <a:latin typeface="interface_regular"/>
              </a:rPr>
              <a:t>Advances in medical technologies </a:t>
            </a:r>
          </a:p>
          <a:p>
            <a:pPr>
              <a:lnSpc>
                <a:spcPct val="150000"/>
              </a:lnSpc>
            </a:pPr>
            <a:r>
              <a:rPr lang="en-US" sz="3200" b="0" dirty="0">
                <a:solidFill>
                  <a:srgbClr val="333333"/>
                </a:solidFill>
                <a:latin typeface="interface_regular"/>
              </a:rPr>
              <a:t>Increased demand for services </a:t>
            </a:r>
          </a:p>
          <a:p>
            <a:pPr>
              <a:lnSpc>
                <a:spcPct val="150000"/>
              </a:lnSpc>
            </a:pPr>
            <a:r>
              <a:rPr lang="en-US" sz="3200" b="0" dirty="0">
                <a:solidFill>
                  <a:srgbClr val="333333"/>
                </a:solidFill>
                <a:latin typeface="interface_regular"/>
              </a:rPr>
              <a:t>Decreasing competition in health insurance markets</a:t>
            </a:r>
          </a:p>
        </p:txBody>
      </p:sp>
    </p:spTree>
    <p:extLst>
      <p:ext uri="{BB962C8B-B14F-4D97-AF65-F5344CB8AC3E}">
        <p14:creationId xmlns:p14="http://schemas.microsoft.com/office/powerpoint/2010/main" val="380937908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A045-4BFE-4426-92A6-A02EFBC576AD}"/>
              </a:ext>
            </a:extLst>
          </p:cNvPr>
          <p:cNvSpPr>
            <a:spLocks noGrp="1"/>
          </p:cNvSpPr>
          <p:nvPr>
            <p:ph type="title"/>
          </p:nvPr>
        </p:nvSpPr>
        <p:spPr>
          <a:xfrm>
            <a:off x="695233" y="0"/>
            <a:ext cx="10515600" cy="1325563"/>
          </a:xfrm>
        </p:spPr>
        <p:txBody>
          <a:bodyPr/>
          <a:lstStyle/>
          <a:p>
            <a:r>
              <a:rPr lang="en-US" dirty="0">
                <a:solidFill>
                  <a:schemeClr val="bg1"/>
                </a:solidFill>
              </a:rPr>
              <a:t>Con</a:t>
            </a:r>
            <a:r>
              <a:rPr lang="en-US" dirty="0"/>
              <a:t>solidation in Health Insurance Markets</a:t>
            </a:r>
          </a:p>
        </p:txBody>
      </p:sp>
      <p:sp>
        <p:nvSpPr>
          <p:cNvPr id="3" name="Content Placeholder 2">
            <a:extLst>
              <a:ext uri="{FF2B5EF4-FFF2-40B4-BE49-F238E27FC236}">
                <a16:creationId xmlns:a16="http://schemas.microsoft.com/office/drawing/2014/main" id="{40224BA4-4071-4F1B-BF0B-AA6D15322863}"/>
              </a:ext>
            </a:extLst>
          </p:cNvPr>
          <p:cNvSpPr>
            <a:spLocks noGrp="1"/>
          </p:cNvSpPr>
          <p:nvPr>
            <p:ph idx="1"/>
          </p:nvPr>
        </p:nvSpPr>
        <p:spPr>
          <a:xfrm>
            <a:off x="838200" y="1172817"/>
            <a:ext cx="10515600" cy="4749251"/>
          </a:xfrm>
        </p:spPr>
        <p:txBody>
          <a:bodyPr>
            <a:normAutofit/>
          </a:bodyPr>
          <a:lstStyle/>
          <a:p>
            <a:pPr>
              <a:spcAft>
                <a:spcPts val="1000"/>
              </a:spcAft>
            </a:pPr>
            <a:r>
              <a:rPr lang="en-US" sz="2400" b="0" dirty="0">
                <a:solidFill>
                  <a:srgbClr val="000000"/>
                </a:solidFill>
                <a:latin typeface="Myriad Pro"/>
              </a:rPr>
              <a:t>As of 2011, there were close to </a:t>
            </a:r>
            <a:r>
              <a:rPr lang="en-US" sz="2400" dirty="0">
                <a:solidFill>
                  <a:srgbClr val="000000"/>
                </a:solidFill>
                <a:latin typeface="Myriad Pro"/>
              </a:rPr>
              <a:t>100 insurers </a:t>
            </a:r>
            <a:r>
              <a:rPr lang="en-US" sz="2400" b="0" dirty="0">
                <a:solidFill>
                  <a:srgbClr val="000000"/>
                </a:solidFill>
                <a:latin typeface="Myriad Pro"/>
              </a:rPr>
              <a:t>in </a:t>
            </a:r>
            <a:r>
              <a:rPr lang="en-US" sz="2400" dirty="0">
                <a:solidFill>
                  <a:srgbClr val="000000"/>
                </a:solidFill>
                <a:latin typeface="Myriad Pro"/>
              </a:rPr>
              <a:t>Switzerland</a:t>
            </a:r>
            <a:r>
              <a:rPr lang="en-US" sz="2400" b="0" dirty="0">
                <a:solidFill>
                  <a:srgbClr val="000000"/>
                </a:solidFill>
                <a:latin typeface="Myriad Pro"/>
              </a:rPr>
              <a:t> competing for consumer health care dollars, </a:t>
            </a:r>
            <a:r>
              <a:rPr lang="en-US" sz="2400" dirty="0">
                <a:solidFill>
                  <a:srgbClr val="000000"/>
                </a:solidFill>
                <a:latin typeface="Myriad Pro"/>
              </a:rPr>
              <a:t>forcing firms to compete </a:t>
            </a:r>
            <a:r>
              <a:rPr lang="en-US" sz="2400" b="0" dirty="0">
                <a:solidFill>
                  <a:srgbClr val="000000"/>
                </a:solidFill>
                <a:latin typeface="Myriad Pro"/>
              </a:rPr>
              <a:t>by setting prices to just cover costs.</a:t>
            </a:r>
          </a:p>
          <a:p>
            <a:pPr>
              <a:spcAft>
                <a:spcPts val="1000"/>
              </a:spcAft>
            </a:pPr>
            <a:r>
              <a:rPr lang="en-US" sz="2400" b="0" dirty="0">
                <a:solidFill>
                  <a:srgbClr val="000000"/>
                </a:solidFill>
                <a:latin typeface="Myriad Pro"/>
              </a:rPr>
              <a:t>In the United States, </a:t>
            </a:r>
            <a:r>
              <a:rPr lang="en-US" sz="2400" dirty="0">
                <a:solidFill>
                  <a:srgbClr val="000000"/>
                </a:solidFill>
                <a:latin typeface="Myriad Pro"/>
              </a:rPr>
              <a:t>markets are state specific; </a:t>
            </a:r>
            <a:r>
              <a:rPr lang="en-US" sz="2400" b="0" dirty="0">
                <a:solidFill>
                  <a:srgbClr val="000000"/>
                </a:solidFill>
                <a:latin typeface="Myriad Pro"/>
              </a:rPr>
              <a:t>consumers can choose only from plans available in the state in which they reside. </a:t>
            </a:r>
          </a:p>
          <a:p>
            <a:pPr>
              <a:spcAft>
                <a:spcPts val="1000"/>
              </a:spcAft>
            </a:pPr>
            <a:r>
              <a:rPr lang="en-US" sz="2400" b="0" dirty="0">
                <a:solidFill>
                  <a:srgbClr val="000000"/>
                </a:solidFill>
                <a:latin typeface="Myriad Pro"/>
              </a:rPr>
              <a:t>In 2019, of the 50 states and the District of Columbia:</a:t>
            </a:r>
          </a:p>
          <a:p>
            <a:pPr lvl="1"/>
            <a:r>
              <a:rPr lang="en-US" b="0" dirty="0">
                <a:solidFill>
                  <a:srgbClr val="000000"/>
                </a:solidFill>
                <a:latin typeface="Myriad Pro"/>
              </a:rPr>
              <a:t>21 had only 1 or 2 insurers (up from 11 in 2014)</a:t>
            </a:r>
          </a:p>
          <a:p>
            <a:pPr lvl="1"/>
            <a:r>
              <a:rPr lang="en-US" b="0" dirty="0">
                <a:solidFill>
                  <a:srgbClr val="000000"/>
                </a:solidFill>
                <a:latin typeface="Myriad Pro"/>
              </a:rPr>
              <a:t>14 had 3 or 4, and </a:t>
            </a:r>
          </a:p>
          <a:p>
            <a:pPr lvl="1">
              <a:spcAft>
                <a:spcPts val="1000"/>
              </a:spcAft>
            </a:pPr>
            <a:r>
              <a:rPr lang="en-US" b="0" dirty="0">
                <a:solidFill>
                  <a:srgbClr val="000000"/>
                </a:solidFill>
                <a:latin typeface="Myriad Pro"/>
              </a:rPr>
              <a:t>16 states had 5 or more.  </a:t>
            </a:r>
            <a:r>
              <a:rPr lang="en-US" dirty="0">
                <a:solidFill>
                  <a:srgbClr val="000000"/>
                </a:solidFill>
                <a:latin typeface="Myriad Pro"/>
              </a:rPr>
              <a:t>(CA had 11)</a:t>
            </a:r>
            <a:endParaRPr lang="en-US" b="0" dirty="0">
              <a:solidFill>
                <a:srgbClr val="000000"/>
              </a:solidFill>
              <a:latin typeface="Myriad Pro"/>
            </a:endParaRPr>
          </a:p>
        </p:txBody>
      </p:sp>
      <p:sp>
        <p:nvSpPr>
          <p:cNvPr id="4" name="TextBox 3">
            <a:extLst>
              <a:ext uri="{FF2B5EF4-FFF2-40B4-BE49-F238E27FC236}">
                <a16:creationId xmlns:a16="http://schemas.microsoft.com/office/drawing/2014/main" id="{2BE37F3E-57AD-09B1-01E4-3B222A6FB41D}"/>
              </a:ext>
            </a:extLst>
          </p:cNvPr>
          <p:cNvSpPr txBox="1"/>
          <p:nvPr/>
        </p:nvSpPr>
        <p:spPr>
          <a:xfrm>
            <a:off x="5519057" y="6449785"/>
            <a:ext cx="611032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KRR, </a:t>
            </a:r>
            <a:r>
              <a:rPr kumimoji="0" lang="en-US" sz="1200" b="0" i="0" u="none" strike="noStrike" kern="1200" cap="none" spc="0" normalizeH="0" baseline="0" noProof="0" dirty="0">
                <a:ln>
                  <a:noFill/>
                </a:ln>
                <a:solidFill>
                  <a:srgbClr val="333333"/>
                </a:solidFill>
                <a:effectLst/>
                <a:uLnTx/>
                <a:uFillTx/>
                <a:latin typeface="Source Sans Pro" panose="020B0503030403020204" pitchFamily="34" charset="0"/>
                <a:ea typeface="+mn-ea"/>
                <a:cs typeface="+mn-cs"/>
              </a:rPr>
              <a:t>Number of Issuers Participating in the Individual Health Insurance Marketplaces</a:t>
            </a:r>
          </a:p>
        </p:txBody>
      </p:sp>
    </p:spTree>
    <p:extLst>
      <p:ext uri="{BB962C8B-B14F-4D97-AF65-F5344CB8AC3E}">
        <p14:creationId xmlns:p14="http://schemas.microsoft.com/office/powerpoint/2010/main" val="96655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58789-33BE-D8D0-BDAC-DFF87C87A5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9678AD-C088-E58F-654B-4428A905EBBC}"/>
              </a:ext>
            </a:extLst>
          </p:cNvPr>
          <p:cNvSpPr>
            <a:spLocks noGrp="1"/>
          </p:cNvSpPr>
          <p:nvPr>
            <p:ph type="title"/>
          </p:nvPr>
        </p:nvSpPr>
        <p:spPr>
          <a:xfrm>
            <a:off x="707139" y="93353"/>
            <a:ext cx="10515600" cy="1119861"/>
          </a:xfrm>
        </p:spPr>
        <p:txBody>
          <a:bodyPr>
            <a:normAutofit/>
          </a:bodyPr>
          <a:lstStyle/>
          <a:p>
            <a:r>
              <a:rPr lang="en-US" sz="4400" dirty="0">
                <a:solidFill>
                  <a:schemeClr val="bg1"/>
                </a:solidFill>
              </a:rPr>
              <a:t>Wh</a:t>
            </a:r>
            <a:r>
              <a:rPr lang="en-US" sz="4400" dirty="0"/>
              <a:t>at the Affordable Care Act did:</a:t>
            </a:r>
          </a:p>
        </p:txBody>
      </p:sp>
      <p:sp>
        <p:nvSpPr>
          <p:cNvPr id="3" name="Content Placeholder 2">
            <a:extLst>
              <a:ext uri="{FF2B5EF4-FFF2-40B4-BE49-F238E27FC236}">
                <a16:creationId xmlns:a16="http://schemas.microsoft.com/office/drawing/2014/main" id="{E5A970C1-AA76-BEC3-62C5-92116B9D38D8}"/>
              </a:ext>
            </a:extLst>
          </p:cNvPr>
          <p:cNvSpPr>
            <a:spLocks noGrp="1"/>
          </p:cNvSpPr>
          <p:nvPr>
            <p:ph idx="1"/>
          </p:nvPr>
        </p:nvSpPr>
        <p:spPr>
          <a:xfrm>
            <a:off x="574766" y="404949"/>
            <a:ext cx="11617234" cy="6453051"/>
          </a:xfrm>
        </p:spPr>
        <p:txBody>
          <a:bodyPr>
            <a:noAutofit/>
          </a:bodyPr>
          <a:lstStyle/>
          <a:p>
            <a:r>
              <a:rPr lang="en-US" b="0" dirty="0"/>
              <a:t>Created Insurance “exchanges” where individuals could buy insurance</a:t>
            </a:r>
          </a:p>
          <a:p>
            <a:pPr lvl="1">
              <a:spcBef>
                <a:spcPts val="0"/>
              </a:spcBef>
            </a:pPr>
            <a:r>
              <a:rPr lang="en-US" sz="2400" b="0" dirty="0"/>
              <a:t>Premium could be subsidized by federal government (depends on person’s income)</a:t>
            </a:r>
          </a:p>
          <a:p>
            <a:pPr lvl="1">
              <a:spcBef>
                <a:spcPts val="0"/>
              </a:spcBef>
            </a:pPr>
            <a:r>
              <a:rPr lang="en-US" dirty="0"/>
              <a:t>Subsidies expanded during the pandemic</a:t>
            </a:r>
            <a:endParaRPr lang="en-US" sz="2400" b="0" dirty="0"/>
          </a:p>
          <a:p>
            <a:r>
              <a:rPr lang="en-US" b="0" dirty="0"/>
              <a:t>Significantly expanded Medicaid eligibility, now up to 138% of poverty level</a:t>
            </a:r>
          </a:p>
          <a:p>
            <a:pPr lvl="1">
              <a:spcBef>
                <a:spcPts val="0"/>
              </a:spcBef>
            </a:pPr>
            <a:r>
              <a:rPr lang="en-US" sz="2400" b="0" dirty="0"/>
              <a:t>Fed pays 90% of the cost for these people</a:t>
            </a:r>
          </a:p>
          <a:p>
            <a:pPr lvl="1">
              <a:spcBef>
                <a:spcPts val="0"/>
              </a:spcBef>
            </a:pPr>
            <a:r>
              <a:rPr lang="en-US" dirty="0"/>
              <a:t>Many</a:t>
            </a:r>
            <a:r>
              <a:rPr lang="en-US" sz="2400" b="0" dirty="0"/>
              <a:t> Red (21) and Blue (20) states have accepted this expansion</a:t>
            </a:r>
          </a:p>
          <a:p>
            <a:pPr lvl="1">
              <a:spcBef>
                <a:spcPts val="0"/>
              </a:spcBef>
            </a:pPr>
            <a:r>
              <a:rPr lang="en-US" sz="2400" dirty="0"/>
              <a:t>Added about 20 million people to Medicaid</a:t>
            </a:r>
            <a:endParaRPr lang="en-US" sz="2400" b="0" dirty="0"/>
          </a:p>
          <a:p>
            <a:r>
              <a:rPr lang="en-US" b="0" dirty="0"/>
              <a:t>Required insurance companies to cover children up to age 26</a:t>
            </a:r>
          </a:p>
          <a:p>
            <a:r>
              <a:rPr lang="en-US" b="0" dirty="0"/>
              <a:t>Required people to have insurance and companies to offer insurance to employees (many exceptions allowed)</a:t>
            </a:r>
          </a:p>
          <a:p>
            <a:r>
              <a:rPr lang="en-US" b="0" dirty="0"/>
              <a:t>Prevented insurance companies from excluding preexisting conditions </a:t>
            </a:r>
          </a:p>
        </p:txBody>
      </p:sp>
    </p:spTree>
    <p:extLst>
      <p:ext uri="{BB962C8B-B14F-4D97-AF65-F5344CB8AC3E}">
        <p14:creationId xmlns:p14="http://schemas.microsoft.com/office/powerpoint/2010/main" val="217762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00">
          <a:extLst>
            <a:ext uri="{FF2B5EF4-FFF2-40B4-BE49-F238E27FC236}">
              <a16:creationId xmlns:a16="http://schemas.microsoft.com/office/drawing/2014/main" id="{90FD20CC-1A0C-C3D1-EC2F-5DE46F953216}"/>
            </a:ext>
          </a:extLst>
        </p:cNvPr>
        <p:cNvGrpSpPr/>
        <p:nvPr/>
      </p:nvGrpSpPr>
      <p:grpSpPr>
        <a:xfrm>
          <a:off x="0" y="0"/>
          <a:ext cx="0" cy="0"/>
          <a:chOff x="0" y="0"/>
          <a:chExt cx="0" cy="0"/>
        </a:xfrm>
      </p:grpSpPr>
      <p:sp>
        <p:nvSpPr>
          <p:cNvPr id="102" name="Google Shape;102;p19">
            <a:extLst>
              <a:ext uri="{FF2B5EF4-FFF2-40B4-BE49-F238E27FC236}">
                <a16:creationId xmlns:a16="http://schemas.microsoft.com/office/drawing/2014/main" id="{62F88315-EBA8-CFEB-19FD-414558454C1E}"/>
              </a:ext>
            </a:extLst>
          </p:cNvPr>
          <p:cNvSpPr txBox="1">
            <a:spLocks noGrp="1"/>
          </p:cNvSpPr>
          <p:nvPr>
            <p:ph type="body" idx="1"/>
          </p:nvPr>
        </p:nvSpPr>
        <p:spPr>
          <a:xfrm>
            <a:off x="0" y="1709057"/>
            <a:ext cx="3195145" cy="4538242"/>
          </a:xfrm>
          <a:prstGeom prst="rect">
            <a:avLst/>
          </a:prstGeom>
        </p:spPr>
        <p:txBody>
          <a:bodyPr spcFirstLastPara="1" vert="horz" wrap="square" lIns="121900" tIns="121900" rIns="121900" bIns="121900" rtlCol="0" anchor="t" anchorCtr="0">
            <a:noAutofit/>
          </a:bodyPr>
          <a:lstStyle/>
          <a:p>
            <a:pPr marL="152396" indent="0">
              <a:lnSpc>
                <a:spcPct val="130000"/>
              </a:lnSpc>
              <a:spcBef>
                <a:spcPts val="1333"/>
              </a:spcBef>
              <a:spcAft>
                <a:spcPts val="1333"/>
              </a:spcAft>
              <a:buSzPts val="1800"/>
              <a:buNone/>
            </a:pPr>
            <a:r>
              <a:rPr lang="en" sz="2800" b="0" dirty="0"/>
              <a:t>Uninsured rate dropped dramatically after first ACA open enrollment in 2016</a:t>
            </a:r>
            <a:endParaRPr sz="2800" b="0" dirty="0"/>
          </a:p>
        </p:txBody>
      </p:sp>
      <p:sp>
        <p:nvSpPr>
          <p:cNvPr id="103" name="Google Shape;103;p19">
            <a:extLst>
              <a:ext uri="{FF2B5EF4-FFF2-40B4-BE49-F238E27FC236}">
                <a16:creationId xmlns:a16="http://schemas.microsoft.com/office/drawing/2014/main" id="{92DD2DFB-9296-0AF9-251F-2AB37AD03003}"/>
              </a:ext>
            </a:extLst>
          </p:cNvPr>
          <p:cNvSpPr txBox="1">
            <a:spLocks noGrp="1"/>
          </p:cNvSpPr>
          <p:nvPr>
            <p:ph type="body" idx="2"/>
          </p:nvPr>
        </p:nvSpPr>
        <p:spPr>
          <a:xfrm>
            <a:off x="6341600" y="1986433"/>
            <a:ext cx="5333200" cy="4105200"/>
          </a:xfrm>
          <a:prstGeom prst="rect">
            <a:avLst/>
          </a:prstGeom>
        </p:spPr>
        <p:txBody>
          <a:bodyPr spcFirstLastPara="1" vert="horz" wrap="square" lIns="121900" tIns="121900" rIns="121900" bIns="121900" rtlCol="0" anchor="t" anchorCtr="0">
            <a:normAutofit/>
          </a:bodyPr>
          <a:lstStyle/>
          <a:p>
            <a:pPr marL="0" indent="0">
              <a:spcAft>
                <a:spcPts val="1600"/>
              </a:spcAft>
              <a:buNone/>
            </a:pPr>
            <a:endParaRPr/>
          </a:p>
        </p:txBody>
      </p:sp>
      <p:pic>
        <p:nvPicPr>
          <p:cNvPr id="104" name="Google Shape;104;p19">
            <a:extLst>
              <a:ext uri="{FF2B5EF4-FFF2-40B4-BE49-F238E27FC236}">
                <a16:creationId xmlns:a16="http://schemas.microsoft.com/office/drawing/2014/main" id="{B5E47C74-3A85-54C8-DA09-55A01D5A16CD}"/>
              </a:ext>
            </a:extLst>
          </p:cNvPr>
          <p:cNvPicPr preferRelativeResize="0"/>
          <p:nvPr/>
        </p:nvPicPr>
        <p:blipFill>
          <a:blip r:embed="rId3">
            <a:alphaModFix/>
          </a:blip>
          <a:stretch>
            <a:fillRect/>
          </a:stretch>
        </p:blipFill>
        <p:spPr>
          <a:xfrm>
            <a:off x="3195145" y="610700"/>
            <a:ext cx="8996855" cy="6247300"/>
          </a:xfrm>
          <a:prstGeom prst="rect">
            <a:avLst/>
          </a:prstGeom>
          <a:noFill/>
          <a:ln>
            <a:noFill/>
          </a:ln>
        </p:spPr>
      </p:pic>
      <p:sp>
        <p:nvSpPr>
          <p:cNvPr id="105" name="Google Shape;105;p19">
            <a:extLst>
              <a:ext uri="{FF2B5EF4-FFF2-40B4-BE49-F238E27FC236}">
                <a16:creationId xmlns:a16="http://schemas.microsoft.com/office/drawing/2014/main" id="{8AD76419-14BA-74FE-7D25-019A2C33EB77}"/>
              </a:ext>
            </a:extLst>
          </p:cNvPr>
          <p:cNvSpPr txBox="1"/>
          <p:nvPr/>
        </p:nvSpPr>
        <p:spPr>
          <a:xfrm>
            <a:off x="6096000" y="6091633"/>
            <a:ext cx="3456000" cy="451302"/>
          </a:xfrm>
          <a:prstGeom prst="rect">
            <a:avLst/>
          </a:prstGeom>
          <a:noFill/>
          <a:ln>
            <a:noFill/>
          </a:ln>
        </p:spPr>
        <p:txBody>
          <a:bodyPr spcFirstLastPara="1" wrap="square" lIns="121900" tIns="121900" rIns="121900" bIns="1219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333" b="0" i="0" u="none" strike="noStrike" kern="1200" cap="none" spc="0" normalizeH="0" baseline="0" noProof="0">
                <a:ln>
                  <a:noFill/>
                </a:ln>
                <a:solidFill>
                  <a:srgbClr val="FFFFFF"/>
                </a:solidFill>
                <a:effectLst/>
                <a:uLnTx/>
                <a:uFillTx/>
                <a:latin typeface="Roboto"/>
                <a:ea typeface="Roboto"/>
                <a:cs typeface="Roboto"/>
                <a:sym typeface="Roboto"/>
              </a:rPr>
              <a:t>Source: The Century Foundation</a:t>
            </a:r>
            <a:endParaRPr kumimoji="0" sz="1333" b="0" i="0" u="none" strike="noStrike" kern="1200" cap="none" spc="0" normalizeH="0" baseline="0" noProof="0">
              <a:ln>
                <a:noFill/>
              </a:ln>
              <a:solidFill>
                <a:srgbClr val="FFFFFF"/>
              </a:solidFill>
              <a:effectLst/>
              <a:uLnTx/>
              <a:uFillTx/>
              <a:latin typeface="Roboto"/>
              <a:ea typeface="Roboto"/>
              <a:cs typeface="Roboto"/>
              <a:sym typeface="Roboto"/>
            </a:endParaRPr>
          </a:p>
        </p:txBody>
      </p:sp>
    </p:spTree>
    <p:extLst>
      <p:ext uri="{BB962C8B-B14F-4D97-AF65-F5344CB8AC3E}">
        <p14:creationId xmlns:p14="http://schemas.microsoft.com/office/powerpoint/2010/main" val="122020195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A6F91-D512-140B-97E6-8F141070D5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C1E4F0-3DB9-4407-2296-51578E02E831}"/>
              </a:ext>
            </a:extLst>
          </p:cNvPr>
          <p:cNvSpPr>
            <a:spLocks noGrp="1"/>
          </p:cNvSpPr>
          <p:nvPr>
            <p:ph type="title"/>
          </p:nvPr>
        </p:nvSpPr>
        <p:spPr>
          <a:xfrm>
            <a:off x="746328" y="-11151"/>
            <a:ext cx="10515600" cy="1325563"/>
          </a:xfrm>
        </p:spPr>
        <p:txBody>
          <a:bodyPr>
            <a:normAutofit/>
          </a:bodyPr>
          <a:lstStyle/>
          <a:p>
            <a:r>
              <a:rPr lang="en-US" sz="4400" dirty="0">
                <a:solidFill>
                  <a:schemeClr val="bg1"/>
                </a:solidFill>
              </a:rPr>
              <a:t>Wh</a:t>
            </a:r>
            <a:r>
              <a:rPr lang="en-US" sz="4400" dirty="0"/>
              <a:t>at the One Big Beautiful Bill did:</a:t>
            </a:r>
          </a:p>
        </p:txBody>
      </p:sp>
      <p:sp>
        <p:nvSpPr>
          <p:cNvPr id="3" name="Content Placeholder 2">
            <a:extLst>
              <a:ext uri="{FF2B5EF4-FFF2-40B4-BE49-F238E27FC236}">
                <a16:creationId xmlns:a16="http://schemas.microsoft.com/office/drawing/2014/main" id="{B6FCC5FA-A8F5-C06B-B469-0292CA616639}"/>
              </a:ext>
            </a:extLst>
          </p:cNvPr>
          <p:cNvSpPr>
            <a:spLocks noGrp="1"/>
          </p:cNvSpPr>
          <p:nvPr>
            <p:ph idx="1"/>
          </p:nvPr>
        </p:nvSpPr>
        <p:spPr>
          <a:xfrm>
            <a:off x="930072" y="979714"/>
            <a:ext cx="10892358" cy="5355772"/>
          </a:xfrm>
        </p:spPr>
        <p:txBody>
          <a:bodyPr>
            <a:normAutofit/>
          </a:bodyPr>
          <a:lstStyle/>
          <a:p>
            <a:pPr marL="0" indent="0">
              <a:lnSpc>
                <a:spcPct val="100000"/>
              </a:lnSpc>
              <a:buNone/>
            </a:pPr>
            <a:r>
              <a:rPr lang="en-US" sz="3200" b="0" dirty="0"/>
              <a:t>Imposed additional requirements for </a:t>
            </a:r>
            <a:r>
              <a:rPr lang="en-US" sz="3200" b="0" u="sng" dirty="0"/>
              <a:t>Medicaid-expansion</a:t>
            </a:r>
            <a:r>
              <a:rPr lang="en-US" sz="3200" b="0" dirty="0"/>
              <a:t> people:</a:t>
            </a:r>
          </a:p>
          <a:p>
            <a:r>
              <a:rPr lang="en-US" sz="2800" b="0" dirty="0"/>
              <a:t>Tougher work requirements (many participants already working)</a:t>
            </a:r>
          </a:p>
          <a:p>
            <a:r>
              <a:rPr lang="en-US" sz="2800" b="0" dirty="0"/>
              <a:t>Additional eligibility verifications (2x per year); may be difficult for many recipients to follow</a:t>
            </a:r>
          </a:p>
          <a:p>
            <a:r>
              <a:rPr lang="en-US" sz="2800" b="0" dirty="0"/>
              <a:t>Multiple groups estimate about 10 million people will lose Medicaid eligibility and hundreds of rural hospitals will have to close</a:t>
            </a:r>
          </a:p>
          <a:p>
            <a:r>
              <a:rPr lang="en-US" sz="2800" b="0" dirty="0"/>
              <a:t>Savings of around $1 trillion expected over next 10 years</a:t>
            </a:r>
          </a:p>
        </p:txBody>
      </p:sp>
    </p:spTree>
    <p:extLst>
      <p:ext uri="{BB962C8B-B14F-4D97-AF65-F5344CB8AC3E}">
        <p14:creationId xmlns:p14="http://schemas.microsoft.com/office/powerpoint/2010/main" val="292450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4EA23-B575-22EC-A61B-7ED57D5FD9B0}"/>
              </a:ext>
            </a:extLst>
          </p:cNvPr>
          <p:cNvSpPr>
            <a:spLocks noGrp="1"/>
          </p:cNvSpPr>
          <p:nvPr>
            <p:ph type="title"/>
          </p:nvPr>
        </p:nvSpPr>
        <p:spPr>
          <a:xfrm>
            <a:off x="966652" y="0"/>
            <a:ext cx="10562497" cy="1410789"/>
          </a:xfrm>
        </p:spPr>
        <p:txBody>
          <a:bodyPr/>
          <a:lstStyle/>
          <a:p>
            <a:r>
              <a:rPr lang="en-US" sz="4400" dirty="0">
                <a:solidFill>
                  <a:schemeClr val="bg1"/>
                </a:solidFill>
              </a:rPr>
              <a:t>Fa</a:t>
            </a:r>
            <a:r>
              <a:rPr lang="en-US" sz="4400" dirty="0"/>
              <a:t>ct vs Fiction</a:t>
            </a:r>
            <a:endParaRPr lang="en-US" dirty="0"/>
          </a:p>
        </p:txBody>
      </p:sp>
      <p:sp>
        <p:nvSpPr>
          <p:cNvPr id="3" name="Content Placeholder 2">
            <a:extLst>
              <a:ext uri="{FF2B5EF4-FFF2-40B4-BE49-F238E27FC236}">
                <a16:creationId xmlns:a16="http://schemas.microsoft.com/office/drawing/2014/main" id="{8124E64C-0F61-446A-FA43-13DB32371CEE}"/>
              </a:ext>
            </a:extLst>
          </p:cNvPr>
          <p:cNvSpPr>
            <a:spLocks noGrp="1"/>
          </p:cNvSpPr>
          <p:nvPr>
            <p:ph idx="1"/>
          </p:nvPr>
        </p:nvSpPr>
        <p:spPr>
          <a:xfrm>
            <a:off x="1907220" y="1638299"/>
            <a:ext cx="10018713" cy="3124201"/>
          </a:xfrm>
        </p:spPr>
        <p:txBody>
          <a:bodyPr>
            <a:normAutofit/>
          </a:bodyPr>
          <a:lstStyle/>
          <a:p>
            <a:r>
              <a:rPr lang="en-US" sz="3200" b="0" dirty="0"/>
              <a:t>Illegal immigrants are not eligible for Medicare or Medicaid</a:t>
            </a:r>
          </a:p>
          <a:p>
            <a:pPr lvl="1"/>
            <a:r>
              <a:rPr lang="en-US" sz="2800" dirty="0"/>
              <a:t>Exception: States can offer emergency care to illegal immigrants; this comprises less than 0.5% of all Medicaid spending</a:t>
            </a:r>
            <a:endParaRPr lang="en-US" sz="2800" b="0" dirty="0"/>
          </a:p>
        </p:txBody>
      </p:sp>
    </p:spTree>
    <p:extLst>
      <p:ext uri="{BB962C8B-B14F-4D97-AF65-F5344CB8AC3E}">
        <p14:creationId xmlns:p14="http://schemas.microsoft.com/office/powerpoint/2010/main" val="1366459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8ABA3-49A5-1F50-58F1-D8495CB004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CCE63A-5E63-7213-DA19-3BA6C8148A0C}"/>
              </a:ext>
            </a:extLst>
          </p:cNvPr>
          <p:cNvSpPr>
            <a:spLocks noGrp="1"/>
          </p:cNvSpPr>
          <p:nvPr>
            <p:ph type="title"/>
          </p:nvPr>
        </p:nvSpPr>
        <p:spPr>
          <a:xfrm>
            <a:off x="730008" y="9719"/>
            <a:ext cx="10515600" cy="1325563"/>
          </a:xfrm>
        </p:spPr>
        <p:txBody>
          <a:bodyPr/>
          <a:lstStyle/>
          <a:p>
            <a:r>
              <a:rPr lang="en-US" dirty="0">
                <a:solidFill>
                  <a:schemeClr val="bg1"/>
                </a:solidFill>
              </a:rPr>
              <a:t>Gov</a:t>
            </a:r>
            <a:r>
              <a:rPr lang="en-US" dirty="0"/>
              <a:t>ernment Healthcare Spending Share (2023)</a:t>
            </a:r>
          </a:p>
        </p:txBody>
      </p:sp>
      <p:sp>
        <p:nvSpPr>
          <p:cNvPr id="10" name="TextBox 9">
            <a:extLst>
              <a:ext uri="{FF2B5EF4-FFF2-40B4-BE49-F238E27FC236}">
                <a16:creationId xmlns:a16="http://schemas.microsoft.com/office/drawing/2014/main" id="{51AC9C01-E217-C1FE-5276-F494C3C60FED}"/>
              </a:ext>
            </a:extLst>
          </p:cNvPr>
          <p:cNvSpPr txBox="1"/>
          <p:nvPr/>
        </p:nvSpPr>
        <p:spPr>
          <a:xfrm>
            <a:off x="3239730" y="6371861"/>
            <a:ext cx="893752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400" b="0" i="1" u="none" strike="noStrike" kern="1200" cap="none" spc="0" normalizeH="0" baseline="0" noProof="0" dirty="0">
                <a:ln>
                  <a:noFill/>
                </a:ln>
                <a:solidFill>
                  <a:prstClr val="black"/>
                </a:solidFill>
                <a:effectLst/>
                <a:uLnTx/>
                <a:uFillTx/>
                <a:latin typeface="Calibri"/>
                <a:ea typeface="+mn-ea"/>
                <a:cs typeface="+mn-cs"/>
              </a:rPr>
              <a:t>Health at a Glance 2025</a:t>
            </a:r>
            <a:r>
              <a:rPr kumimoji="0" lang="en-US" sz="1400" b="0" i="0" u="none" strike="noStrike" kern="1200" cap="none" spc="0" normalizeH="0" baseline="0" noProof="0" dirty="0">
                <a:ln>
                  <a:noFill/>
                </a:ln>
                <a:solidFill>
                  <a:prstClr val="black"/>
                </a:solidFill>
                <a:effectLst/>
                <a:uLnTx/>
                <a:uFillTx/>
                <a:latin typeface="Calibri"/>
                <a:ea typeface="+mn-ea"/>
                <a:cs typeface="+mn-cs"/>
              </a:rPr>
              <a:t> (OECD); graph by NEED</a:t>
            </a:r>
          </a:p>
        </p:txBody>
      </p:sp>
      <p:graphicFrame>
        <p:nvGraphicFramePr>
          <p:cNvPr id="9" name="Content Placeholder 8">
            <a:extLst>
              <a:ext uri="{FF2B5EF4-FFF2-40B4-BE49-F238E27FC236}">
                <a16:creationId xmlns:a16="http://schemas.microsoft.com/office/drawing/2014/main" id="{CE45A210-61C5-8883-4FE7-CCF804CFC2D9}"/>
              </a:ext>
            </a:extLst>
          </p:cNvPr>
          <p:cNvGraphicFramePr>
            <a:graphicFrameLocks noGrp="1"/>
          </p:cNvGraphicFramePr>
          <p:nvPr>
            <p:ph idx="1"/>
            <p:extLst>
              <p:ext uri="{D42A27DB-BD31-4B8C-83A1-F6EECF244321}">
                <p14:modId xmlns:p14="http://schemas.microsoft.com/office/powerpoint/2010/main" val="1392308107"/>
              </p:ext>
            </p:extLst>
          </p:nvPr>
        </p:nvGraphicFramePr>
        <p:xfrm>
          <a:off x="557561" y="1103971"/>
          <a:ext cx="10904431" cy="50849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967175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E747D-AAD7-EF40-816C-BA7A5818A506}"/>
              </a:ext>
            </a:extLst>
          </p:cNvPr>
          <p:cNvSpPr>
            <a:spLocks noGrp="1"/>
          </p:cNvSpPr>
          <p:nvPr>
            <p:ph type="title"/>
          </p:nvPr>
        </p:nvSpPr>
        <p:spPr>
          <a:xfrm>
            <a:off x="831850" y="1550714"/>
            <a:ext cx="10515600" cy="2226629"/>
          </a:xfrm>
        </p:spPr>
        <p:txBody>
          <a:bodyPr/>
          <a:lstStyle/>
          <a:p>
            <a:r>
              <a:rPr lang="en-US" dirty="0"/>
              <a:t>Alternative Health Care Structures</a:t>
            </a:r>
          </a:p>
        </p:txBody>
      </p:sp>
      <p:sp>
        <p:nvSpPr>
          <p:cNvPr id="3" name="Text Placeholder 2">
            <a:extLst>
              <a:ext uri="{FF2B5EF4-FFF2-40B4-BE49-F238E27FC236}">
                <a16:creationId xmlns:a16="http://schemas.microsoft.com/office/drawing/2014/main" id="{1735B492-429B-A842-A602-B30EB286F7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C33B37-94B1-A746-B563-F47E7201AA2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135418326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9529E-501A-6343-A970-24A486CAB052}"/>
              </a:ext>
            </a:extLst>
          </p:cNvPr>
          <p:cNvSpPr>
            <a:spLocks noGrp="1"/>
          </p:cNvSpPr>
          <p:nvPr>
            <p:ph type="title"/>
          </p:nvPr>
        </p:nvSpPr>
        <p:spPr>
          <a:xfrm>
            <a:off x="781049" y="0"/>
            <a:ext cx="10515600" cy="1325563"/>
          </a:xfrm>
        </p:spPr>
        <p:txBody>
          <a:bodyPr/>
          <a:lstStyle/>
          <a:p>
            <a:r>
              <a:rPr lang="en-US" dirty="0">
                <a:solidFill>
                  <a:schemeClr val="bg1"/>
                </a:solidFill>
              </a:rPr>
              <a:t>Def</a:t>
            </a:r>
            <a:r>
              <a:rPr lang="en-US" dirty="0"/>
              <a:t>inition: Universal Coverage</a:t>
            </a:r>
          </a:p>
        </p:txBody>
      </p:sp>
      <p:sp>
        <p:nvSpPr>
          <p:cNvPr id="3" name="Content Placeholder 2">
            <a:extLst>
              <a:ext uri="{FF2B5EF4-FFF2-40B4-BE49-F238E27FC236}">
                <a16:creationId xmlns:a16="http://schemas.microsoft.com/office/drawing/2014/main" id="{0D5377B3-B7FC-F949-AAAA-015AE8B6CD73}"/>
              </a:ext>
            </a:extLst>
          </p:cNvPr>
          <p:cNvSpPr>
            <a:spLocks noGrp="1"/>
          </p:cNvSpPr>
          <p:nvPr>
            <p:ph idx="1"/>
          </p:nvPr>
        </p:nvSpPr>
        <p:spPr/>
        <p:txBody>
          <a:bodyPr/>
          <a:lstStyle/>
          <a:p>
            <a:pPr>
              <a:spcAft>
                <a:spcPts val="1000"/>
              </a:spcAft>
            </a:pPr>
            <a:r>
              <a:rPr lang="en-US" dirty="0"/>
              <a:t>Universal coverage – </a:t>
            </a:r>
            <a:r>
              <a:rPr lang="en-US" b="0" dirty="0"/>
              <a:t>refers to a healthcare system in which </a:t>
            </a:r>
            <a:r>
              <a:rPr lang="en-US" i="1" dirty="0"/>
              <a:t>all</a:t>
            </a:r>
            <a:r>
              <a:rPr lang="en-US" b="0" dirty="0"/>
              <a:t> individuals have the same insurance coverage.</a:t>
            </a:r>
          </a:p>
          <a:p>
            <a:r>
              <a:rPr lang="en-US" b="0" dirty="0"/>
              <a:t>Generally, this coverage includes:</a:t>
            </a:r>
          </a:p>
          <a:p>
            <a:pPr lvl="1"/>
            <a:r>
              <a:rPr lang="en-US" dirty="0"/>
              <a:t>Access to all needed services and benefits.</a:t>
            </a:r>
          </a:p>
          <a:p>
            <a:pPr lvl="1"/>
            <a:r>
              <a:rPr lang="en-US" b="0" dirty="0"/>
              <a:t>Protects individuals from excessive financial hardships.</a:t>
            </a:r>
          </a:p>
          <a:p>
            <a:pPr lvl="2">
              <a:spcAft>
                <a:spcPts val="1000"/>
              </a:spcAft>
            </a:pPr>
            <a:r>
              <a:rPr lang="en-US" sz="2000" dirty="0"/>
              <a:t>Medical indebtedness is the #1 cause of bankruptcies in the United States.</a:t>
            </a:r>
          </a:p>
        </p:txBody>
      </p:sp>
      <p:sp>
        <p:nvSpPr>
          <p:cNvPr id="4" name="Slide Number Placeholder 3">
            <a:extLst>
              <a:ext uri="{FF2B5EF4-FFF2-40B4-BE49-F238E27FC236}">
                <a16:creationId xmlns:a16="http://schemas.microsoft.com/office/drawing/2014/main" id="{A6B3CAB9-EDC3-1649-91AE-DE27953A2A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410588741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7FC49-C6FE-5F46-B953-0B44417E739D}"/>
              </a:ext>
            </a:extLst>
          </p:cNvPr>
          <p:cNvSpPr>
            <a:spLocks noGrp="1"/>
          </p:cNvSpPr>
          <p:nvPr>
            <p:ph type="title"/>
          </p:nvPr>
        </p:nvSpPr>
        <p:spPr>
          <a:xfrm>
            <a:off x="781048" y="0"/>
            <a:ext cx="10515600" cy="1325563"/>
          </a:xfrm>
        </p:spPr>
        <p:txBody>
          <a:bodyPr/>
          <a:lstStyle/>
          <a:p>
            <a:r>
              <a:rPr lang="en-US" dirty="0">
                <a:solidFill>
                  <a:schemeClr val="bg1"/>
                </a:solidFill>
              </a:rPr>
              <a:t>Def</a:t>
            </a:r>
            <a:r>
              <a:rPr lang="en-US" dirty="0"/>
              <a:t>inition: Single-Payer</a:t>
            </a:r>
          </a:p>
        </p:txBody>
      </p:sp>
      <p:sp>
        <p:nvSpPr>
          <p:cNvPr id="3" name="Content Placeholder 2">
            <a:extLst>
              <a:ext uri="{FF2B5EF4-FFF2-40B4-BE49-F238E27FC236}">
                <a16:creationId xmlns:a16="http://schemas.microsoft.com/office/drawing/2014/main" id="{1D31D80D-55CB-D34D-A2CF-8EA6777E44B8}"/>
              </a:ext>
            </a:extLst>
          </p:cNvPr>
          <p:cNvSpPr>
            <a:spLocks noGrp="1"/>
          </p:cNvSpPr>
          <p:nvPr>
            <p:ph idx="1"/>
          </p:nvPr>
        </p:nvSpPr>
        <p:spPr>
          <a:xfrm>
            <a:off x="838200" y="1226916"/>
            <a:ext cx="10515600" cy="4838218"/>
          </a:xfrm>
        </p:spPr>
        <p:txBody>
          <a:bodyPr>
            <a:normAutofit/>
          </a:bodyPr>
          <a:lstStyle/>
          <a:p>
            <a:r>
              <a:rPr lang="en-US" dirty="0"/>
              <a:t>Single-payer </a:t>
            </a:r>
            <a:r>
              <a:rPr lang="en-US" b="0" dirty="0"/>
              <a:t>- refers to financing a healthcare system by making one entity solely and exclusively responsible for paying for medical goods and services. (Not necessarily the government.)</a:t>
            </a:r>
          </a:p>
          <a:p>
            <a:r>
              <a:rPr lang="en-US" b="0" dirty="0"/>
              <a:t>Only the financing component is nationalized. </a:t>
            </a:r>
          </a:p>
          <a:p>
            <a:pPr lvl="1"/>
            <a:r>
              <a:rPr lang="en-US" dirty="0"/>
              <a:t>The money for the payment can be either collected by:</a:t>
            </a:r>
          </a:p>
          <a:p>
            <a:pPr lvl="2"/>
            <a:r>
              <a:rPr lang="en-US" dirty="0"/>
              <a:t>Taxes collected by the government</a:t>
            </a:r>
          </a:p>
          <a:p>
            <a:pPr lvl="2"/>
            <a:r>
              <a:rPr lang="en-US" dirty="0"/>
              <a:t>Premiums collected by National or Public Health Insurance</a:t>
            </a:r>
          </a:p>
          <a:p>
            <a:r>
              <a:rPr lang="en-US" dirty="0"/>
              <a:t>Single-payer systems: 17 countries</a:t>
            </a:r>
          </a:p>
          <a:p>
            <a:pPr lvl="1"/>
            <a:r>
              <a:rPr lang="en-US" dirty="0"/>
              <a:t>Norway, Japan, United Kingdom, Kuwait, Sweden, Bahrain, Brunei, Canada, United Arab Emirates, Denmark, Finland, Slovenia, Italy, Portugal, Cyprus, Spain, and Iceland.</a:t>
            </a:r>
            <a:endParaRPr lang="en-US" b="0" dirty="0"/>
          </a:p>
        </p:txBody>
      </p:sp>
      <p:sp>
        <p:nvSpPr>
          <p:cNvPr id="4" name="Slide Number Placeholder 3">
            <a:extLst>
              <a:ext uri="{FF2B5EF4-FFF2-40B4-BE49-F238E27FC236}">
                <a16:creationId xmlns:a16="http://schemas.microsoft.com/office/drawing/2014/main" id="{ECE9329D-7DBA-FC47-B7A0-0D2F00AF37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46105399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81F18-7DDD-DE4D-A5F5-65D7D706CBD2}"/>
              </a:ext>
            </a:extLst>
          </p:cNvPr>
          <p:cNvSpPr>
            <a:spLocks noGrp="1"/>
          </p:cNvSpPr>
          <p:nvPr>
            <p:ph type="title"/>
          </p:nvPr>
        </p:nvSpPr>
        <p:spPr>
          <a:xfrm>
            <a:off x="781048" y="0"/>
            <a:ext cx="10515600" cy="1325563"/>
          </a:xfrm>
        </p:spPr>
        <p:txBody>
          <a:bodyPr/>
          <a:lstStyle/>
          <a:p>
            <a:r>
              <a:rPr lang="en-US" dirty="0">
                <a:solidFill>
                  <a:schemeClr val="bg1"/>
                </a:solidFill>
              </a:rPr>
              <a:t>Def</a:t>
            </a:r>
            <a:r>
              <a:rPr lang="en-US" dirty="0"/>
              <a:t>inition: Socialized Medicine</a:t>
            </a:r>
          </a:p>
        </p:txBody>
      </p:sp>
      <p:sp>
        <p:nvSpPr>
          <p:cNvPr id="3" name="Content Placeholder 2">
            <a:extLst>
              <a:ext uri="{FF2B5EF4-FFF2-40B4-BE49-F238E27FC236}">
                <a16:creationId xmlns:a16="http://schemas.microsoft.com/office/drawing/2014/main" id="{40A6AF3B-65FC-454A-BF7E-F47A790D46F5}"/>
              </a:ext>
            </a:extLst>
          </p:cNvPr>
          <p:cNvSpPr>
            <a:spLocks noGrp="1"/>
          </p:cNvSpPr>
          <p:nvPr>
            <p:ph idx="1"/>
          </p:nvPr>
        </p:nvSpPr>
        <p:spPr/>
        <p:txBody>
          <a:bodyPr/>
          <a:lstStyle/>
          <a:p>
            <a:r>
              <a:rPr lang="en-US" dirty="0"/>
              <a:t>Socialized medicine </a:t>
            </a:r>
            <a:r>
              <a:rPr lang="en-US" b="0" dirty="0"/>
              <a:t>– this model takes the single-payer system one step further.</a:t>
            </a:r>
          </a:p>
          <a:p>
            <a:pPr lvl="1"/>
            <a:r>
              <a:rPr lang="en-US" dirty="0"/>
              <a:t>Government not only pays for health care but also operates the hospitals and employs the medical staff.</a:t>
            </a:r>
          </a:p>
          <a:p>
            <a:pPr marL="457200" lvl="1" indent="0">
              <a:buNone/>
            </a:pPr>
            <a:endParaRPr lang="en-US" dirty="0"/>
          </a:p>
          <a:p>
            <a:r>
              <a:rPr lang="en-US" dirty="0"/>
              <a:t>This is NOT, and has NEVER been, part of the debate in the United States.</a:t>
            </a:r>
          </a:p>
        </p:txBody>
      </p:sp>
      <p:sp>
        <p:nvSpPr>
          <p:cNvPr id="4" name="Slide Number Placeholder 3">
            <a:extLst>
              <a:ext uri="{FF2B5EF4-FFF2-40B4-BE49-F238E27FC236}">
                <a16:creationId xmlns:a16="http://schemas.microsoft.com/office/drawing/2014/main" id="{7101E7F1-E7AC-EA4B-AECA-BF0157AF3E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21685072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3B702-0535-5B6D-3D9C-AE2D6E39AF50}"/>
              </a:ext>
            </a:extLst>
          </p:cNvPr>
          <p:cNvSpPr>
            <a:spLocks noGrp="1"/>
          </p:cNvSpPr>
          <p:nvPr>
            <p:ph type="title"/>
          </p:nvPr>
        </p:nvSpPr>
        <p:spPr>
          <a:xfrm>
            <a:off x="803475" y="0"/>
            <a:ext cx="10515600" cy="1325563"/>
          </a:xfrm>
        </p:spPr>
        <p:txBody>
          <a:bodyPr/>
          <a:lstStyle/>
          <a:p>
            <a:r>
              <a:rPr lang="en-US" dirty="0">
                <a:solidFill>
                  <a:schemeClr val="bg1"/>
                </a:solidFill>
              </a:rPr>
              <a:t>Pot</a:t>
            </a:r>
            <a:r>
              <a:rPr lang="en-US" dirty="0"/>
              <a:t>ential pros and cons of national insurance  </a:t>
            </a:r>
          </a:p>
        </p:txBody>
      </p:sp>
      <p:sp>
        <p:nvSpPr>
          <p:cNvPr id="3" name="Content Placeholder 2">
            <a:extLst>
              <a:ext uri="{FF2B5EF4-FFF2-40B4-BE49-F238E27FC236}">
                <a16:creationId xmlns:a16="http://schemas.microsoft.com/office/drawing/2014/main" id="{165D7BAD-14D7-5055-762A-F1BA4C2105CA}"/>
              </a:ext>
            </a:extLst>
          </p:cNvPr>
          <p:cNvSpPr>
            <a:spLocks noGrp="1"/>
          </p:cNvSpPr>
          <p:nvPr>
            <p:ph idx="1"/>
          </p:nvPr>
        </p:nvSpPr>
        <p:spPr>
          <a:xfrm>
            <a:off x="1143000" y="1325563"/>
            <a:ext cx="10210800" cy="4596505"/>
          </a:xfrm>
        </p:spPr>
        <p:txBody>
          <a:bodyPr>
            <a:normAutofit lnSpcReduction="10000"/>
          </a:bodyPr>
          <a:lstStyle/>
          <a:p>
            <a:r>
              <a:rPr lang="en-US" dirty="0"/>
              <a:t>Potential Pros</a:t>
            </a:r>
          </a:p>
          <a:p>
            <a:pPr lvl="1"/>
            <a:r>
              <a:rPr lang="en-US" dirty="0"/>
              <a:t>Universal coverage</a:t>
            </a:r>
          </a:p>
          <a:p>
            <a:pPr lvl="1"/>
            <a:r>
              <a:rPr kumimoji="0" lang="en-US" sz="2400" b="0" i="0" u="none" strike="noStrike" kern="1200" cap="none" spc="0" normalizeH="0" baseline="0" noProof="0" dirty="0">
                <a:ln>
                  <a:noFill/>
                </a:ln>
                <a:solidFill>
                  <a:srgbClr val="2B414D"/>
                </a:solidFill>
                <a:effectLst/>
                <a:uLnTx/>
                <a:uFillTx/>
                <a:latin typeface="Calibri"/>
                <a:ea typeface="+mn-ea"/>
                <a:cs typeface="+mn-cs"/>
              </a:rPr>
              <a:t>Government controls quality of care</a:t>
            </a:r>
          </a:p>
          <a:p>
            <a:pPr marL="685800" marR="0" lvl="1" indent="-228600"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a:pPr>
            <a:r>
              <a:rPr kumimoji="0" lang="en-US" sz="2400" b="0" i="0" u="none" strike="noStrike" kern="1200" cap="none" spc="0" normalizeH="0" baseline="0" noProof="0" dirty="0">
                <a:ln>
                  <a:noFill/>
                </a:ln>
                <a:solidFill>
                  <a:srgbClr val="2B414D"/>
                </a:solidFill>
                <a:effectLst/>
                <a:uLnTx/>
                <a:uFillTx/>
                <a:latin typeface="Calibri"/>
                <a:ea typeface="+mn-ea"/>
                <a:cs typeface="+mn-cs"/>
              </a:rPr>
              <a:t>No medical bills or co-pays (or debt!)</a:t>
            </a:r>
            <a:endParaRPr lang="en-US" dirty="0"/>
          </a:p>
          <a:p>
            <a:pPr lvl="1"/>
            <a:r>
              <a:rPr lang="en-US" dirty="0"/>
              <a:t>Consolidated medical records (lower administrative costs; fewer errors)</a:t>
            </a:r>
          </a:p>
          <a:p>
            <a:pPr lvl="1"/>
            <a:r>
              <a:rPr lang="en-US" dirty="0"/>
              <a:t>Higher wages/wage growth</a:t>
            </a:r>
          </a:p>
          <a:p>
            <a:pPr>
              <a:lnSpc>
                <a:spcPct val="150000"/>
              </a:lnSpc>
            </a:pPr>
            <a:r>
              <a:rPr lang="en-US" dirty="0"/>
              <a:t>Potential Cons</a:t>
            </a:r>
          </a:p>
          <a:p>
            <a:pPr lvl="1"/>
            <a:r>
              <a:rPr lang="en-US" dirty="0"/>
              <a:t>Higher taxes</a:t>
            </a:r>
          </a:p>
          <a:p>
            <a:pPr lvl="1"/>
            <a:r>
              <a:rPr lang="en-US" dirty="0"/>
              <a:t>Long wait times for elective services</a:t>
            </a:r>
          </a:p>
          <a:p>
            <a:pPr lvl="1"/>
            <a:r>
              <a:rPr lang="en-US" dirty="0"/>
              <a:t>Government determines service eligibility</a:t>
            </a:r>
          </a:p>
          <a:p>
            <a:pPr lvl="1"/>
            <a:r>
              <a:rPr lang="en-US" dirty="0"/>
              <a:t>May reduce incentives for innovation</a:t>
            </a:r>
          </a:p>
        </p:txBody>
      </p:sp>
      <p:sp>
        <p:nvSpPr>
          <p:cNvPr id="4" name="Slide Number Placeholder 3">
            <a:extLst>
              <a:ext uri="{FF2B5EF4-FFF2-40B4-BE49-F238E27FC236}">
                <a16:creationId xmlns:a16="http://schemas.microsoft.com/office/drawing/2014/main" id="{3E5AF436-688A-FB55-FD1C-768E572FDC63}"/>
              </a:ext>
            </a:extLst>
          </p:cNvPr>
          <p:cNvSpPr>
            <a:spLocks noGrp="1"/>
          </p:cNvSpPr>
          <p:nvPr>
            <p:ph type="sldNum" sz="quarter" idx="12"/>
          </p:nvPr>
        </p:nvSpPr>
        <p:spPr/>
        <p:txBody>
          <a:bodyPr/>
          <a:lstStyle/>
          <a:p>
            <a:fld id="{D9F085D5-EC86-4F6A-B501-C1359CB39116}" type="slidenum">
              <a:rPr lang="en-GB" smtClean="0"/>
              <a:t>124</a:t>
            </a:fld>
            <a:endParaRPr lang="en-GB"/>
          </a:p>
        </p:txBody>
      </p:sp>
    </p:spTree>
    <p:extLst>
      <p:ext uri="{BB962C8B-B14F-4D97-AF65-F5344CB8AC3E}">
        <p14:creationId xmlns:p14="http://schemas.microsoft.com/office/powerpoint/2010/main" val="103941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18456" y="96838"/>
            <a:ext cx="9724714" cy="1149350"/>
          </a:xfrm>
        </p:spPr>
        <p:txBody>
          <a:bodyPr>
            <a:normAutofit/>
          </a:bodyPr>
          <a:lstStyle/>
          <a:p>
            <a:pPr eaLnBrk="1" hangingPunct="1">
              <a:lnSpc>
                <a:spcPct val="85000"/>
              </a:lnSpc>
            </a:pPr>
            <a:r>
              <a:rPr lang="en-US" altLang="en-US" dirty="0">
                <a:solidFill>
                  <a:schemeClr val="bg1"/>
                </a:solidFill>
                <a:ea typeface="ＭＳ Ｐゴシック" pitchFamily="34" charset="-128"/>
              </a:rPr>
              <a:t>Con</a:t>
            </a:r>
            <a:r>
              <a:rPr lang="en-US" altLang="en-US" dirty="0">
                <a:ea typeface="ＭＳ Ｐゴシック" pitchFamily="34" charset="-128"/>
              </a:rPr>
              <a:t>sequences of Rising Health Expenditures</a:t>
            </a:r>
          </a:p>
        </p:txBody>
      </p:sp>
      <p:sp>
        <p:nvSpPr>
          <p:cNvPr id="16387" name="Rectangle 3"/>
          <p:cNvSpPr>
            <a:spLocks noGrp="1" noChangeArrowheads="1"/>
          </p:cNvSpPr>
          <p:nvPr>
            <p:ph idx="1"/>
          </p:nvPr>
        </p:nvSpPr>
        <p:spPr>
          <a:xfrm>
            <a:off x="2240280" y="1095375"/>
            <a:ext cx="8010209" cy="4649442"/>
          </a:xfrm>
        </p:spPr>
        <p:txBody>
          <a:bodyPr/>
          <a:lstStyle/>
          <a:p>
            <a:pPr>
              <a:spcBef>
                <a:spcPts val="363"/>
              </a:spcBef>
              <a:spcAft>
                <a:spcPts val="600"/>
              </a:spcAft>
              <a:buSzPct val="125000"/>
            </a:pPr>
            <a:r>
              <a:rPr lang="en-US" altLang="en-US" sz="3600" b="0" dirty="0">
                <a:ea typeface="ＭＳ Ｐゴシック" pitchFamily="34" charset="-128"/>
              </a:rPr>
              <a:t>Reduced access to care</a:t>
            </a:r>
          </a:p>
          <a:p>
            <a:pPr lvl="1">
              <a:spcBef>
                <a:spcPts val="363"/>
              </a:spcBef>
              <a:spcAft>
                <a:spcPts val="600"/>
              </a:spcAft>
              <a:buSzPct val="125000"/>
            </a:pPr>
            <a:r>
              <a:rPr lang="en-US" altLang="en-US" sz="2400" dirty="0">
                <a:solidFill>
                  <a:srgbClr val="000000"/>
                </a:solidFill>
                <a:ea typeface="ＭＳ Ｐゴシック" pitchFamily="34" charset="-128"/>
              </a:rPr>
              <a:t>Waiting for treatment increases costs</a:t>
            </a:r>
            <a:endParaRPr lang="en-US" altLang="en-US" sz="2400" dirty="0">
              <a:ea typeface="ＭＳ Ｐゴシック" pitchFamily="34" charset="-128"/>
            </a:endParaRPr>
          </a:p>
          <a:p>
            <a:pPr>
              <a:spcBef>
                <a:spcPts val="363"/>
              </a:spcBef>
              <a:spcAft>
                <a:spcPts val="600"/>
              </a:spcAft>
              <a:buSzPct val="125000"/>
            </a:pPr>
            <a:r>
              <a:rPr lang="en-US" altLang="en-US" sz="3600" b="0" dirty="0">
                <a:ea typeface="ＭＳ Ｐゴシック" pitchFamily="34" charset="-128"/>
              </a:rPr>
              <a:t>Slower wage growth</a:t>
            </a:r>
          </a:p>
          <a:p>
            <a:pPr>
              <a:spcBef>
                <a:spcPts val="363"/>
              </a:spcBef>
              <a:spcAft>
                <a:spcPts val="600"/>
              </a:spcAft>
              <a:buSzPct val="125000"/>
            </a:pPr>
            <a:r>
              <a:rPr lang="en-US" altLang="en-US" sz="3600" b="0" dirty="0">
                <a:ea typeface="ＭＳ Ｐゴシック" pitchFamily="34" charset="-128"/>
              </a:rPr>
              <a:t>Personal bankruptcies </a:t>
            </a:r>
          </a:p>
          <a:p>
            <a:pPr>
              <a:spcBef>
                <a:spcPts val="363"/>
              </a:spcBef>
              <a:spcAft>
                <a:spcPts val="600"/>
              </a:spcAft>
              <a:buSzPct val="125000"/>
            </a:pPr>
            <a:r>
              <a:rPr lang="en-US" altLang="en-US" sz="3600" b="0" dirty="0">
                <a:ea typeface="ＭＳ Ｐゴシック" pitchFamily="34" charset="-128"/>
              </a:rPr>
              <a:t>Impact on government budgets</a:t>
            </a:r>
          </a:p>
        </p:txBody>
      </p:sp>
      <p:sp>
        <p:nvSpPr>
          <p:cNvPr id="16388" name="Rectangle 4"/>
          <p:cNvSpPr>
            <a:spLocks noChangeArrowheads="1"/>
          </p:cNvSpPr>
          <p:nvPr/>
        </p:nvSpPr>
        <p:spPr bwMode="auto">
          <a:xfrm>
            <a:off x="1524000" y="6594475"/>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b="1">
                <a:solidFill>
                  <a:srgbClr val="FFFFFF"/>
                </a:solidFill>
                <a:ea typeface="ＭＳ Ｐゴシック" pitchFamily="34" charset="-128"/>
              </a:rPr>
              <a:t>LO2</a:t>
            </a:r>
          </a:p>
        </p:txBody>
      </p:sp>
      <p:sp>
        <p:nvSpPr>
          <p:cNvPr id="16389" name="Text Box 11"/>
          <p:cNvSpPr txBox="1">
            <a:spLocks noChangeArrowheads="1"/>
          </p:cNvSpPr>
          <p:nvPr/>
        </p:nvSpPr>
        <p:spPr bwMode="auto">
          <a:xfrm>
            <a:off x="9906000" y="6553201"/>
            <a:ext cx="6415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a:solidFill>
                  <a:srgbClr val="FFFFFF"/>
                </a:solidFill>
                <a:ea typeface="ＭＳ Ｐゴシック" pitchFamily="34" charset="-128"/>
                <a:cs typeface="Arial" pitchFamily="34" charset="0"/>
              </a:rPr>
              <a:t>21-</a:t>
            </a:r>
            <a:fld id="{47924D7E-E0A8-4454-94D7-5EE77AE56791}" type="slidenum">
              <a:rPr lang="en-US" altLang="en-US" sz="1400">
                <a:solidFill>
                  <a:srgbClr val="FFFFFF"/>
                </a:solidFill>
                <a:ea typeface="ＭＳ Ｐゴシック" pitchFamily="34" charset="-128"/>
                <a:cs typeface="Arial" pitchFamily="34" charset="0"/>
              </a:rPr>
              <a:pPr eaLnBrk="1" hangingPunct="1">
                <a:spcBef>
                  <a:spcPct val="0"/>
                </a:spcBef>
                <a:buFontTx/>
                <a:buNone/>
              </a:pPr>
              <a:t>125</a:t>
            </a:fld>
            <a:endParaRPr lang="en-US" altLang="en-US" sz="1400">
              <a:solidFill>
                <a:srgbClr val="FFFFFF"/>
              </a:solidFill>
              <a:ea typeface="ＭＳ Ｐゴシック" pitchFamily="34" charset="-128"/>
              <a:cs typeface="Arial" pitchFamily="34" charset="0"/>
            </a:endParaRPr>
          </a:p>
        </p:txBody>
      </p:sp>
    </p:spTree>
    <p:extLst>
      <p:ext uri="{BB962C8B-B14F-4D97-AF65-F5344CB8AC3E}">
        <p14:creationId xmlns:p14="http://schemas.microsoft.com/office/powerpoint/2010/main" val="25693383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500"/>
                                        <p:tgtEl>
                                          <p:spTgt spid="1638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387">
                                            <p:txEl>
                                              <p:pRg st="1" end="1"/>
                                            </p:txEl>
                                          </p:spTgt>
                                        </p:tgtEl>
                                        <p:attrNameLst>
                                          <p:attrName>style.visibility</p:attrName>
                                        </p:attrNameLst>
                                      </p:cBhvr>
                                      <p:to>
                                        <p:strVal val="visible"/>
                                      </p:to>
                                    </p:set>
                                    <p:animEffect transition="in" filter="fade">
                                      <p:cBhvr>
                                        <p:cTn id="10" dur="500"/>
                                        <p:tgtEl>
                                          <p:spTgt spid="1638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animEffect transition="in" filter="fade">
                                      <p:cBhvr>
                                        <p:cTn id="15" dur="500"/>
                                        <p:tgtEl>
                                          <p:spTgt spid="1638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387">
                                            <p:txEl>
                                              <p:pRg st="3" end="3"/>
                                            </p:txEl>
                                          </p:spTgt>
                                        </p:tgtEl>
                                        <p:attrNameLst>
                                          <p:attrName>style.visibility</p:attrName>
                                        </p:attrNameLst>
                                      </p:cBhvr>
                                      <p:to>
                                        <p:strVal val="visible"/>
                                      </p:to>
                                    </p:set>
                                    <p:animEffect transition="in" filter="fade">
                                      <p:cBhvr>
                                        <p:cTn id="20" dur="500"/>
                                        <p:tgtEl>
                                          <p:spTgt spid="1638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387">
                                            <p:txEl>
                                              <p:pRg st="4" end="4"/>
                                            </p:txEl>
                                          </p:spTgt>
                                        </p:tgtEl>
                                        <p:attrNameLst>
                                          <p:attrName>style.visibility</p:attrName>
                                        </p:attrNameLst>
                                      </p:cBhvr>
                                      <p:to>
                                        <p:strVal val="visible"/>
                                      </p:to>
                                    </p:set>
                                    <p:animEffect transition="in" filter="fade">
                                      <p:cBhvr>
                                        <p:cTn id="25" dur="5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F71AD-2B7B-4872-9611-A23C1500E7D8}"/>
              </a:ext>
            </a:extLst>
          </p:cNvPr>
          <p:cNvSpPr>
            <a:spLocks noGrp="1"/>
          </p:cNvSpPr>
          <p:nvPr>
            <p:ph type="title"/>
          </p:nvPr>
        </p:nvSpPr>
        <p:spPr>
          <a:xfrm>
            <a:off x="993840" y="0"/>
            <a:ext cx="10515600" cy="1325563"/>
          </a:xfrm>
        </p:spPr>
        <p:txBody>
          <a:bodyPr/>
          <a:lstStyle/>
          <a:p>
            <a:r>
              <a:rPr lang="en-US" dirty="0">
                <a:solidFill>
                  <a:schemeClr val="bg1"/>
                </a:solidFill>
              </a:rPr>
              <a:t>Su</a:t>
            </a:r>
            <a:r>
              <a:rPr lang="en-US" dirty="0"/>
              <a:t>mmary/closing thoughts</a:t>
            </a:r>
          </a:p>
        </p:txBody>
      </p:sp>
      <p:sp>
        <p:nvSpPr>
          <p:cNvPr id="3" name="Content Placeholder 2">
            <a:extLst>
              <a:ext uri="{FF2B5EF4-FFF2-40B4-BE49-F238E27FC236}">
                <a16:creationId xmlns:a16="http://schemas.microsoft.com/office/drawing/2014/main" id="{2D0FCECA-8F20-405B-969B-40E84C6917E5}"/>
              </a:ext>
            </a:extLst>
          </p:cNvPr>
          <p:cNvSpPr>
            <a:spLocks noGrp="1"/>
          </p:cNvSpPr>
          <p:nvPr>
            <p:ph idx="1"/>
          </p:nvPr>
        </p:nvSpPr>
        <p:spPr>
          <a:xfrm>
            <a:off x="1304693" y="1182029"/>
            <a:ext cx="10049106" cy="5413322"/>
          </a:xfrm>
        </p:spPr>
        <p:txBody>
          <a:bodyPr>
            <a:normAutofit/>
          </a:bodyPr>
          <a:lstStyle/>
          <a:p>
            <a:r>
              <a:rPr lang="en-US" sz="3200" dirty="0"/>
              <a:t>Healthcare is a </a:t>
            </a:r>
            <a:r>
              <a:rPr lang="en-US" sz="3600" u="sng" dirty="0"/>
              <a:t>very</a:t>
            </a:r>
            <a:r>
              <a:rPr lang="en-US" sz="3200" dirty="0"/>
              <a:t> complex issue</a:t>
            </a:r>
            <a:endParaRPr lang="en-US" sz="1400" b="0" dirty="0"/>
          </a:p>
          <a:p>
            <a:r>
              <a:rPr lang="en-US" sz="3200" dirty="0"/>
              <a:t>The U.S. HealthCare system is not performing well.</a:t>
            </a:r>
          </a:p>
          <a:p>
            <a:pPr lvl="1"/>
            <a:r>
              <a:rPr lang="en-US" sz="2800" dirty="0"/>
              <a:t>V</a:t>
            </a:r>
            <a:r>
              <a:rPr lang="en-US" sz="2800" b="0" dirty="0"/>
              <a:t>ery expensive with </a:t>
            </a:r>
            <a:r>
              <a:rPr lang="en-US" sz="2800" dirty="0"/>
              <a:t>mixed</a:t>
            </a:r>
            <a:r>
              <a:rPr lang="en-US" sz="2800" b="0" dirty="0"/>
              <a:t> </a:t>
            </a:r>
            <a:r>
              <a:rPr lang="en-US" sz="2800" dirty="0"/>
              <a:t>results regarding </a:t>
            </a:r>
            <a:r>
              <a:rPr lang="en-US" sz="2800" b="0" dirty="0"/>
              <a:t>quality and </a:t>
            </a:r>
            <a:r>
              <a:rPr lang="en-US" sz="2800" dirty="0"/>
              <a:t>coverage</a:t>
            </a:r>
            <a:r>
              <a:rPr lang="en-US" sz="2800" b="0" dirty="0"/>
              <a:t>.</a:t>
            </a:r>
            <a:endParaRPr lang="en-US" sz="1200" b="0" dirty="0"/>
          </a:p>
          <a:p>
            <a:r>
              <a:rPr lang="en-US" sz="3200" dirty="0"/>
              <a:t>Third-party payment system is inefficient</a:t>
            </a:r>
          </a:p>
          <a:p>
            <a:pPr lvl="1">
              <a:spcBef>
                <a:spcPts val="0"/>
              </a:spcBef>
            </a:pPr>
            <a:r>
              <a:rPr lang="en-US" sz="2800" dirty="0"/>
              <a:t>Separates buyers and sellers from the price</a:t>
            </a:r>
          </a:p>
          <a:p>
            <a:pPr lvl="1">
              <a:spcBef>
                <a:spcPts val="0"/>
              </a:spcBef>
            </a:pPr>
            <a:r>
              <a:rPr lang="en-US" sz="2800" dirty="0"/>
              <a:t>For other goods, prices signal resource shortages or surpluses</a:t>
            </a:r>
          </a:p>
          <a:p>
            <a:pPr lvl="1">
              <a:spcBef>
                <a:spcPts val="0"/>
              </a:spcBef>
            </a:pPr>
            <a:r>
              <a:rPr lang="en-US" sz="2800" dirty="0"/>
              <a:t>High administrative costs</a:t>
            </a:r>
          </a:p>
          <a:p>
            <a:r>
              <a:rPr lang="en-US" sz="3200" dirty="0"/>
              <a:t>One reason for rising expenditures is reduced competition in healthcare markets.</a:t>
            </a:r>
          </a:p>
          <a:p>
            <a:pPr marL="0" indent="0">
              <a:buNone/>
            </a:pPr>
            <a:endParaRPr lang="en-US" b="0" dirty="0"/>
          </a:p>
        </p:txBody>
      </p:sp>
      <p:sp>
        <p:nvSpPr>
          <p:cNvPr id="4" name="Slide Number Placeholder 3">
            <a:extLst>
              <a:ext uri="{FF2B5EF4-FFF2-40B4-BE49-F238E27FC236}">
                <a16:creationId xmlns:a16="http://schemas.microsoft.com/office/drawing/2014/main" id="{92C57DDA-0A58-4549-A6D1-349BD51DBC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279968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C5757-BC15-8773-2254-10DEA6E6AC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00CCD5-CBA6-5D84-6A2E-023C04E75E4F}"/>
              </a:ext>
            </a:extLst>
          </p:cNvPr>
          <p:cNvSpPr>
            <a:spLocks noGrp="1"/>
          </p:cNvSpPr>
          <p:nvPr>
            <p:ph type="title"/>
          </p:nvPr>
        </p:nvSpPr>
        <p:spPr>
          <a:xfrm>
            <a:off x="830550" y="0"/>
            <a:ext cx="10515600" cy="1325563"/>
          </a:xfrm>
        </p:spPr>
        <p:txBody>
          <a:bodyPr/>
          <a:lstStyle/>
          <a:p>
            <a:r>
              <a:rPr lang="en-US" dirty="0">
                <a:solidFill>
                  <a:schemeClr val="bg1"/>
                </a:solidFill>
              </a:rPr>
              <a:t>Clo</a:t>
            </a:r>
            <a:r>
              <a:rPr lang="en-US" dirty="0"/>
              <a:t>sing Thoughts…</a:t>
            </a:r>
          </a:p>
        </p:txBody>
      </p:sp>
      <p:sp>
        <p:nvSpPr>
          <p:cNvPr id="3" name="Content Placeholder 2">
            <a:extLst>
              <a:ext uri="{FF2B5EF4-FFF2-40B4-BE49-F238E27FC236}">
                <a16:creationId xmlns:a16="http://schemas.microsoft.com/office/drawing/2014/main" id="{9A48E504-C6CD-D418-F1D5-C0969428D355}"/>
              </a:ext>
            </a:extLst>
          </p:cNvPr>
          <p:cNvSpPr>
            <a:spLocks noGrp="1"/>
          </p:cNvSpPr>
          <p:nvPr>
            <p:ph idx="1"/>
          </p:nvPr>
        </p:nvSpPr>
        <p:spPr>
          <a:xfrm>
            <a:off x="838200" y="1130300"/>
            <a:ext cx="10515600" cy="4791768"/>
          </a:xfrm>
        </p:spPr>
        <p:txBody>
          <a:bodyPr>
            <a:normAutofit/>
          </a:bodyPr>
          <a:lstStyle/>
          <a:p>
            <a:pPr>
              <a:spcBef>
                <a:spcPts val="1800"/>
              </a:spcBef>
            </a:pPr>
            <a:r>
              <a:rPr lang="en-US" sz="3200" dirty="0"/>
              <a:t>Is health care a right or a privilege?</a:t>
            </a:r>
          </a:p>
          <a:p>
            <a:pPr lvl="1">
              <a:spcBef>
                <a:spcPts val="0"/>
              </a:spcBef>
            </a:pPr>
            <a:r>
              <a:rPr lang="en-US" sz="3200" dirty="0">
                <a:solidFill>
                  <a:srgbClr val="0C4C88"/>
                </a:solidFill>
              </a:rPr>
              <a:t>If the former, this argues for greater government involvement</a:t>
            </a:r>
            <a:r>
              <a:rPr lang="en-US" sz="2800" dirty="0"/>
              <a:t> </a:t>
            </a:r>
            <a:endParaRPr lang="en-US" sz="2800" b="0" dirty="0"/>
          </a:p>
          <a:p>
            <a:pPr>
              <a:spcBef>
                <a:spcPts val="3000"/>
              </a:spcBef>
              <a:tabLst>
                <a:tab pos="623888" algn="l"/>
              </a:tabLst>
            </a:pPr>
            <a:r>
              <a:rPr lang="en-US" sz="3200" dirty="0"/>
              <a:t>Someone must decide how to </a:t>
            </a:r>
            <a:r>
              <a:rPr lang="en-US" sz="3200" u="sng" dirty="0"/>
              <a:t>ration</a:t>
            </a:r>
            <a:r>
              <a:rPr lang="en-US" sz="3200" dirty="0"/>
              <a:t> healthcare services.  	</a:t>
            </a:r>
            <a:r>
              <a:rPr lang="en-US" sz="3200" b="0" dirty="0"/>
              <a:t>Currently, health insurance companies do this</a:t>
            </a:r>
          </a:p>
          <a:p>
            <a:pPr>
              <a:spcBef>
                <a:spcPts val="3000"/>
              </a:spcBef>
            </a:pPr>
            <a:r>
              <a:rPr lang="en-US" sz="3200" b="0" dirty="0"/>
              <a:t>The United States has the only profit-motivated healthcare system in the world; </a:t>
            </a:r>
            <a:r>
              <a:rPr lang="en-US" sz="3200" dirty="0"/>
              <a:t>changing the focus from maximizing profits to maximizing health would help.</a:t>
            </a:r>
          </a:p>
        </p:txBody>
      </p:sp>
      <p:sp>
        <p:nvSpPr>
          <p:cNvPr id="4" name="Slide Number Placeholder 3">
            <a:extLst>
              <a:ext uri="{FF2B5EF4-FFF2-40B4-BE49-F238E27FC236}">
                <a16:creationId xmlns:a16="http://schemas.microsoft.com/office/drawing/2014/main" id="{CC9D6150-A2D9-48AD-626B-BC86929B350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103953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13FD1-80CC-DAAF-F07B-B8C8DF4E9879}"/>
              </a:ext>
            </a:extLst>
          </p:cNvPr>
          <p:cNvSpPr>
            <a:spLocks noGrp="1"/>
          </p:cNvSpPr>
          <p:nvPr>
            <p:ph type="title"/>
          </p:nvPr>
        </p:nvSpPr>
        <p:spPr>
          <a:xfrm>
            <a:off x="782445" y="0"/>
            <a:ext cx="10515600" cy="1325563"/>
          </a:xfrm>
        </p:spPr>
        <p:txBody>
          <a:bodyPr/>
          <a:lstStyle/>
          <a:p>
            <a:r>
              <a:rPr lang="en-US" dirty="0">
                <a:solidFill>
                  <a:schemeClr val="bg1"/>
                </a:solidFill>
              </a:rPr>
              <a:t>Res</a:t>
            </a:r>
            <a:r>
              <a:rPr lang="en-US" dirty="0"/>
              <a:t>ources for further exploration </a:t>
            </a:r>
          </a:p>
        </p:txBody>
      </p:sp>
      <p:sp>
        <p:nvSpPr>
          <p:cNvPr id="3" name="Content Placeholder 2">
            <a:extLst>
              <a:ext uri="{FF2B5EF4-FFF2-40B4-BE49-F238E27FC236}">
                <a16:creationId xmlns:a16="http://schemas.microsoft.com/office/drawing/2014/main" id="{2695A575-7AF4-F099-9435-DFC119FF9F34}"/>
              </a:ext>
            </a:extLst>
          </p:cNvPr>
          <p:cNvSpPr>
            <a:spLocks noGrp="1"/>
          </p:cNvSpPr>
          <p:nvPr>
            <p:ph idx="1"/>
          </p:nvPr>
        </p:nvSpPr>
        <p:spPr>
          <a:xfrm>
            <a:off x="838200" y="1325563"/>
            <a:ext cx="10515600" cy="4596505"/>
          </a:xfrm>
        </p:spPr>
        <p:txBody>
          <a:bodyPr/>
          <a:lstStyle/>
          <a:p>
            <a:r>
              <a:rPr lang="en-US" dirty="0"/>
              <a:t>The Kaiser Family Foundation (</a:t>
            </a:r>
            <a:r>
              <a:rPr lang="en-US" dirty="0">
                <a:hlinkClick r:id="rId2"/>
              </a:rPr>
              <a:t>www.kff.org</a:t>
            </a:r>
            <a:r>
              <a:rPr lang="en-US" dirty="0"/>
              <a:t>) is a great source for health care data</a:t>
            </a:r>
          </a:p>
          <a:p>
            <a:pPr>
              <a:spcBef>
                <a:spcPts val="3000"/>
              </a:spcBef>
            </a:pPr>
            <a:r>
              <a:rPr lang="en-US" dirty="0"/>
              <a:t>For international comparisons: </a:t>
            </a:r>
            <a:r>
              <a:rPr lang="en-US" i="1" dirty="0"/>
              <a:t>Health at a Glance 2025</a:t>
            </a:r>
            <a:r>
              <a:rPr lang="en-US" dirty="0"/>
              <a:t>, OECD</a:t>
            </a:r>
          </a:p>
          <a:p>
            <a:pPr>
              <a:spcBef>
                <a:spcPts val="3000"/>
              </a:spcBef>
            </a:pPr>
            <a:r>
              <a:rPr lang="en-US" dirty="0"/>
              <a:t>Centers for Medicare and Medicaid Services (cms.gov) </a:t>
            </a:r>
          </a:p>
          <a:p>
            <a:pPr>
              <a:spcBef>
                <a:spcPts val="3000"/>
              </a:spcBef>
            </a:pPr>
            <a:r>
              <a:rPr lang="en-US" dirty="0"/>
              <a:t>For info on hospital and physician consolidations (including the rise of venture capital) see the National Institute for Health Care Management at </a:t>
            </a:r>
            <a:r>
              <a:rPr lang="en-US" dirty="0">
                <a:hlinkClick r:id="rId3" action="ppaction://hlinkfile"/>
              </a:rPr>
              <a:t>NIHCM.org</a:t>
            </a:r>
            <a:endParaRPr lang="en-US" dirty="0"/>
          </a:p>
        </p:txBody>
      </p:sp>
      <p:sp>
        <p:nvSpPr>
          <p:cNvPr id="4" name="Slide Number Placeholder 3">
            <a:extLst>
              <a:ext uri="{FF2B5EF4-FFF2-40B4-BE49-F238E27FC236}">
                <a16:creationId xmlns:a16="http://schemas.microsoft.com/office/drawing/2014/main" id="{DC726AAA-9F05-AB75-D401-9B3C0F1C4CD2}"/>
              </a:ext>
            </a:extLst>
          </p:cNvPr>
          <p:cNvSpPr>
            <a:spLocks noGrp="1"/>
          </p:cNvSpPr>
          <p:nvPr>
            <p:ph type="sldNum" sz="quarter" idx="12"/>
          </p:nvPr>
        </p:nvSpPr>
        <p:spPr/>
        <p:txBody>
          <a:bodyPr/>
          <a:lstStyle/>
          <a:p>
            <a:fld id="{D9F085D5-EC86-4F6A-B501-C1359CB39116}" type="slidenum">
              <a:rPr lang="en-GB" smtClean="0"/>
              <a:t>128</a:t>
            </a:fld>
            <a:endParaRPr lang="en-GB"/>
          </a:p>
        </p:txBody>
      </p:sp>
    </p:spTree>
    <p:extLst>
      <p:ext uri="{BB962C8B-B14F-4D97-AF65-F5344CB8AC3E}">
        <p14:creationId xmlns:p14="http://schemas.microsoft.com/office/powerpoint/2010/main" val="176775895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77453-3A54-A06F-C313-D904CE16383A}"/>
              </a:ext>
            </a:extLst>
          </p:cNvPr>
          <p:cNvSpPr>
            <a:spLocks noGrp="1"/>
          </p:cNvSpPr>
          <p:nvPr>
            <p:ph type="title"/>
          </p:nvPr>
        </p:nvSpPr>
        <p:spPr/>
        <p:txBody>
          <a:bodyPr/>
          <a:lstStyle/>
          <a:p>
            <a:r>
              <a:rPr lang="en-US" dirty="0">
                <a:solidFill>
                  <a:schemeClr val="bg1"/>
                </a:solidFill>
              </a:rPr>
              <a:t>Tru</a:t>
            </a:r>
            <a:r>
              <a:rPr lang="en-US" dirty="0"/>
              <a:t>st Finds Are Running Out</a:t>
            </a:r>
          </a:p>
        </p:txBody>
      </p:sp>
      <p:sp>
        <p:nvSpPr>
          <p:cNvPr id="4" name="Slide Number Placeholder 3">
            <a:extLst>
              <a:ext uri="{FF2B5EF4-FFF2-40B4-BE49-F238E27FC236}">
                <a16:creationId xmlns:a16="http://schemas.microsoft.com/office/drawing/2014/main" id="{CDF21996-88CF-D69A-216A-068571680A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7" name="TextBox 6">
            <a:extLst>
              <a:ext uri="{FF2B5EF4-FFF2-40B4-BE49-F238E27FC236}">
                <a16:creationId xmlns:a16="http://schemas.microsoft.com/office/drawing/2014/main" id="{B6219832-291C-BCE2-F435-0D727F0AC55F}"/>
              </a:ext>
            </a:extLst>
          </p:cNvPr>
          <p:cNvSpPr txBox="1"/>
          <p:nvPr/>
        </p:nvSpPr>
        <p:spPr>
          <a:xfrm>
            <a:off x="3219719" y="6456851"/>
            <a:ext cx="850591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https://</a:t>
            </a:r>
            <a:r>
              <a:rPr kumimoji="0" lang="en-US" sz="1200" b="0" i="0" u="none" strike="noStrike" kern="1200" cap="none" spc="0" normalizeH="0" baseline="0" noProof="0" dirty="0" err="1">
                <a:ln>
                  <a:noFill/>
                </a:ln>
                <a:solidFill>
                  <a:prstClr val="black"/>
                </a:solidFill>
                <a:effectLst/>
                <a:uLnTx/>
                <a:uFillTx/>
                <a:latin typeface="Calibri"/>
                <a:ea typeface="+mn-ea"/>
                <a:cs typeface="+mn-cs"/>
              </a:rPr>
              <a:t>www.pgpf.org</a:t>
            </a:r>
            <a:r>
              <a:rPr kumimoji="0" lang="en-US" sz="1200" b="0" i="0" u="none" strike="noStrike" kern="1200" cap="none" spc="0" normalizeH="0" baseline="0" noProof="0" dirty="0">
                <a:ln>
                  <a:noFill/>
                </a:ln>
                <a:solidFill>
                  <a:prstClr val="black"/>
                </a:solidFill>
                <a:effectLst/>
                <a:uLnTx/>
                <a:uFillTx/>
                <a:latin typeface="Calibri"/>
                <a:ea typeface="+mn-ea"/>
                <a:cs typeface="+mn-cs"/>
              </a:rPr>
              <a:t>/article/social-security-faces-serious-financial-shortfalls-and-other-takeaways-from-the-trustees-report/</a:t>
            </a:r>
          </a:p>
        </p:txBody>
      </p:sp>
      <p:pic>
        <p:nvPicPr>
          <p:cNvPr id="5" name="Picture 4" descr="A graph showing the loss of retirement fund&#10;&#10;Description automatically generated">
            <a:extLst>
              <a:ext uri="{FF2B5EF4-FFF2-40B4-BE49-F238E27FC236}">
                <a16:creationId xmlns:a16="http://schemas.microsoft.com/office/drawing/2014/main" id="{53A56CD6-31A8-9121-A7E8-B75F40FA254C}"/>
              </a:ext>
            </a:extLst>
          </p:cNvPr>
          <p:cNvPicPr>
            <a:picLocks noChangeAspect="1"/>
          </p:cNvPicPr>
          <p:nvPr/>
        </p:nvPicPr>
        <p:blipFill>
          <a:blip r:embed="rId2"/>
          <a:stretch>
            <a:fillRect/>
          </a:stretch>
        </p:blipFill>
        <p:spPr>
          <a:xfrm>
            <a:off x="1765561" y="1066380"/>
            <a:ext cx="8855190" cy="5163846"/>
          </a:xfrm>
          <a:prstGeom prst="rect">
            <a:avLst/>
          </a:prstGeom>
        </p:spPr>
      </p:pic>
    </p:spTree>
    <p:extLst>
      <p:ext uri="{BB962C8B-B14F-4D97-AF65-F5344CB8AC3E}">
        <p14:creationId xmlns:p14="http://schemas.microsoft.com/office/powerpoint/2010/main" val="4242938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05C72-9D1E-1847-B895-E04FAD471118}"/>
              </a:ext>
            </a:extLst>
          </p:cNvPr>
          <p:cNvSpPr>
            <a:spLocks noGrp="1"/>
          </p:cNvSpPr>
          <p:nvPr>
            <p:ph type="title"/>
          </p:nvPr>
        </p:nvSpPr>
        <p:spPr>
          <a:xfrm>
            <a:off x="736600" y="35169"/>
            <a:ext cx="10515600" cy="1325563"/>
          </a:xfrm>
        </p:spPr>
        <p:txBody>
          <a:bodyPr>
            <a:normAutofit/>
          </a:bodyPr>
          <a:lstStyle/>
          <a:p>
            <a:r>
              <a:rPr lang="en-US" sz="3500" dirty="0">
                <a:solidFill>
                  <a:schemeClr val="bg1"/>
                </a:solidFill>
              </a:rPr>
              <a:t>GDP</a:t>
            </a:r>
            <a:r>
              <a:rPr lang="en-US" sz="3500" dirty="0"/>
              <a:t> per Capita and Health Spending per Capita, 2017 </a:t>
            </a:r>
          </a:p>
        </p:txBody>
      </p:sp>
      <p:sp>
        <p:nvSpPr>
          <p:cNvPr id="4" name="Slide Number Placeholder 3">
            <a:extLst>
              <a:ext uri="{FF2B5EF4-FFF2-40B4-BE49-F238E27FC236}">
                <a16:creationId xmlns:a16="http://schemas.microsoft.com/office/drawing/2014/main" id="{3DF8B427-F78F-8542-83AE-0437ABD83E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5" name="Content Placeholder 4">
            <a:extLst>
              <a:ext uri="{FF2B5EF4-FFF2-40B4-BE49-F238E27FC236}">
                <a16:creationId xmlns:a16="http://schemas.microsoft.com/office/drawing/2014/main" id="{C0FB9BA9-9B78-E64D-A3B3-A8CF5FB55636}"/>
              </a:ext>
            </a:extLst>
          </p:cNvPr>
          <p:cNvPicPr>
            <a:picLocks noGrp="1" noChangeAspect="1"/>
          </p:cNvPicPr>
          <p:nvPr>
            <p:ph idx="1"/>
          </p:nvPr>
        </p:nvPicPr>
        <p:blipFill>
          <a:blip r:embed="rId2"/>
          <a:stretch>
            <a:fillRect/>
          </a:stretch>
        </p:blipFill>
        <p:spPr>
          <a:xfrm>
            <a:off x="1228514" y="1185333"/>
            <a:ext cx="10081277" cy="5044893"/>
          </a:xfrm>
          <a:prstGeom prst="rect">
            <a:avLst/>
          </a:prstGeom>
        </p:spPr>
      </p:pic>
      <p:cxnSp>
        <p:nvCxnSpPr>
          <p:cNvPr id="6" name="Straight Connector 5">
            <a:extLst>
              <a:ext uri="{FF2B5EF4-FFF2-40B4-BE49-F238E27FC236}">
                <a16:creationId xmlns:a16="http://schemas.microsoft.com/office/drawing/2014/main" id="{AC65341C-8096-E349-A5B2-BC0B8C34C753}"/>
              </a:ext>
            </a:extLst>
          </p:cNvPr>
          <p:cNvCxnSpPr/>
          <p:nvPr/>
        </p:nvCxnSpPr>
        <p:spPr>
          <a:xfrm flipV="1">
            <a:off x="3026979" y="1828800"/>
            <a:ext cx="2354318" cy="515007"/>
          </a:xfrm>
          <a:prstGeom prst="line">
            <a:avLst/>
          </a:prstGeom>
          <a:ln w="101600">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761178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www.NEEDEcon.org</a:t>
            </a:r>
            <a:endParaRPr lang="en-US" dirty="0"/>
          </a:p>
          <a:p>
            <a:pPr marL="0" indent="0" algn="ctr">
              <a:buNone/>
            </a:pPr>
            <a:r>
              <a:rPr lang="en-US" dirty="0"/>
              <a:t>Robert Rebelein, Ph.D.</a:t>
            </a:r>
          </a:p>
          <a:p>
            <a:pPr marL="0" indent="0" algn="ctr">
              <a:buNone/>
            </a:pPr>
            <a:r>
              <a:rPr lang="en-US" dirty="0">
                <a:hlinkClick r:id="rId3"/>
              </a:rPr>
              <a:t>Rebelein@vassar.edu</a:t>
            </a:r>
            <a:endParaRPr lang="en-US" dirty="0"/>
          </a:p>
          <a:p>
            <a:pPr marL="0" indent="0" algn="ctr">
              <a:buNone/>
            </a:pPr>
            <a:endParaRPr lang="en-US" dirty="0"/>
          </a:p>
          <a:p>
            <a:pPr marL="0" indent="0" algn="ctr">
              <a:buNone/>
            </a:pPr>
            <a:r>
              <a:rPr lang="en-US" dirty="0"/>
              <a:t>Contact NEED: </a:t>
            </a:r>
            <a:r>
              <a:rPr lang="en-US" dirty="0">
                <a:hlinkClick r:id="rId4"/>
              </a:rPr>
              <a:t>info@NEEDEcon.org</a:t>
            </a:r>
            <a:endParaRPr lang="en-US" dirty="0"/>
          </a:p>
          <a:p>
            <a:pPr marL="0" indent="0" algn="ctr">
              <a:buNone/>
            </a:pPr>
            <a:endParaRPr lang="en-US" dirty="0"/>
          </a:p>
          <a:p>
            <a:pPr marL="0" indent="0" algn="ctr">
              <a:buNone/>
            </a:pPr>
            <a:r>
              <a:rPr lang="en-US" dirty="0"/>
              <a:t>Submit a testimonial:  </a:t>
            </a:r>
            <a:r>
              <a:rPr lang="en-US" u="sng" dirty="0">
                <a:hlinkClick r:id="rId5"/>
              </a:rPr>
              <a:t>www.NEEDEcon.org/testimonials.php</a:t>
            </a:r>
            <a:endParaRPr lang="en-US" u="sng" dirty="0"/>
          </a:p>
          <a:p>
            <a:pPr marL="0" indent="0" algn="ctr">
              <a:buNone/>
            </a:pPr>
            <a:endParaRPr lang="en-US" u="sng" dirty="0"/>
          </a:p>
          <a:p>
            <a:pPr marL="0" indent="0" algn="ctr">
              <a:buNone/>
            </a:pPr>
            <a:r>
              <a:rPr lang="en-US" dirty="0"/>
              <a:t>Become a Friend of NEED:  </a:t>
            </a:r>
            <a:r>
              <a:rPr lang="en-US" u="sng" dirty="0"/>
              <a:t>www.NEEDEcon.org/friend.php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en-GB" sz="1100" b="0" i="0" u="none" strike="noStrike" kern="1200" cap="none" spc="0" normalizeH="0" baseline="0" noProof="0" dirty="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1558439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E3469-9DBE-4DF1-B290-3AB3A2E4BE2A}"/>
              </a:ext>
            </a:extLst>
          </p:cNvPr>
          <p:cNvSpPr>
            <a:spLocks noGrp="1"/>
          </p:cNvSpPr>
          <p:nvPr>
            <p:ph type="title"/>
          </p:nvPr>
        </p:nvSpPr>
        <p:spPr>
          <a:xfrm>
            <a:off x="738810" y="216007"/>
            <a:ext cx="10515600" cy="1325563"/>
          </a:xfrm>
        </p:spPr>
        <p:txBody>
          <a:bodyPr/>
          <a:lstStyle/>
          <a:p>
            <a:r>
              <a:rPr lang="en-US" dirty="0">
                <a:solidFill>
                  <a:schemeClr val="bg1"/>
                </a:solidFill>
              </a:rPr>
              <a:t>Hea</a:t>
            </a:r>
            <a:r>
              <a:rPr lang="en-US" dirty="0"/>
              <a:t>lth Care vs Social Services Spending</a:t>
            </a:r>
          </a:p>
        </p:txBody>
      </p:sp>
      <p:sp>
        <p:nvSpPr>
          <p:cNvPr id="4" name="Slide Number Placeholder 3">
            <a:extLst>
              <a:ext uri="{FF2B5EF4-FFF2-40B4-BE49-F238E27FC236}">
                <a16:creationId xmlns:a16="http://schemas.microsoft.com/office/drawing/2014/main" id="{D1DF63C6-B951-4473-ACEE-E66590A3EA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8" name="Object 2">
            <a:extLst>
              <a:ext uri="{FF2B5EF4-FFF2-40B4-BE49-F238E27FC236}">
                <a16:creationId xmlns:a16="http://schemas.microsoft.com/office/drawing/2014/main" id="{33BD7403-69E8-4F4B-A2CD-FCAE56A6A410}"/>
              </a:ext>
            </a:extLst>
          </p:cNvPr>
          <p:cNvGraphicFramePr>
            <a:graphicFrameLocks noChangeAspect="1"/>
          </p:cNvGraphicFramePr>
          <p:nvPr/>
        </p:nvGraphicFramePr>
        <p:xfrm>
          <a:off x="1685130" y="882815"/>
          <a:ext cx="9299862" cy="506078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DD5CCD9F-8ADF-49C6-9F03-D7560F0A1799}"/>
              </a:ext>
            </a:extLst>
          </p:cNvPr>
          <p:cNvSpPr txBox="1"/>
          <p:nvPr/>
        </p:nvSpPr>
        <p:spPr>
          <a:xfrm>
            <a:off x="3254478" y="6331536"/>
            <a:ext cx="893752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bin" panose="020B0803050202020004" pitchFamily="34" charset="0"/>
                <a:ea typeface="+mn-ea"/>
                <a:cs typeface="+mn-cs"/>
              </a:rPr>
              <a:t>Source: E. H. Bradley and L. A. Taylor, </a:t>
            </a:r>
            <a:r>
              <a:rPr kumimoji="0" lang="en-US" altLang="en-US" sz="1400" b="0" i="1" u="none" strike="noStrike" kern="1200" cap="none" spc="0" normalizeH="0" baseline="0" noProof="0" dirty="0">
                <a:ln>
                  <a:noFill/>
                </a:ln>
                <a:solidFill>
                  <a:prstClr val="black"/>
                </a:solidFill>
                <a:effectLst/>
                <a:uLnTx/>
                <a:uFillTx/>
                <a:latin typeface="Cabin" panose="020B0803050202020004" pitchFamily="34" charset="0"/>
                <a:ea typeface="+mn-ea"/>
                <a:cs typeface="+mn-cs"/>
              </a:rPr>
              <a:t>The American Health Care Paradox: Why Spending More Is Getting Us Less</a:t>
            </a:r>
            <a:r>
              <a:rPr kumimoji="0" lang="en-US" altLang="en-US" sz="1400" b="0" i="0" u="none" strike="noStrike" kern="1200" cap="none" spc="0" normalizeH="0" baseline="0" noProof="0" dirty="0">
                <a:ln>
                  <a:noFill/>
                </a:ln>
                <a:solidFill>
                  <a:prstClr val="black"/>
                </a:solidFill>
                <a:effectLst/>
                <a:uLnTx/>
                <a:uFillTx/>
                <a:latin typeface="Cabin" panose="020B0803050202020004" pitchFamily="34" charset="0"/>
                <a:ea typeface="+mn-ea"/>
                <a:cs typeface="+mn-cs"/>
              </a:rPr>
              <a:t>, Public Affairs, 2013.</a:t>
            </a:r>
          </a:p>
        </p:txBody>
      </p:sp>
    </p:spTree>
    <p:extLst>
      <p:ext uri="{BB962C8B-B14F-4D97-AF65-F5344CB8AC3E}">
        <p14:creationId xmlns:p14="http://schemas.microsoft.com/office/powerpoint/2010/main" val="209241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E0DA2-A5AE-4C2D-8309-5A7E5CCF0D80}"/>
              </a:ext>
            </a:extLst>
          </p:cNvPr>
          <p:cNvSpPr>
            <a:spLocks noGrp="1"/>
          </p:cNvSpPr>
          <p:nvPr>
            <p:ph type="title"/>
          </p:nvPr>
        </p:nvSpPr>
        <p:spPr>
          <a:xfrm>
            <a:off x="723896" y="0"/>
            <a:ext cx="10515600" cy="1325563"/>
          </a:xfrm>
        </p:spPr>
        <p:txBody>
          <a:bodyPr/>
          <a:lstStyle/>
          <a:p>
            <a:r>
              <a:rPr lang="en-US" dirty="0">
                <a:solidFill>
                  <a:schemeClr val="bg1"/>
                </a:solidFill>
              </a:rPr>
              <a:t>Hea</a:t>
            </a:r>
            <a:r>
              <a:rPr lang="en-US" dirty="0"/>
              <a:t>lth Care vs Social Care Spending</a:t>
            </a:r>
          </a:p>
        </p:txBody>
      </p:sp>
      <p:sp>
        <p:nvSpPr>
          <p:cNvPr id="3" name="Content Placeholder 2">
            <a:extLst>
              <a:ext uri="{FF2B5EF4-FFF2-40B4-BE49-F238E27FC236}">
                <a16:creationId xmlns:a16="http://schemas.microsoft.com/office/drawing/2014/main" id="{937ABDA1-0499-488A-AFF1-47B55DBEA76C}"/>
              </a:ext>
            </a:extLst>
          </p:cNvPr>
          <p:cNvSpPr>
            <a:spLocks noGrp="1"/>
          </p:cNvSpPr>
          <p:nvPr>
            <p:ph idx="1"/>
          </p:nvPr>
        </p:nvSpPr>
        <p:spPr/>
        <p:txBody>
          <a:bodyPr>
            <a:normAutofit/>
          </a:bodyPr>
          <a:lstStyle/>
          <a:p>
            <a:r>
              <a:rPr lang="en-US" b="0" dirty="0"/>
              <a:t>A 2013 study by Bradley and Taylor found that the U.S. spent the least on social services—such as retirement and disability benefits, employment programs, and supportive housing—among the countries studied in this report, at just 9 percent of GDP. </a:t>
            </a:r>
          </a:p>
          <a:p>
            <a:r>
              <a:rPr lang="en-US" b="0" dirty="0"/>
              <a:t>From 2000 to 2011, for every dollar the US spent on health care, the country spent another $1.00 on social services, whereas across the OECD, for every dollar spent on health care, countries spend an additional $2.50 on social services </a:t>
            </a:r>
          </a:p>
          <a:p>
            <a:endParaRPr lang="en-US" dirty="0"/>
          </a:p>
        </p:txBody>
      </p:sp>
    </p:spTree>
    <p:extLst>
      <p:ext uri="{BB962C8B-B14F-4D97-AF65-F5344CB8AC3E}">
        <p14:creationId xmlns:p14="http://schemas.microsoft.com/office/powerpoint/2010/main" val="2066332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9E16C4-A066-A240-9E38-AAE58EAEDF7A}"/>
              </a:ext>
            </a:extLst>
          </p:cNvPr>
          <p:cNvPicPr>
            <a:picLocks noChangeAspect="1"/>
          </p:cNvPicPr>
          <p:nvPr/>
        </p:nvPicPr>
        <p:blipFill>
          <a:blip r:embed="rId2"/>
          <a:stretch>
            <a:fillRect/>
          </a:stretch>
        </p:blipFill>
        <p:spPr>
          <a:xfrm>
            <a:off x="1331258" y="989114"/>
            <a:ext cx="9966081" cy="5103342"/>
          </a:xfrm>
          <a:prstGeom prst="rect">
            <a:avLst/>
          </a:prstGeom>
        </p:spPr>
      </p:pic>
      <p:sp>
        <p:nvSpPr>
          <p:cNvPr id="2" name="Title 1">
            <a:extLst>
              <a:ext uri="{FF2B5EF4-FFF2-40B4-BE49-F238E27FC236}">
                <a16:creationId xmlns:a16="http://schemas.microsoft.com/office/drawing/2014/main" id="{D818E62F-3A0C-4189-ACB3-226A64D00B90}"/>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ere the money goes:</a:t>
            </a:r>
          </a:p>
        </p:txBody>
      </p:sp>
      <p:sp>
        <p:nvSpPr>
          <p:cNvPr id="4" name="TextBox 3">
            <a:extLst>
              <a:ext uri="{FF2B5EF4-FFF2-40B4-BE49-F238E27FC236}">
                <a16:creationId xmlns:a16="http://schemas.microsoft.com/office/drawing/2014/main" id="{21191334-0311-1448-841B-42F8D3D9A522}"/>
              </a:ext>
            </a:extLst>
          </p:cNvPr>
          <p:cNvSpPr txBox="1"/>
          <p:nvPr/>
        </p:nvSpPr>
        <p:spPr>
          <a:xfrm>
            <a:off x="3240158" y="6471722"/>
            <a:ext cx="807801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Centers for Medicare &amp; Medicaid Services, Office of the Actuary, National Health Statistics Group (2023).</a:t>
            </a:r>
          </a:p>
        </p:txBody>
      </p:sp>
    </p:spTree>
    <p:extLst>
      <p:ext uri="{BB962C8B-B14F-4D97-AF65-F5344CB8AC3E}">
        <p14:creationId xmlns:p14="http://schemas.microsoft.com/office/powerpoint/2010/main" val="3900251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48D3C-FBB3-49E1-BB87-428D5CEC97CD}"/>
              </a:ext>
            </a:extLst>
          </p:cNvPr>
          <p:cNvSpPr>
            <a:spLocks noGrp="1"/>
          </p:cNvSpPr>
          <p:nvPr>
            <p:ph type="title"/>
          </p:nvPr>
        </p:nvSpPr>
        <p:spPr>
          <a:xfrm>
            <a:off x="1981200" y="202449"/>
            <a:ext cx="8229600" cy="1143000"/>
          </a:xfrm>
        </p:spPr>
        <p:txBody>
          <a:bodyPr/>
          <a:lstStyle/>
          <a:p>
            <a:r>
              <a:rPr lang="en-US" b="1" dirty="0">
                <a:latin typeface="Calibri" panose="020F0502020204030204" pitchFamily="34" charset="0"/>
                <a:ea typeface="DengXian" panose="02010600030101010101" pitchFamily="2" charset="-122"/>
                <a:cs typeface="Times New Roman" panose="02020603050405020304" pitchFamily="18" charset="0"/>
              </a:rPr>
              <a:t>U.S. Healthcare Expenditure </a:t>
            </a:r>
            <a:r>
              <a:rPr lang="en-US" dirty="0">
                <a:latin typeface="Calibri" panose="020F0502020204030204" pitchFamily="34" charset="0"/>
                <a:ea typeface="DengXian" panose="02010600030101010101" pitchFamily="2" charset="-122"/>
                <a:cs typeface="Times New Roman" panose="02020603050405020304" pitchFamily="18" charset="0"/>
              </a:rPr>
              <a:t>Sources</a:t>
            </a:r>
            <a:endParaRPr lang="en-US" dirty="0"/>
          </a:p>
        </p:txBody>
      </p:sp>
      <p:graphicFrame>
        <p:nvGraphicFramePr>
          <p:cNvPr id="4" name="Content Placeholder 3">
            <a:extLst>
              <a:ext uri="{FF2B5EF4-FFF2-40B4-BE49-F238E27FC236}">
                <a16:creationId xmlns:a16="http://schemas.microsoft.com/office/drawing/2014/main" id="{3FF6C754-1FC3-463D-B2E2-F9DAB2337F2E}"/>
              </a:ext>
            </a:extLst>
          </p:cNvPr>
          <p:cNvGraphicFramePr>
            <a:graphicFrameLocks noGrp="1"/>
          </p:cNvGraphicFramePr>
          <p:nvPr>
            <p:ph idx="1"/>
            <p:extLst>
              <p:ext uri="{D42A27DB-BD31-4B8C-83A1-F6EECF244321}">
                <p14:modId xmlns:p14="http://schemas.microsoft.com/office/powerpoint/2010/main" val="3125418242"/>
              </p:ext>
            </p:extLst>
          </p:nvPr>
        </p:nvGraphicFramePr>
        <p:xfrm>
          <a:off x="1752600" y="1345449"/>
          <a:ext cx="8746960" cy="4237106"/>
        </p:xfrm>
        <a:graphic>
          <a:graphicData uri="http://schemas.openxmlformats.org/drawingml/2006/table">
            <a:tbl>
              <a:tblPr firstRow="1" firstCol="1" bandRow="1"/>
              <a:tblGrid>
                <a:gridCol w="757989">
                  <a:extLst>
                    <a:ext uri="{9D8B030D-6E8A-4147-A177-3AD203B41FA5}">
                      <a16:colId xmlns:a16="http://schemas.microsoft.com/office/drawing/2014/main" val="2479064417"/>
                    </a:ext>
                  </a:extLst>
                </a:gridCol>
                <a:gridCol w="854243">
                  <a:extLst>
                    <a:ext uri="{9D8B030D-6E8A-4147-A177-3AD203B41FA5}">
                      <a16:colId xmlns:a16="http://schemas.microsoft.com/office/drawing/2014/main" val="1592408339"/>
                    </a:ext>
                  </a:extLst>
                </a:gridCol>
                <a:gridCol w="854242">
                  <a:extLst>
                    <a:ext uri="{9D8B030D-6E8A-4147-A177-3AD203B41FA5}">
                      <a16:colId xmlns:a16="http://schemas.microsoft.com/office/drawing/2014/main" val="3721175740"/>
                    </a:ext>
                  </a:extLst>
                </a:gridCol>
                <a:gridCol w="962526">
                  <a:extLst>
                    <a:ext uri="{9D8B030D-6E8A-4147-A177-3AD203B41FA5}">
                      <a16:colId xmlns:a16="http://schemas.microsoft.com/office/drawing/2014/main" val="1824980396"/>
                    </a:ext>
                  </a:extLst>
                </a:gridCol>
                <a:gridCol w="902368">
                  <a:extLst>
                    <a:ext uri="{9D8B030D-6E8A-4147-A177-3AD203B41FA5}">
                      <a16:colId xmlns:a16="http://schemas.microsoft.com/office/drawing/2014/main" val="813700738"/>
                    </a:ext>
                  </a:extLst>
                </a:gridCol>
                <a:gridCol w="916808">
                  <a:extLst>
                    <a:ext uri="{9D8B030D-6E8A-4147-A177-3AD203B41FA5}">
                      <a16:colId xmlns:a16="http://schemas.microsoft.com/office/drawing/2014/main" val="1164620211"/>
                    </a:ext>
                  </a:extLst>
                </a:gridCol>
                <a:gridCol w="779645">
                  <a:extLst>
                    <a:ext uri="{9D8B030D-6E8A-4147-A177-3AD203B41FA5}">
                      <a16:colId xmlns:a16="http://schemas.microsoft.com/office/drawing/2014/main" val="2922584931"/>
                    </a:ext>
                  </a:extLst>
                </a:gridCol>
                <a:gridCol w="902368">
                  <a:extLst>
                    <a:ext uri="{9D8B030D-6E8A-4147-A177-3AD203B41FA5}">
                      <a16:colId xmlns:a16="http://schemas.microsoft.com/office/drawing/2014/main" val="3241156000"/>
                    </a:ext>
                  </a:extLst>
                </a:gridCol>
                <a:gridCol w="878306">
                  <a:extLst>
                    <a:ext uri="{9D8B030D-6E8A-4147-A177-3AD203B41FA5}">
                      <a16:colId xmlns:a16="http://schemas.microsoft.com/office/drawing/2014/main" val="2764668184"/>
                    </a:ext>
                  </a:extLst>
                </a:gridCol>
                <a:gridCol w="938465">
                  <a:extLst>
                    <a:ext uri="{9D8B030D-6E8A-4147-A177-3AD203B41FA5}">
                      <a16:colId xmlns:a16="http://schemas.microsoft.com/office/drawing/2014/main" val="497060887"/>
                    </a:ext>
                  </a:extLst>
                </a:gridCol>
              </a:tblGrid>
              <a:tr h="1746667">
                <a:tc>
                  <a:txBody>
                    <a:bodyPr/>
                    <a:lstStyle/>
                    <a:p>
                      <a:pPr marL="0" marR="0" algn="ctr">
                        <a:lnSpc>
                          <a:spcPct val="107000"/>
                        </a:lnSpc>
                        <a:spcBef>
                          <a:spcPts val="600"/>
                        </a:spcBef>
                        <a:spcAft>
                          <a:spcPts val="600"/>
                        </a:spcAft>
                      </a:pPr>
                      <a:r>
                        <a:rPr lang="en-US" sz="1600" dirty="0">
                          <a:effectLst/>
                          <a:latin typeface="Calibri" panose="020F0502020204030204" pitchFamily="34" charset="0"/>
                          <a:ea typeface="DengXian" panose="02010600030101010101" pitchFamily="2" charset="-122"/>
                          <a:cs typeface="Times New Roman" panose="02020603050405020304" pitchFamily="18" charset="0"/>
                        </a:rPr>
                        <a:t> </a:t>
                      </a:r>
                      <a:endParaRPr lang="en-US" sz="1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dirty="0">
                          <a:effectLst/>
                          <a:latin typeface="Calibri" panose="020F0502020204030204" pitchFamily="34" charset="0"/>
                          <a:ea typeface="DengXian" panose="02010600030101010101" pitchFamily="2" charset="-122"/>
                          <a:cs typeface="Times New Roman" panose="02020603050405020304" pitchFamily="18" charset="0"/>
                        </a:rPr>
                        <a:t>Total ($bill)</a:t>
                      </a:r>
                      <a:endParaRPr lang="en-US" sz="1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dirty="0">
                          <a:effectLst/>
                          <a:latin typeface="Calibri" panose="020F0502020204030204" pitchFamily="34" charset="0"/>
                          <a:ea typeface="DengXian" panose="02010600030101010101" pitchFamily="2" charset="-122"/>
                          <a:cs typeface="Times New Roman" panose="02020603050405020304" pitchFamily="18" charset="0"/>
                        </a:rPr>
                        <a:t>Out-of-Pocket</a:t>
                      </a:r>
                      <a:endParaRPr lang="en-US" sz="1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dirty="0">
                          <a:effectLst/>
                          <a:latin typeface="Calibri" panose="020F0502020204030204" pitchFamily="34" charset="0"/>
                          <a:ea typeface="DengXian" panose="02010600030101010101" pitchFamily="2" charset="-122"/>
                          <a:cs typeface="Times New Roman" panose="02020603050405020304" pitchFamily="18" charset="0"/>
                        </a:rPr>
                        <a:t>Medicare</a:t>
                      </a:r>
                      <a:endParaRPr lang="en-US" sz="1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dirty="0">
                          <a:effectLst/>
                          <a:latin typeface="Calibri" panose="020F0502020204030204" pitchFamily="34" charset="0"/>
                          <a:ea typeface="DengXian" panose="02010600030101010101" pitchFamily="2" charset="-122"/>
                          <a:cs typeface="Times New Roman" panose="02020603050405020304" pitchFamily="18" charset="0"/>
                        </a:rPr>
                        <a:t>Medicaid</a:t>
                      </a:r>
                      <a:endParaRPr lang="en-US" sz="1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dirty="0">
                          <a:effectLst/>
                          <a:latin typeface="Calibri" panose="020F0502020204030204" pitchFamily="34" charset="0"/>
                          <a:ea typeface="DengXian" panose="02010600030101010101" pitchFamily="2" charset="-122"/>
                          <a:cs typeface="Times New Roman" panose="02020603050405020304" pitchFamily="18" charset="0"/>
                        </a:rPr>
                        <a:t>Private &amp; other Health Ins.</a:t>
                      </a:r>
                      <a:endParaRPr lang="en-US" sz="1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dirty="0">
                          <a:effectLst/>
                          <a:latin typeface="Calibri" panose="020F0502020204030204" pitchFamily="34" charset="0"/>
                          <a:ea typeface="DengXian" panose="02010600030101010101" pitchFamily="2" charset="-122"/>
                          <a:cs typeface="Times New Roman" panose="02020603050405020304" pitchFamily="18" charset="0"/>
                        </a:rPr>
                        <a:t>Other Third-Party Payers</a:t>
                      </a:r>
                      <a:endParaRPr lang="en-US" sz="1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dirty="0">
                          <a:effectLst/>
                          <a:latin typeface="Calibri" panose="020F0502020204030204" pitchFamily="34" charset="0"/>
                          <a:ea typeface="DengXian" panose="02010600030101010101" pitchFamily="2" charset="-122"/>
                          <a:cs typeface="Times New Roman" panose="02020603050405020304" pitchFamily="18" charset="0"/>
                        </a:rPr>
                        <a:t>GDP ($bill)</a:t>
                      </a:r>
                      <a:endParaRPr lang="en-US" sz="1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dirty="0">
                          <a:effectLst/>
                          <a:latin typeface="Calibri" panose="020F0502020204030204" pitchFamily="34" charset="0"/>
                          <a:ea typeface="DengXian" panose="02010600030101010101" pitchFamily="2" charset="-122"/>
                          <a:cs typeface="Times New Roman" panose="02020603050405020304" pitchFamily="18" charset="0"/>
                        </a:rPr>
                        <a:t>Total Expends as a share of GDP</a:t>
                      </a:r>
                      <a:endParaRPr lang="en-US" sz="1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dirty="0">
                          <a:effectLst/>
                          <a:latin typeface="Calibri" panose="020F0502020204030204" pitchFamily="34" charset="0"/>
                          <a:ea typeface="DengXian" panose="02010600030101010101" pitchFamily="2" charset="-122"/>
                          <a:cs typeface="Times New Roman" panose="02020603050405020304" pitchFamily="18" charset="0"/>
                        </a:rPr>
                        <a:t>Medicare &amp; Medicaid share of Federal Budget</a:t>
                      </a:r>
                      <a:endParaRPr lang="en-US" sz="1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9476175"/>
                  </a:ext>
                </a:extLst>
              </a:tr>
              <a:tr h="355777">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1960</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$27</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48%</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0%</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a:effectLst/>
                          <a:latin typeface="Calibri" panose="020F0502020204030204" pitchFamily="34" charset="0"/>
                          <a:ea typeface="DengXian" panose="02010600030101010101" pitchFamily="2" charset="-122"/>
                          <a:cs typeface="Times New Roman" panose="02020603050405020304" pitchFamily="18" charset="0"/>
                        </a:rPr>
                        <a:t>0%</a:t>
                      </a:r>
                      <a:endParaRPr lang="en-US" sz="1400" b="1">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a:effectLst/>
                          <a:latin typeface="Calibri" panose="020F0502020204030204" pitchFamily="34" charset="0"/>
                          <a:ea typeface="DengXian" panose="02010600030101010101" pitchFamily="2" charset="-122"/>
                          <a:cs typeface="Times New Roman" panose="02020603050405020304" pitchFamily="18" charset="0"/>
                        </a:rPr>
                        <a:t>27%</a:t>
                      </a:r>
                      <a:endParaRPr lang="en-US" sz="1400" b="1">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a:effectLst/>
                          <a:latin typeface="Calibri" panose="020F0502020204030204" pitchFamily="34" charset="0"/>
                          <a:ea typeface="DengXian" panose="02010600030101010101" pitchFamily="2" charset="-122"/>
                          <a:cs typeface="Times New Roman" panose="02020603050405020304" pitchFamily="18" charset="0"/>
                        </a:rPr>
                        <a:t>25%</a:t>
                      </a:r>
                      <a:endParaRPr lang="en-US" sz="1400" b="1">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a:effectLst/>
                          <a:latin typeface="Calibri" panose="020F0502020204030204" pitchFamily="34" charset="0"/>
                          <a:ea typeface="DengXian" panose="02010600030101010101" pitchFamily="2" charset="-122"/>
                          <a:cs typeface="Times New Roman" panose="02020603050405020304" pitchFamily="18" charset="0"/>
                        </a:rPr>
                        <a:t>$543</a:t>
                      </a:r>
                      <a:endParaRPr lang="en-US" sz="1400" b="1">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a:effectLst/>
                          <a:latin typeface="Calibri" panose="020F0502020204030204" pitchFamily="34" charset="0"/>
                          <a:ea typeface="DengXian" panose="02010600030101010101" pitchFamily="2" charset="-122"/>
                          <a:cs typeface="Times New Roman" panose="02020603050405020304" pitchFamily="18" charset="0"/>
                        </a:rPr>
                        <a:t>5%</a:t>
                      </a:r>
                      <a:endParaRPr lang="en-US" sz="1400" b="1">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0%</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9041653"/>
                  </a:ext>
                </a:extLst>
              </a:tr>
              <a:tr h="355777">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225668"/>
                  </a:ext>
                </a:extLst>
              </a:tr>
              <a:tr h="355777">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1980</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$255</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a:effectLst/>
                          <a:latin typeface="Calibri" panose="020F0502020204030204" pitchFamily="34" charset="0"/>
                          <a:ea typeface="DengXian" panose="02010600030101010101" pitchFamily="2" charset="-122"/>
                          <a:cs typeface="Times New Roman" panose="02020603050405020304" pitchFamily="18" charset="0"/>
                        </a:rPr>
                        <a:t>23%</a:t>
                      </a:r>
                      <a:endParaRPr lang="en-US" sz="1400" b="1">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15%</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a:effectLst/>
                          <a:latin typeface="Calibri" panose="020F0502020204030204" pitchFamily="34" charset="0"/>
                          <a:ea typeface="DengXian" panose="02010600030101010101" pitchFamily="2" charset="-122"/>
                          <a:cs typeface="Times New Roman" panose="02020603050405020304" pitchFamily="18" charset="0"/>
                        </a:rPr>
                        <a:t>10%</a:t>
                      </a:r>
                      <a:endParaRPr lang="en-US" sz="1400" b="1">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31%</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a:effectLst/>
                          <a:latin typeface="Calibri" panose="020F0502020204030204" pitchFamily="34" charset="0"/>
                          <a:ea typeface="DengXian" panose="02010600030101010101" pitchFamily="2" charset="-122"/>
                          <a:cs typeface="Times New Roman" panose="02020603050405020304" pitchFamily="18" charset="0"/>
                        </a:rPr>
                        <a:t>22%</a:t>
                      </a:r>
                      <a:endParaRPr lang="en-US" sz="1400" b="1">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$2,863</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9%</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8%</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4787975"/>
                  </a:ext>
                </a:extLst>
              </a:tr>
              <a:tr h="355777">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4385255"/>
                  </a:ext>
                </a:extLst>
              </a:tr>
              <a:tr h="355777">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2000</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a:effectLst/>
                          <a:latin typeface="Calibri" panose="020F0502020204030204" pitchFamily="34" charset="0"/>
                          <a:ea typeface="DengXian" panose="02010600030101010101" pitchFamily="2" charset="-122"/>
                          <a:cs typeface="Times New Roman" panose="02020603050405020304" pitchFamily="18" charset="0"/>
                        </a:rPr>
                        <a:t>$1,369</a:t>
                      </a:r>
                      <a:endParaRPr lang="en-US" sz="1400" b="1">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15%</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a:effectLst/>
                          <a:latin typeface="Calibri" panose="020F0502020204030204" pitchFamily="34" charset="0"/>
                          <a:ea typeface="DengXian" panose="02010600030101010101" pitchFamily="2" charset="-122"/>
                          <a:cs typeface="Times New Roman" panose="02020603050405020304" pitchFamily="18" charset="0"/>
                        </a:rPr>
                        <a:t>16%</a:t>
                      </a:r>
                      <a:endParaRPr lang="en-US" sz="1400" b="1">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a:effectLst/>
                          <a:latin typeface="Calibri" panose="020F0502020204030204" pitchFamily="34" charset="0"/>
                          <a:ea typeface="DengXian" panose="02010600030101010101" pitchFamily="2" charset="-122"/>
                          <a:cs typeface="Times New Roman" panose="02020603050405020304" pitchFamily="18" charset="0"/>
                        </a:rPr>
                        <a:t>15%</a:t>
                      </a:r>
                      <a:endParaRPr lang="en-US" sz="1400" b="1">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a:effectLst/>
                          <a:latin typeface="Calibri" panose="020F0502020204030204" pitchFamily="34" charset="0"/>
                          <a:ea typeface="DengXian" panose="02010600030101010101" pitchFamily="2" charset="-122"/>
                          <a:cs typeface="Times New Roman" panose="02020603050405020304" pitchFamily="18" charset="0"/>
                        </a:rPr>
                        <a:t>36%</a:t>
                      </a:r>
                      <a:endParaRPr lang="en-US" sz="1400" b="1">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a:effectLst/>
                          <a:latin typeface="Calibri" panose="020F0502020204030204" pitchFamily="34" charset="0"/>
                          <a:ea typeface="DengXian" panose="02010600030101010101" pitchFamily="2" charset="-122"/>
                          <a:cs typeface="Times New Roman" panose="02020603050405020304" pitchFamily="18" charset="0"/>
                        </a:rPr>
                        <a:t>19%</a:t>
                      </a:r>
                      <a:endParaRPr lang="en-US" sz="1400" b="1">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$10,285</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a:effectLst/>
                          <a:latin typeface="Calibri" panose="020F0502020204030204" pitchFamily="34" charset="0"/>
                          <a:ea typeface="DengXian" panose="02010600030101010101" pitchFamily="2" charset="-122"/>
                          <a:cs typeface="Times New Roman" panose="02020603050405020304" pitchFamily="18" charset="0"/>
                        </a:rPr>
                        <a:t>13%</a:t>
                      </a:r>
                      <a:endParaRPr lang="en-US" sz="1400" b="1">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19%</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1171457"/>
                  </a:ext>
                </a:extLst>
              </a:tr>
              <a:tr h="355777">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1140957"/>
                  </a:ext>
                </a:extLst>
              </a:tr>
              <a:tr h="355777">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2023</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$4,866</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10%</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21%</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18%</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30%</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21%</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$27,800</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17.6%</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28%</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0434572"/>
                  </a:ext>
                </a:extLst>
              </a:tr>
            </a:tbl>
          </a:graphicData>
        </a:graphic>
      </p:graphicFrame>
      <p:sp>
        <p:nvSpPr>
          <p:cNvPr id="5" name="Oval 4">
            <a:extLst>
              <a:ext uri="{FF2B5EF4-FFF2-40B4-BE49-F238E27FC236}">
                <a16:creationId xmlns:a16="http://schemas.microsoft.com/office/drawing/2014/main" id="{8D3E7E85-5D03-4CBC-B7FC-A736739B16E6}"/>
              </a:ext>
            </a:extLst>
          </p:cNvPr>
          <p:cNvSpPr/>
          <p:nvPr/>
        </p:nvSpPr>
        <p:spPr>
          <a:xfrm>
            <a:off x="9573225" y="2940523"/>
            <a:ext cx="855024" cy="2802355"/>
          </a:xfrm>
          <a:prstGeom prst="ellipse">
            <a:avLst/>
          </a:prstGeom>
          <a:noFill/>
          <a:ln w="508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Oval 6">
            <a:extLst>
              <a:ext uri="{FF2B5EF4-FFF2-40B4-BE49-F238E27FC236}">
                <a16:creationId xmlns:a16="http://schemas.microsoft.com/office/drawing/2014/main" id="{658902D4-9587-4B5A-A8C3-408BCF353BC3}"/>
              </a:ext>
            </a:extLst>
          </p:cNvPr>
          <p:cNvSpPr/>
          <p:nvPr/>
        </p:nvSpPr>
        <p:spPr>
          <a:xfrm>
            <a:off x="3323063" y="3007430"/>
            <a:ext cx="2808560" cy="534390"/>
          </a:xfrm>
          <a:prstGeom prst="ellipse">
            <a:avLst/>
          </a:prstGeom>
          <a:noFill/>
          <a:ln w="508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Oval 8">
            <a:extLst>
              <a:ext uri="{FF2B5EF4-FFF2-40B4-BE49-F238E27FC236}">
                <a16:creationId xmlns:a16="http://schemas.microsoft.com/office/drawing/2014/main" id="{8EBDB464-70C4-490A-C5A8-33F103A66BCE}"/>
              </a:ext>
            </a:extLst>
          </p:cNvPr>
          <p:cNvSpPr/>
          <p:nvPr/>
        </p:nvSpPr>
        <p:spPr>
          <a:xfrm>
            <a:off x="3319347" y="5144741"/>
            <a:ext cx="2808560" cy="534390"/>
          </a:xfrm>
          <a:prstGeom prst="ellipse">
            <a:avLst/>
          </a:prstGeom>
          <a:noFill/>
          <a:ln w="508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060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5AF58-6B63-0F62-6BDE-BD27496058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E9C70B-376F-0E2A-A15F-C054A6FFBB1B}"/>
              </a:ext>
            </a:extLst>
          </p:cNvPr>
          <p:cNvSpPr>
            <a:spLocks noGrp="1"/>
          </p:cNvSpPr>
          <p:nvPr>
            <p:ph type="title"/>
          </p:nvPr>
        </p:nvSpPr>
        <p:spPr/>
        <p:txBody>
          <a:bodyPr/>
          <a:lstStyle/>
          <a:p>
            <a:pPr algn="ctr"/>
            <a:endParaRPr lang="en-US" dirty="0"/>
          </a:p>
        </p:txBody>
      </p:sp>
      <p:pic>
        <p:nvPicPr>
          <p:cNvPr id="4" name="Picture 3" descr="A graph of different colored bars">
            <a:extLst>
              <a:ext uri="{FF2B5EF4-FFF2-40B4-BE49-F238E27FC236}">
                <a16:creationId xmlns:a16="http://schemas.microsoft.com/office/drawing/2014/main" id="{9CA3208C-199D-015F-230B-1DCF591F6FEE}"/>
              </a:ext>
            </a:extLst>
          </p:cNvPr>
          <p:cNvPicPr>
            <a:picLocks noChangeAspect="1"/>
          </p:cNvPicPr>
          <p:nvPr/>
        </p:nvPicPr>
        <p:blipFill>
          <a:blip r:embed="rId2"/>
          <a:stretch>
            <a:fillRect/>
          </a:stretch>
        </p:blipFill>
        <p:spPr>
          <a:xfrm>
            <a:off x="1671505" y="77989"/>
            <a:ext cx="9250966" cy="6056997"/>
          </a:xfrm>
          <a:prstGeom prst="rect">
            <a:avLst/>
          </a:prstGeom>
        </p:spPr>
      </p:pic>
    </p:spTree>
    <p:extLst>
      <p:ext uri="{BB962C8B-B14F-4D97-AF65-F5344CB8AC3E}">
        <p14:creationId xmlns:p14="http://schemas.microsoft.com/office/powerpoint/2010/main" val="4191542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E38BD-91C1-699C-81E4-4528DC4190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41CB11-904E-64A0-6F83-846DFFF4541E}"/>
              </a:ext>
            </a:extLst>
          </p:cNvPr>
          <p:cNvSpPr>
            <a:spLocks noGrp="1"/>
          </p:cNvSpPr>
          <p:nvPr>
            <p:ph type="title"/>
          </p:nvPr>
        </p:nvSpPr>
        <p:spPr/>
        <p:txBody>
          <a:bodyPr/>
          <a:lstStyle/>
          <a:p>
            <a:pPr algn="ctr"/>
            <a:endParaRPr lang="en-US" dirty="0"/>
          </a:p>
        </p:txBody>
      </p:sp>
      <p:pic>
        <p:nvPicPr>
          <p:cNvPr id="9" name="Picture 8" descr="A chart of different colored squares">
            <a:extLst>
              <a:ext uri="{FF2B5EF4-FFF2-40B4-BE49-F238E27FC236}">
                <a16:creationId xmlns:a16="http://schemas.microsoft.com/office/drawing/2014/main" id="{F16E5DAD-4BEB-DB6B-92D1-5A8E3E2B196E}"/>
              </a:ext>
            </a:extLst>
          </p:cNvPr>
          <p:cNvPicPr>
            <a:picLocks noChangeAspect="1"/>
          </p:cNvPicPr>
          <p:nvPr/>
        </p:nvPicPr>
        <p:blipFill>
          <a:blip r:embed="rId2"/>
          <a:stretch>
            <a:fillRect/>
          </a:stretch>
        </p:blipFill>
        <p:spPr>
          <a:xfrm>
            <a:off x="1739208" y="263863"/>
            <a:ext cx="8978411" cy="6436510"/>
          </a:xfrm>
          <a:prstGeom prst="rect">
            <a:avLst/>
          </a:prstGeom>
        </p:spPr>
      </p:pic>
    </p:spTree>
    <p:extLst>
      <p:ext uri="{BB962C8B-B14F-4D97-AF65-F5344CB8AC3E}">
        <p14:creationId xmlns:p14="http://schemas.microsoft.com/office/powerpoint/2010/main" val="936217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Schedule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262860" y="1253331"/>
            <a:ext cx="11929140" cy="4351338"/>
          </a:xfrm>
        </p:spPr>
        <p:txBody>
          <a:bodyPr>
            <a:normAutofit/>
          </a:bodyPr>
          <a:lstStyle/>
          <a:p>
            <a:pPr marL="0" indent="0" algn="ctr">
              <a:spcAft>
                <a:spcPts val="1000"/>
              </a:spcAft>
              <a:buNone/>
            </a:pPr>
            <a:r>
              <a:rPr lang="en-US" dirty="0"/>
              <a:t>Economics of Public Policy Issues</a:t>
            </a:r>
          </a:p>
          <a:p>
            <a:pPr lvl="1">
              <a:spcAft>
                <a:spcPts val="1000"/>
              </a:spcAft>
            </a:pPr>
            <a:r>
              <a:rPr lang="en-US" dirty="0"/>
              <a:t>Week 1 (3/02): Economic Update &amp; Tariffs Geoffrey Woglom, Amherst College</a:t>
            </a:r>
          </a:p>
          <a:p>
            <a:pPr lvl="1">
              <a:spcAft>
                <a:spcPts val="1000"/>
              </a:spcAft>
            </a:pPr>
            <a:r>
              <a:rPr lang="en-US" dirty="0"/>
              <a:t>Week 2 (3/09): Trade and Globalization, Mina Kim, NEED</a:t>
            </a:r>
          </a:p>
          <a:p>
            <a:pPr lvl="1">
              <a:spcAft>
                <a:spcPts val="1000"/>
              </a:spcAft>
            </a:pPr>
            <a:r>
              <a:rPr lang="en-US" dirty="0"/>
              <a:t>Week 3 (3/16): Economics of Immigration, Robert Gitter, Ohio Wesleyan University</a:t>
            </a:r>
          </a:p>
          <a:p>
            <a:pPr lvl="1">
              <a:spcAft>
                <a:spcPts val="1000"/>
              </a:spcAft>
            </a:pPr>
            <a:r>
              <a:rPr lang="en-US" dirty="0"/>
              <a:t>Week 4 (3/23):  Autonomous Vehicles, Arkadiusz </a:t>
            </a:r>
            <a:r>
              <a:rPr lang="en-US" dirty="0" err="1"/>
              <a:t>Mironko</a:t>
            </a:r>
            <a:r>
              <a:rPr lang="en-US" dirty="0"/>
              <a:t>, Kean University</a:t>
            </a:r>
          </a:p>
          <a:p>
            <a:pPr lvl="1">
              <a:spcAft>
                <a:spcPts val="1000"/>
              </a:spcAft>
            </a:pPr>
            <a:r>
              <a:rPr lang="en-US" dirty="0"/>
              <a:t>Week 5 (3/30): Climate Change Economics, Sarah Jacobson, Williams College</a:t>
            </a:r>
          </a:p>
          <a:p>
            <a:pPr lvl="1">
              <a:spcAft>
                <a:spcPts val="1000"/>
              </a:spcAft>
            </a:pPr>
            <a:r>
              <a:rPr lang="en-US" dirty="0"/>
              <a:t>Week 6 (4/06): </a:t>
            </a:r>
            <a:r>
              <a:rPr lang="en-US" b="1" dirty="0"/>
              <a:t>Health Care Economics, Robert </a:t>
            </a:r>
            <a:r>
              <a:rPr lang="en-US" b="1" dirty="0" err="1"/>
              <a:t>Rebelein</a:t>
            </a:r>
            <a:r>
              <a:rPr lang="en-US" b="1" dirty="0"/>
              <a:t>, Vassar College</a:t>
            </a:r>
          </a:p>
          <a:p>
            <a:pPr lvl="1">
              <a:spcAft>
                <a:spcPts val="1000"/>
              </a:spcAft>
            </a:pPr>
            <a:r>
              <a:rPr lang="en-US" dirty="0"/>
              <a:t>Week 7 (4/13):  Saving Social Security, Geoffrey Woglom</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1636459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7AB92-C149-92DC-5F1D-F394B1DAD9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589142-1AC8-6AF9-B908-89161E09F971}"/>
              </a:ext>
            </a:extLst>
          </p:cNvPr>
          <p:cNvSpPr>
            <a:spLocks noGrp="1"/>
          </p:cNvSpPr>
          <p:nvPr>
            <p:ph type="title"/>
          </p:nvPr>
        </p:nvSpPr>
        <p:spPr/>
        <p:txBody>
          <a:bodyPr/>
          <a:lstStyle/>
          <a:p>
            <a:pPr algn="ctr"/>
            <a:endParaRPr lang="en-US" dirty="0"/>
          </a:p>
        </p:txBody>
      </p:sp>
      <p:pic>
        <p:nvPicPr>
          <p:cNvPr id="5" name="Picture 4" descr="A graph of a number of people">
            <a:extLst>
              <a:ext uri="{FF2B5EF4-FFF2-40B4-BE49-F238E27FC236}">
                <a16:creationId xmlns:a16="http://schemas.microsoft.com/office/drawing/2014/main" id="{E28E4B51-5571-B944-E0D5-A1A9AE6FC71C}"/>
              </a:ext>
            </a:extLst>
          </p:cNvPr>
          <p:cNvPicPr>
            <a:picLocks noChangeAspect="1"/>
          </p:cNvPicPr>
          <p:nvPr/>
        </p:nvPicPr>
        <p:blipFill>
          <a:blip r:embed="rId2"/>
          <a:stretch>
            <a:fillRect/>
          </a:stretch>
        </p:blipFill>
        <p:spPr>
          <a:xfrm>
            <a:off x="1750796" y="106327"/>
            <a:ext cx="9961748" cy="6294473"/>
          </a:xfrm>
          <a:prstGeom prst="rect">
            <a:avLst/>
          </a:prstGeom>
        </p:spPr>
      </p:pic>
    </p:spTree>
    <p:extLst>
      <p:ext uri="{BB962C8B-B14F-4D97-AF65-F5344CB8AC3E}">
        <p14:creationId xmlns:p14="http://schemas.microsoft.com/office/powerpoint/2010/main" val="2857644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900511-77E4-4752-D1A4-63DD217B919A}"/>
              </a:ext>
            </a:extLst>
          </p:cNvPr>
          <p:cNvSpPr txBox="1"/>
          <p:nvPr/>
        </p:nvSpPr>
        <p:spPr>
          <a:xfrm>
            <a:off x="7706076" y="2953587"/>
            <a:ext cx="1307805" cy="646331"/>
          </a:xfrm>
          <a:prstGeom prst="rect">
            <a:avLst/>
          </a:prstGeom>
          <a:noFill/>
        </p:spPr>
        <p:txBody>
          <a:bodyPr wrap="square" rtlCol="0">
            <a:spAutoFit/>
          </a:bodyPr>
          <a:lstStyle/>
          <a:p>
            <a:r>
              <a:rPr lang="en-US" dirty="0"/>
              <a:t>Consumer Price Index</a:t>
            </a:r>
          </a:p>
        </p:txBody>
      </p:sp>
      <p:sp>
        <p:nvSpPr>
          <p:cNvPr id="3" name="TextBox 2">
            <a:extLst>
              <a:ext uri="{FF2B5EF4-FFF2-40B4-BE49-F238E27FC236}">
                <a16:creationId xmlns:a16="http://schemas.microsoft.com/office/drawing/2014/main" id="{06C3D565-3A1F-EB12-38EB-6047DFE736E2}"/>
              </a:ext>
            </a:extLst>
          </p:cNvPr>
          <p:cNvSpPr txBox="1"/>
          <p:nvPr/>
        </p:nvSpPr>
        <p:spPr>
          <a:xfrm>
            <a:off x="838708" y="309866"/>
            <a:ext cx="8153401" cy="707886"/>
          </a:xfrm>
          <a:prstGeom prst="rect">
            <a:avLst/>
          </a:prstGeom>
          <a:noFill/>
        </p:spPr>
        <p:txBody>
          <a:bodyPr wrap="square" rtlCol="0">
            <a:spAutoFit/>
          </a:bodyPr>
          <a:lstStyle/>
          <a:p>
            <a:r>
              <a:rPr lang="en-US" sz="4000" dirty="0">
                <a:solidFill>
                  <a:schemeClr val="bg1"/>
                </a:solidFill>
              </a:rPr>
              <a:t>Infl</a:t>
            </a:r>
            <a:r>
              <a:rPr lang="en-US" sz="4000" dirty="0">
                <a:solidFill>
                  <a:srgbClr val="0C4C88"/>
                </a:solidFill>
              </a:rPr>
              <a:t>ation – CPI for all goods</a:t>
            </a:r>
          </a:p>
        </p:txBody>
      </p:sp>
      <p:graphicFrame>
        <p:nvGraphicFramePr>
          <p:cNvPr id="7" name="Content Placeholder 6">
            <a:extLst>
              <a:ext uri="{FF2B5EF4-FFF2-40B4-BE49-F238E27FC236}">
                <a16:creationId xmlns:a16="http://schemas.microsoft.com/office/drawing/2014/main" id="{775AA052-1BB2-4F1E-A46E-1F670497E5B8}"/>
              </a:ext>
            </a:extLst>
          </p:cNvPr>
          <p:cNvGraphicFramePr>
            <a:graphicFrameLocks noGrp="1"/>
          </p:cNvGraphicFramePr>
          <p:nvPr>
            <p:ph idx="1"/>
            <p:extLst>
              <p:ext uri="{D42A27DB-BD31-4B8C-83A1-F6EECF244321}">
                <p14:modId xmlns:p14="http://schemas.microsoft.com/office/powerpoint/2010/main" val="1929696114"/>
              </p:ext>
            </p:extLst>
          </p:nvPr>
        </p:nvGraphicFramePr>
        <p:xfrm>
          <a:off x="620486" y="1017752"/>
          <a:ext cx="10732806" cy="50673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0734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7D2C9-6A34-96AC-5E7A-2576E6F04FF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7ED37DA-6939-1C74-A58E-E9CAE5B4369B}"/>
              </a:ext>
            </a:extLst>
          </p:cNvPr>
          <p:cNvSpPr txBox="1"/>
          <p:nvPr/>
        </p:nvSpPr>
        <p:spPr>
          <a:xfrm>
            <a:off x="8428585" y="4385166"/>
            <a:ext cx="1307805" cy="646331"/>
          </a:xfrm>
          <a:prstGeom prst="rect">
            <a:avLst/>
          </a:prstGeom>
          <a:noFill/>
        </p:spPr>
        <p:txBody>
          <a:bodyPr wrap="square" rtlCol="0">
            <a:spAutoFit/>
          </a:bodyPr>
          <a:lstStyle/>
          <a:p>
            <a:r>
              <a:rPr lang="en-US" dirty="0"/>
              <a:t>Consumer Price Index</a:t>
            </a:r>
          </a:p>
        </p:txBody>
      </p:sp>
      <p:sp>
        <p:nvSpPr>
          <p:cNvPr id="6" name="TextBox 5">
            <a:extLst>
              <a:ext uri="{FF2B5EF4-FFF2-40B4-BE49-F238E27FC236}">
                <a16:creationId xmlns:a16="http://schemas.microsoft.com/office/drawing/2014/main" id="{F7B4207A-6611-CB37-4255-F41F2BCB4176}"/>
              </a:ext>
            </a:extLst>
          </p:cNvPr>
          <p:cNvSpPr txBox="1"/>
          <p:nvPr/>
        </p:nvSpPr>
        <p:spPr>
          <a:xfrm>
            <a:off x="7271408" y="1747540"/>
            <a:ext cx="2314354" cy="646331"/>
          </a:xfrm>
          <a:prstGeom prst="rect">
            <a:avLst/>
          </a:prstGeom>
          <a:noFill/>
        </p:spPr>
        <p:txBody>
          <a:bodyPr wrap="square" rtlCol="0">
            <a:spAutoFit/>
          </a:bodyPr>
          <a:lstStyle/>
          <a:p>
            <a:r>
              <a:rPr lang="en-US" dirty="0"/>
              <a:t>Consumer Price Index for Medical Care</a:t>
            </a:r>
          </a:p>
        </p:txBody>
      </p:sp>
      <p:sp>
        <p:nvSpPr>
          <p:cNvPr id="2" name="TextBox 1">
            <a:extLst>
              <a:ext uri="{FF2B5EF4-FFF2-40B4-BE49-F238E27FC236}">
                <a16:creationId xmlns:a16="http://schemas.microsoft.com/office/drawing/2014/main" id="{59893F86-726E-BD5A-B1ED-7C186FE32D0D}"/>
              </a:ext>
            </a:extLst>
          </p:cNvPr>
          <p:cNvSpPr txBox="1"/>
          <p:nvPr/>
        </p:nvSpPr>
        <p:spPr>
          <a:xfrm>
            <a:off x="838708" y="309866"/>
            <a:ext cx="8153401" cy="707886"/>
          </a:xfrm>
          <a:prstGeom prst="rect">
            <a:avLst/>
          </a:prstGeom>
          <a:noFill/>
        </p:spPr>
        <p:txBody>
          <a:bodyPr wrap="square" rtlCol="0">
            <a:spAutoFit/>
          </a:bodyPr>
          <a:lstStyle/>
          <a:p>
            <a:r>
              <a:rPr lang="en-US" sz="4000" dirty="0">
                <a:solidFill>
                  <a:schemeClr val="bg1"/>
                </a:solidFill>
              </a:rPr>
              <a:t>Infl</a:t>
            </a:r>
            <a:r>
              <a:rPr lang="en-US" sz="4000" dirty="0">
                <a:solidFill>
                  <a:srgbClr val="0C4C88"/>
                </a:solidFill>
              </a:rPr>
              <a:t>ation – CPI for Medical Care</a:t>
            </a:r>
          </a:p>
        </p:txBody>
      </p:sp>
      <p:graphicFrame>
        <p:nvGraphicFramePr>
          <p:cNvPr id="8" name="Content Placeholder 7">
            <a:extLst>
              <a:ext uri="{FF2B5EF4-FFF2-40B4-BE49-F238E27FC236}">
                <a16:creationId xmlns:a16="http://schemas.microsoft.com/office/drawing/2014/main" id="{9A939343-7A1C-4791-BB2E-3F5596D4C81F}"/>
              </a:ext>
            </a:extLst>
          </p:cNvPr>
          <p:cNvGraphicFramePr>
            <a:graphicFrameLocks noGrp="1"/>
          </p:cNvGraphicFramePr>
          <p:nvPr>
            <p:ph idx="1"/>
            <p:extLst>
              <p:ext uri="{D42A27DB-BD31-4B8C-83A1-F6EECF244321}">
                <p14:modId xmlns:p14="http://schemas.microsoft.com/office/powerpoint/2010/main" val="1027677806"/>
              </p:ext>
            </p:extLst>
          </p:nvPr>
        </p:nvGraphicFramePr>
        <p:xfrm>
          <a:off x="838200" y="1099458"/>
          <a:ext cx="10515600" cy="53557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7736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3B0F-4317-3D49-A481-3E09C067C3FD}"/>
              </a:ext>
            </a:extLst>
          </p:cNvPr>
          <p:cNvSpPr>
            <a:spLocks noGrp="1"/>
          </p:cNvSpPr>
          <p:nvPr>
            <p:ph type="title"/>
          </p:nvPr>
        </p:nvSpPr>
        <p:spPr>
          <a:xfrm>
            <a:off x="632152" y="2123089"/>
            <a:ext cx="10275333" cy="1806653"/>
          </a:xfrm>
        </p:spPr>
        <p:txBody>
          <a:bodyPr>
            <a:normAutofit fontScale="90000"/>
          </a:bodyPr>
          <a:lstStyle/>
          <a:p>
            <a:pPr algn="ctr">
              <a:spcBef>
                <a:spcPts val="3000"/>
              </a:spcBef>
              <a:spcAft>
                <a:spcPts val="3000"/>
              </a:spcAft>
            </a:pPr>
            <a:br>
              <a:rPr lang="en-US" dirty="0"/>
            </a:br>
            <a:r>
              <a:rPr lang="en-US" dirty="0"/>
              <a:t>Assessing the U.S. Healthcare System:</a:t>
            </a:r>
            <a:br>
              <a:rPr lang="en-US" dirty="0"/>
            </a:br>
            <a:r>
              <a:rPr lang="en-US" sz="5300" u="sng" dirty="0"/>
              <a:t>Access</a:t>
            </a:r>
            <a:r>
              <a:rPr lang="en-US" sz="5300" b="0" dirty="0"/>
              <a:t> to Healthcare Services</a:t>
            </a:r>
            <a:endParaRPr lang="en-US" b="0" dirty="0"/>
          </a:p>
        </p:txBody>
      </p:sp>
      <p:sp>
        <p:nvSpPr>
          <p:cNvPr id="3" name="Text Placeholder 2">
            <a:extLst>
              <a:ext uri="{FF2B5EF4-FFF2-40B4-BE49-F238E27FC236}">
                <a16:creationId xmlns:a16="http://schemas.microsoft.com/office/drawing/2014/main" id="{26F820E1-98E8-2C4A-8B2F-84C60D272F7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01F8C8-5631-4D4E-87B4-E42D7F75B9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2938397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2023 – 92.1%</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7" name="TextBox 6">
            <a:extLst>
              <a:ext uri="{FF2B5EF4-FFF2-40B4-BE49-F238E27FC236}">
                <a16:creationId xmlns:a16="http://schemas.microsoft.com/office/drawing/2014/main" id="{10E9371C-21F3-8842-A9DF-0A0C011D435B}"/>
              </a:ext>
            </a:extLst>
          </p:cNvPr>
          <p:cNvSpPr txBox="1"/>
          <p:nvPr/>
        </p:nvSpPr>
        <p:spPr>
          <a:xfrm>
            <a:off x="3318953" y="6456851"/>
            <a:ext cx="385907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a:t>
            </a:r>
            <a:r>
              <a:rPr lang="en-US" sz="1200" dirty="0">
                <a:solidFill>
                  <a:prstClr val="black"/>
                </a:solidFill>
                <a:latin typeface="Calibri"/>
              </a:rPr>
              <a:t>KFF graph using 2023 American Community Survey</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D6D32215-969F-4191-E4B5-93C10ED5FC9B}"/>
              </a:ext>
            </a:extLst>
          </p:cNvPr>
          <p:cNvPicPr>
            <a:picLocks noChangeAspect="1"/>
          </p:cNvPicPr>
          <p:nvPr/>
        </p:nvPicPr>
        <p:blipFill>
          <a:blip r:embed="rId3"/>
          <a:srcRect t="15218" b="11450"/>
          <a:stretch>
            <a:fillRect/>
          </a:stretch>
        </p:blipFill>
        <p:spPr>
          <a:xfrm>
            <a:off x="1655044" y="1043609"/>
            <a:ext cx="8881911" cy="5029200"/>
          </a:xfrm>
          <a:prstGeom prst="rect">
            <a:avLst/>
          </a:prstGeom>
        </p:spPr>
      </p:pic>
    </p:spTree>
    <p:extLst>
      <p:ext uri="{BB962C8B-B14F-4D97-AF65-F5344CB8AC3E}">
        <p14:creationId xmlns:p14="http://schemas.microsoft.com/office/powerpoint/2010/main" val="3435163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CDF05-D894-8BFB-682C-76765CD75F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810743-990F-F943-A373-8D497327BEE3}"/>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2022 – 92.1%</a:t>
            </a:r>
          </a:p>
        </p:txBody>
      </p:sp>
      <p:sp>
        <p:nvSpPr>
          <p:cNvPr id="4" name="Slide Number Placeholder 3">
            <a:extLst>
              <a:ext uri="{FF2B5EF4-FFF2-40B4-BE49-F238E27FC236}">
                <a16:creationId xmlns:a16="http://schemas.microsoft.com/office/drawing/2014/main" id="{1922700B-66B8-E5F1-10DB-C3BB286CBD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7" name="TextBox 6">
            <a:extLst>
              <a:ext uri="{FF2B5EF4-FFF2-40B4-BE49-F238E27FC236}">
                <a16:creationId xmlns:a16="http://schemas.microsoft.com/office/drawing/2014/main" id="{AC5DE88B-C5BF-07AE-F054-9F2B52DDDC0A}"/>
              </a:ext>
            </a:extLst>
          </p:cNvPr>
          <p:cNvSpPr txBox="1"/>
          <p:nvPr/>
        </p:nvSpPr>
        <p:spPr>
          <a:xfrm>
            <a:off x="7304544" y="6456851"/>
            <a:ext cx="428796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Organization for Economic Cooperation and Development</a:t>
            </a:r>
          </a:p>
        </p:txBody>
      </p:sp>
      <p:sp>
        <p:nvSpPr>
          <p:cNvPr id="3" name="Text Placeholder 2">
            <a:extLst>
              <a:ext uri="{FF2B5EF4-FFF2-40B4-BE49-F238E27FC236}">
                <a16:creationId xmlns:a16="http://schemas.microsoft.com/office/drawing/2014/main" id="{CBFB9BCB-0935-C564-22C1-B16FA3A3F027}"/>
              </a:ext>
            </a:extLst>
          </p:cNvPr>
          <p:cNvSpPr txBox="1">
            <a:spLocks/>
          </p:cNvSpPr>
          <p:nvPr/>
        </p:nvSpPr>
        <p:spPr>
          <a:xfrm>
            <a:off x="1160689" y="1472445"/>
            <a:ext cx="4242575" cy="823912"/>
          </a:xfrm>
          <a:prstGeom prst="rect">
            <a:avLst/>
          </a:prstGeom>
        </p:spPr>
        <p:txBody>
          <a:bodyPr vert="horz" lIns="91440" tIns="45720" rIns="91440" bIns="45720" rtlCol="0" anchor="ctr"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800" b="1" i="0" u="none" strike="noStrike" kern="1200" cap="none" spc="0" normalizeH="0" baseline="0" noProof="0" dirty="0">
                <a:ln>
                  <a:noFill/>
                </a:ln>
                <a:solidFill>
                  <a:srgbClr val="0C4C88"/>
                </a:solidFill>
                <a:effectLst/>
                <a:uLnTx/>
                <a:uFillTx/>
                <a:latin typeface="Calibri"/>
                <a:ea typeface="+mn-ea"/>
                <a:cs typeface="+mn-cs"/>
              </a:rPr>
              <a:t>Countries with Less Than Universal Coverage</a:t>
            </a:r>
          </a:p>
        </p:txBody>
      </p:sp>
      <p:graphicFrame>
        <p:nvGraphicFramePr>
          <p:cNvPr id="5" name="Content Placeholder 7">
            <a:extLst>
              <a:ext uri="{FF2B5EF4-FFF2-40B4-BE49-F238E27FC236}">
                <a16:creationId xmlns:a16="http://schemas.microsoft.com/office/drawing/2014/main" id="{7E4CF937-6142-312A-9717-47807DB042CD}"/>
              </a:ext>
            </a:extLst>
          </p:cNvPr>
          <p:cNvGraphicFramePr>
            <a:graphicFrameLocks/>
          </p:cNvGraphicFramePr>
          <p:nvPr>
            <p:extLst>
              <p:ext uri="{D42A27DB-BD31-4B8C-83A1-F6EECF244321}">
                <p14:modId xmlns:p14="http://schemas.microsoft.com/office/powerpoint/2010/main" val="4011660395"/>
              </p:ext>
            </p:extLst>
          </p:nvPr>
        </p:nvGraphicFramePr>
        <p:xfrm>
          <a:off x="1160689" y="2554774"/>
          <a:ext cx="4056340" cy="2966720"/>
        </p:xfrm>
        <a:graphic>
          <a:graphicData uri="http://schemas.openxmlformats.org/drawingml/2006/table">
            <a:tbl>
              <a:tblPr firstRow="1" bandRow="1">
                <a:tableStyleId>{5C22544A-7EE6-4342-B048-85BDC9FD1C3A}</a:tableStyleId>
              </a:tblPr>
              <a:tblGrid>
                <a:gridCol w="2028170">
                  <a:extLst>
                    <a:ext uri="{9D8B030D-6E8A-4147-A177-3AD203B41FA5}">
                      <a16:colId xmlns:a16="http://schemas.microsoft.com/office/drawing/2014/main" val="3675589912"/>
                    </a:ext>
                  </a:extLst>
                </a:gridCol>
                <a:gridCol w="2028170">
                  <a:extLst>
                    <a:ext uri="{9D8B030D-6E8A-4147-A177-3AD203B41FA5}">
                      <a16:colId xmlns:a16="http://schemas.microsoft.com/office/drawing/2014/main" val="3452267195"/>
                    </a:ext>
                  </a:extLst>
                </a:gridCol>
              </a:tblGrid>
              <a:tr h="370840">
                <a:tc>
                  <a:txBody>
                    <a:bodyPr/>
                    <a:lstStyle/>
                    <a:p>
                      <a:r>
                        <a:rPr lang="en-US" dirty="0"/>
                        <a:t>Country</a:t>
                      </a:r>
                    </a:p>
                  </a:txBody>
                  <a:tcPr/>
                </a:tc>
                <a:tc>
                  <a:txBody>
                    <a:bodyPr/>
                    <a:lstStyle/>
                    <a:p>
                      <a:pPr algn="ctr"/>
                      <a:r>
                        <a:rPr lang="en-US" dirty="0"/>
                        <a:t>% of Persons</a:t>
                      </a:r>
                    </a:p>
                  </a:txBody>
                  <a:tcPr/>
                </a:tc>
                <a:extLst>
                  <a:ext uri="{0D108BD9-81ED-4DB2-BD59-A6C34878D82A}">
                    <a16:rowId xmlns:a16="http://schemas.microsoft.com/office/drawing/2014/main" val="1667045470"/>
                  </a:ext>
                </a:extLst>
              </a:tr>
              <a:tr h="370840">
                <a:tc>
                  <a:txBody>
                    <a:bodyPr/>
                    <a:lstStyle/>
                    <a:p>
                      <a:r>
                        <a:rPr lang="en-US" dirty="0"/>
                        <a:t>Slovakia</a:t>
                      </a:r>
                    </a:p>
                  </a:txBody>
                  <a:tcPr/>
                </a:tc>
                <a:tc>
                  <a:txBody>
                    <a:bodyPr/>
                    <a:lstStyle/>
                    <a:p>
                      <a:pPr algn="ctr"/>
                      <a:r>
                        <a:rPr lang="en-US" dirty="0"/>
                        <a:t>94.5</a:t>
                      </a:r>
                    </a:p>
                  </a:txBody>
                  <a:tcPr/>
                </a:tc>
                <a:extLst>
                  <a:ext uri="{0D108BD9-81ED-4DB2-BD59-A6C34878D82A}">
                    <a16:rowId xmlns:a16="http://schemas.microsoft.com/office/drawing/2014/main" val="3939021048"/>
                  </a:ext>
                </a:extLst>
              </a:tr>
              <a:tr h="370840">
                <a:tc>
                  <a:txBody>
                    <a:bodyPr/>
                    <a:lstStyle/>
                    <a:p>
                      <a:r>
                        <a:rPr lang="en-US" dirty="0"/>
                        <a:t>Chile</a:t>
                      </a:r>
                    </a:p>
                  </a:txBody>
                  <a:tcPr/>
                </a:tc>
                <a:tc>
                  <a:txBody>
                    <a:bodyPr/>
                    <a:lstStyle/>
                    <a:p>
                      <a:pPr algn="ctr"/>
                      <a:r>
                        <a:rPr lang="en-US" dirty="0"/>
                        <a:t>94.3</a:t>
                      </a:r>
                    </a:p>
                  </a:txBody>
                  <a:tcPr/>
                </a:tc>
                <a:extLst>
                  <a:ext uri="{0D108BD9-81ED-4DB2-BD59-A6C34878D82A}">
                    <a16:rowId xmlns:a16="http://schemas.microsoft.com/office/drawing/2014/main" val="267779653"/>
                  </a:ext>
                </a:extLst>
              </a:tr>
              <a:tr h="370840">
                <a:tc>
                  <a:txBody>
                    <a:bodyPr/>
                    <a:lstStyle/>
                    <a:p>
                      <a:r>
                        <a:rPr lang="en-US" dirty="0">
                          <a:solidFill>
                            <a:srgbClr val="C00000"/>
                          </a:solidFill>
                        </a:rPr>
                        <a:t>UNITED STATES</a:t>
                      </a:r>
                    </a:p>
                  </a:txBody>
                  <a:tcPr/>
                </a:tc>
                <a:tc>
                  <a:txBody>
                    <a:bodyPr/>
                    <a:lstStyle/>
                    <a:p>
                      <a:pPr algn="ctr"/>
                      <a:r>
                        <a:rPr lang="en-US" dirty="0">
                          <a:solidFill>
                            <a:srgbClr val="C00000"/>
                          </a:solidFill>
                        </a:rPr>
                        <a:t>92.1</a:t>
                      </a:r>
                    </a:p>
                  </a:txBody>
                  <a:tcPr/>
                </a:tc>
                <a:extLst>
                  <a:ext uri="{0D108BD9-81ED-4DB2-BD59-A6C34878D82A}">
                    <a16:rowId xmlns:a16="http://schemas.microsoft.com/office/drawing/2014/main" val="2756071979"/>
                  </a:ext>
                </a:extLst>
              </a:tr>
              <a:tr h="370840">
                <a:tc>
                  <a:txBody>
                    <a:bodyPr/>
                    <a:lstStyle/>
                    <a:p>
                      <a:r>
                        <a:rPr lang="en-US" dirty="0"/>
                        <a:t>Poland</a:t>
                      </a:r>
                    </a:p>
                  </a:txBody>
                  <a:tcPr/>
                </a:tc>
                <a:tc>
                  <a:txBody>
                    <a:bodyPr/>
                    <a:lstStyle/>
                    <a:p>
                      <a:pPr algn="ctr"/>
                      <a:r>
                        <a:rPr lang="en-US" dirty="0"/>
                        <a:t>91.5</a:t>
                      </a:r>
                    </a:p>
                  </a:txBody>
                  <a:tcPr/>
                </a:tc>
                <a:extLst>
                  <a:ext uri="{0D108BD9-81ED-4DB2-BD59-A6C34878D82A}">
                    <a16:rowId xmlns:a16="http://schemas.microsoft.com/office/drawing/2014/main" val="2045888969"/>
                  </a:ext>
                </a:extLst>
              </a:tr>
              <a:tr h="370840">
                <a:tc>
                  <a:txBody>
                    <a:bodyPr/>
                    <a:lstStyle/>
                    <a:p>
                      <a:r>
                        <a:rPr lang="en-US" dirty="0"/>
                        <a:t>Mexico</a:t>
                      </a:r>
                    </a:p>
                  </a:txBody>
                  <a:tcPr/>
                </a:tc>
                <a:tc>
                  <a:txBody>
                    <a:bodyPr/>
                    <a:lstStyle/>
                    <a:p>
                      <a:pPr algn="ctr"/>
                      <a:r>
                        <a:rPr lang="en-US" dirty="0"/>
                        <a:t>90.2</a:t>
                      </a:r>
                    </a:p>
                  </a:txBody>
                  <a:tcPr/>
                </a:tc>
                <a:extLst>
                  <a:ext uri="{0D108BD9-81ED-4DB2-BD59-A6C34878D82A}">
                    <a16:rowId xmlns:a16="http://schemas.microsoft.com/office/drawing/2014/main" val="857294828"/>
                  </a:ext>
                </a:extLst>
              </a:tr>
              <a:tr h="370840">
                <a:tc>
                  <a:txBody>
                    <a:bodyPr/>
                    <a:lstStyle/>
                    <a:p>
                      <a:r>
                        <a:rPr lang="en-US" dirty="0"/>
                        <a:t>Algeria</a:t>
                      </a:r>
                    </a:p>
                  </a:txBody>
                  <a:tcPr/>
                </a:tc>
                <a:tc>
                  <a:txBody>
                    <a:bodyPr/>
                    <a:lstStyle/>
                    <a:p>
                      <a:pPr algn="ctr"/>
                      <a:r>
                        <a:rPr lang="en-US" dirty="0"/>
                        <a:t>90.9</a:t>
                      </a:r>
                    </a:p>
                  </a:txBody>
                  <a:tcPr/>
                </a:tc>
                <a:extLst>
                  <a:ext uri="{0D108BD9-81ED-4DB2-BD59-A6C34878D82A}">
                    <a16:rowId xmlns:a16="http://schemas.microsoft.com/office/drawing/2014/main" val="384467915"/>
                  </a:ext>
                </a:extLst>
              </a:tr>
              <a:tr h="370840">
                <a:tc>
                  <a:txBody>
                    <a:bodyPr/>
                    <a:lstStyle/>
                    <a:p>
                      <a:r>
                        <a:rPr lang="en-US" dirty="0"/>
                        <a:t>Jordan</a:t>
                      </a:r>
                    </a:p>
                  </a:txBody>
                  <a:tcPr/>
                </a:tc>
                <a:tc>
                  <a:txBody>
                    <a:bodyPr/>
                    <a:lstStyle/>
                    <a:p>
                      <a:pPr algn="ctr"/>
                      <a:r>
                        <a:rPr lang="en-US" dirty="0"/>
                        <a:t>55.0</a:t>
                      </a:r>
                    </a:p>
                  </a:txBody>
                  <a:tcPr/>
                </a:tc>
                <a:extLst>
                  <a:ext uri="{0D108BD9-81ED-4DB2-BD59-A6C34878D82A}">
                    <a16:rowId xmlns:a16="http://schemas.microsoft.com/office/drawing/2014/main" val="2183990145"/>
                  </a:ext>
                </a:extLst>
              </a:tr>
            </a:tbl>
          </a:graphicData>
        </a:graphic>
      </p:graphicFrame>
      <p:sp>
        <p:nvSpPr>
          <p:cNvPr id="6" name="Text Placeholder 4">
            <a:extLst>
              <a:ext uri="{FF2B5EF4-FFF2-40B4-BE49-F238E27FC236}">
                <a16:creationId xmlns:a16="http://schemas.microsoft.com/office/drawing/2014/main" id="{BB3FE9EB-4638-27FB-4C4D-BAF9C4BD09B1}"/>
              </a:ext>
            </a:extLst>
          </p:cNvPr>
          <p:cNvSpPr txBox="1">
            <a:spLocks/>
          </p:cNvSpPr>
          <p:nvPr/>
        </p:nvSpPr>
        <p:spPr>
          <a:xfrm>
            <a:off x="6495202" y="1526263"/>
            <a:ext cx="4242575"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800" b="1" i="0" u="none" strike="noStrike" kern="1200" cap="none" spc="0" normalizeH="0" baseline="0" noProof="0" dirty="0">
                <a:ln>
                  <a:noFill/>
                </a:ln>
                <a:solidFill>
                  <a:srgbClr val="0C4C88"/>
                </a:solidFill>
                <a:effectLst/>
                <a:uLnTx/>
                <a:uFillTx/>
                <a:latin typeface="Calibri"/>
                <a:ea typeface="+mn-ea"/>
                <a:cs typeface="+mn-cs"/>
              </a:rPr>
              <a:t>Countries with Universal Coverage</a:t>
            </a:r>
          </a:p>
        </p:txBody>
      </p:sp>
      <p:graphicFrame>
        <p:nvGraphicFramePr>
          <p:cNvPr id="8" name="Content Placeholder 8">
            <a:extLst>
              <a:ext uri="{FF2B5EF4-FFF2-40B4-BE49-F238E27FC236}">
                <a16:creationId xmlns:a16="http://schemas.microsoft.com/office/drawing/2014/main" id="{217216EF-1E62-6C23-A664-D5132E8B9A7E}"/>
              </a:ext>
            </a:extLst>
          </p:cNvPr>
          <p:cNvGraphicFramePr>
            <a:graphicFrameLocks/>
          </p:cNvGraphicFramePr>
          <p:nvPr>
            <p:extLst>
              <p:ext uri="{D42A27DB-BD31-4B8C-83A1-F6EECF244321}">
                <p14:modId xmlns:p14="http://schemas.microsoft.com/office/powerpoint/2010/main" val="935181461"/>
              </p:ext>
            </p:extLst>
          </p:nvPr>
        </p:nvGraphicFramePr>
        <p:xfrm>
          <a:off x="6449807" y="2550875"/>
          <a:ext cx="4287970" cy="3337560"/>
        </p:xfrm>
        <a:graphic>
          <a:graphicData uri="http://schemas.openxmlformats.org/drawingml/2006/table">
            <a:tbl>
              <a:tblPr firstRow="1" bandRow="1">
                <a:tableStyleId>{5C22544A-7EE6-4342-B048-85BDC9FD1C3A}</a:tableStyleId>
              </a:tblPr>
              <a:tblGrid>
                <a:gridCol w="2143985">
                  <a:extLst>
                    <a:ext uri="{9D8B030D-6E8A-4147-A177-3AD203B41FA5}">
                      <a16:colId xmlns:a16="http://schemas.microsoft.com/office/drawing/2014/main" val="3157814665"/>
                    </a:ext>
                  </a:extLst>
                </a:gridCol>
                <a:gridCol w="2143985">
                  <a:extLst>
                    <a:ext uri="{9D8B030D-6E8A-4147-A177-3AD203B41FA5}">
                      <a16:colId xmlns:a16="http://schemas.microsoft.com/office/drawing/2014/main" val="4201707619"/>
                    </a:ext>
                  </a:extLst>
                </a:gridCol>
              </a:tblGrid>
              <a:tr h="370840">
                <a:tc>
                  <a:txBody>
                    <a:bodyPr/>
                    <a:lstStyle/>
                    <a:p>
                      <a:r>
                        <a:rPr lang="en-US" dirty="0"/>
                        <a:t>Countries</a:t>
                      </a:r>
                    </a:p>
                  </a:txBody>
                  <a:tcPr/>
                </a:tc>
                <a:tc>
                  <a:txBody>
                    <a:bodyPr/>
                    <a:lstStyle/>
                    <a:p>
                      <a:pPr algn="ctr"/>
                      <a:r>
                        <a:rPr lang="en-US" dirty="0"/>
                        <a:t>% of Persons</a:t>
                      </a:r>
                    </a:p>
                  </a:txBody>
                  <a:tcPr/>
                </a:tc>
                <a:extLst>
                  <a:ext uri="{0D108BD9-81ED-4DB2-BD59-A6C34878D82A}">
                    <a16:rowId xmlns:a16="http://schemas.microsoft.com/office/drawing/2014/main" val="1810417901"/>
                  </a:ext>
                </a:extLst>
              </a:tr>
              <a:tr h="370840">
                <a:tc>
                  <a:txBody>
                    <a:bodyPr/>
                    <a:lstStyle/>
                    <a:p>
                      <a:r>
                        <a:rPr lang="en-US" dirty="0"/>
                        <a:t>Australia</a:t>
                      </a:r>
                    </a:p>
                  </a:txBody>
                  <a:tcPr/>
                </a:tc>
                <a:tc>
                  <a:txBody>
                    <a:bodyPr/>
                    <a:lstStyle/>
                    <a:p>
                      <a:pPr algn="ctr"/>
                      <a:r>
                        <a:rPr lang="en-US" dirty="0"/>
                        <a:t>100</a:t>
                      </a:r>
                    </a:p>
                  </a:txBody>
                  <a:tcPr/>
                </a:tc>
                <a:extLst>
                  <a:ext uri="{0D108BD9-81ED-4DB2-BD59-A6C34878D82A}">
                    <a16:rowId xmlns:a16="http://schemas.microsoft.com/office/drawing/2014/main" val="540410772"/>
                  </a:ext>
                </a:extLst>
              </a:tr>
              <a:tr h="370840">
                <a:tc>
                  <a:txBody>
                    <a:bodyPr/>
                    <a:lstStyle/>
                    <a:p>
                      <a:r>
                        <a:rPr lang="en-US" dirty="0"/>
                        <a:t>Canada</a:t>
                      </a:r>
                    </a:p>
                  </a:txBody>
                  <a:tcPr/>
                </a:tc>
                <a:tc>
                  <a:txBody>
                    <a:bodyPr/>
                    <a:lstStyle/>
                    <a:p>
                      <a:pPr algn="ctr"/>
                      <a:r>
                        <a:rPr lang="en-US" dirty="0"/>
                        <a:t>100</a:t>
                      </a:r>
                    </a:p>
                  </a:txBody>
                  <a:tcPr/>
                </a:tc>
                <a:extLst>
                  <a:ext uri="{0D108BD9-81ED-4DB2-BD59-A6C34878D82A}">
                    <a16:rowId xmlns:a16="http://schemas.microsoft.com/office/drawing/2014/main" val="1465480741"/>
                  </a:ext>
                </a:extLst>
              </a:tr>
              <a:tr h="370840">
                <a:tc>
                  <a:txBody>
                    <a:bodyPr/>
                    <a:lstStyle/>
                    <a:p>
                      <a:r>
                        <a:rPr lang="en-US" dirty="0"/>
                        <a:t>Czech Republic</a:t>
                      </a:r>
                    </a:p>
                  </a:txBody>
                  <a:tcPr/>
                </a:tc>
                <a:tc>
                  <a:txBody>
                    <a:bodyPr/>
                    <a:lstStyle/>
                    <a:p>
                      <a:pPr algn="ctr"/>
                      <a:r>
                        <a:rPr lang="en-US" dirty="0"/>
                        <a:t>100</a:t>
                      </a:r>
                    </a:p>
                  </a:txBody>
                  <a:tcPr/>
                </a:tc>
                <a:extLst>
                  <a:ext uri="{0D108BD9-81ED-4DB2-BD59-A6C34878D82A}">
                    <a16:rowId xmlns:a16="http://schemas.microsoft.com/office/drawing/2014/main" val="2939005134"/>
                  </a:ext>
                </a:extLst>
              </a:tr>
              <a:tr h="370840">
                <a:tc>
                  <a:txBody>
                    <a:bodyPr/>
                    <a:lstStyle/>
                    <a:p>
                      <a:r>
                        <a:rPr lang="en-US" dirty="0"/>
                        <a:t>France</a:t>
                      </a:r>
                    </a:p>
                  </a:txBody>
                  <a:tcPr/>
                </a:tc>
                <a:tc>
                  <a:txBody>
                    <a:bodyPr/>
                    <a:lstStyle/>
                    <a:p>
                      <a:pPr algn="ctr"/>
                      <a:r>
                        <a:rPr lang="en-US" dirty="0"/>
                        <a:t>100</a:t>
                      </a:r>
                    </a:p>
                  </a:txBody>
                  <a:tcPr/>
                </a:tc>
                <a:extLst>
                  <a:ext uri="{0D108BD9-81ED-4DB2-BD59-A6C34878D82A}">
                    <a16:rowId xmlns:a16="http://schemas.microsoft.com/office/drawing/2014/main" val="4057089313"/>
                  </a:ext>
                </a:extLst>
              </a:tr>
              <a:tr h="370840">
                <a:tc>
                  <a:txBody>
                    <a:bodyPr/>
                    <a:lstStyle/>
                    <a:p>
                      <a:r>
                        <a:rPr lang="en-US" dirty="0"/>
                        <a:t>United Kingdom</a:t>
                      </a:r>
                    </a:p>
                  </a:txBody>
                  <a:tcPr/>
                </a:tc>
                <a:tc>
                  <a:txBody>
                    <a:bodyPr/>
                    <a:lstStyle/>
                    <a:p>
                      <a:pPr algn="ctr"/>
                      <a:r>
                        <a:rPr lang="en-US" dirty="0"/>
                        <a:t>100</a:t>
                      </a:r>
                    </a:p>
                  </a:txBody>
                  <a:tcPr/>
                </a:tc>
                <a:extLst>
                  <a:ext uri="{0D108BD9-81ED-4DB2-BD59-A6C34878D82A}">
                    <a16:rowId xmlns:a16="http://schemas.microsoft.com/office/drawing/2014/main" val="1484117876"/>
                  </a:ext>
                </a:extLst>
              </a:tr>
              <a:tr h="370840">
                <a:tc>
                  <a:txBody>
                    <a:bodyPr/>
                    <a:lstStyle/>
                    <a:p>
                      <a:r>
                        <a:rPr lang="en-US" dirty="0"/>
                        <a:t>Greece</a:t>
                      </a:r>
                    </a:p>
                  </a:txBody>
                  <a:tcPr/>
                </a:tc>
                <a:tc>
                  <a:txBody>
                    <a:bodyPr/>
                    <a:lstStyle/>
                    <a:p>
                      <a:pPr algn="ctr"/>
                      <a:r>
                        <a:rPr lang="en-US" dirty="0"/>
                        <a:t>100</a:t>
                      </a:r>
                    </a:p>
                  </a:txBody>
                  <a:tcPr/>
                </a:tc>
                <a:extLst>
                  <a:ext uri="{0D108BD9-81ED-4DB2-BD59-A6C34878D82A}">
                    <a16:rowId xmlns:a16="http://schemas.microsoft.com/office/drawing/2014/main" val="1663196410"/>
                  </a:ext>
                </a:extLst>
              </a:tr>
              <a:tr h="370840">
                <a:tc>
                  <a:txBody>
                    <a:bodyPr/>
                    <a:lstStyle/>
                    <a:p>
                      <a:r>
                        <a:rPr lang="en-US" dirty="0"/>
                        <a:t>Hungary</a:t>
                      </a:r>
                    </a:p>
                  </a:txBody>
                  <a:tcPr/>
                </a:tc>
                <a:tc>
                  <a:txBody>
                    <a:bodyPr/>
                    <a:lstStyle/>
                    <a:p>
                      <a:pPr algn="ctr"/>
                      <a:r>
                        <a:rPr lang="en-US" dirty="0"/>
                        <a:t>100</a:t>
                      </a:r>
                    </a:p>
                  </a:txBody>
                  <a:tcPr/>
                </a:tc>
                <a:extLst>
                  <a:ext uri="{0D108BD9-81ED-4DB2-BD59-A6C34878D82A}">
                    <a16:rowId xmlns:a16="http://schemas.microsoft.com/office/drawing/2014/main" val="1720688429"/>
                  </a:ext>
                </a:extLst>
              </a:tr>
              <a:tr h="370840">
                <a:tc>
                  <a:txBody>
                    <a:bodyPr/>
                    <a:lstStyle/>
                    <a:p>
                      <a:r>
                        <a:rPr lang="en-US" b="1" dirty="0"/>
                        <a:t>And 21 more</a:t>
                      </a:r>
                    </a:p>
                  </a:txBody>
                  <a:tcPr/>
                </a:tc>
                <a:tc>
                  <a:txBody>
                    <a:bodyPr/>
                    <a:lstStyle/>
                    <a:p>
                      <a:pPr algn="ctr"/>
                      <a:r>
                        <a:rPr lang="en-US" b="1" dirty="0"/>
                        <a:t>99+</a:t>
                      </a:r>
                    </a:p>
                  </a:txBody>
                  <a:tcPr/>
                </a:tc>
                <a:extLst>
                  <a:ext uri="{0D108BD9-81ED-4DB2-BD59-A6C34878D82A}">
                    <a16:rowId xmlns:a16="http://schemas.microsoft.com/office/drawing/2014/main" val="2222684290"/>
                  </a:ext>
                </a:extLst>
              </a:tr>
            </a:tbl>
          </a:graphicData>
        </a:graphic>
      </p:graphicFrame>
    </p:spTree>
    <p:extLst>
      <p:ext uri="{BB962C8B-B14F-4D97-AF65-F5344CB8AC3E}">
        <p14:creationId xmlns:p14="http://schemas.microsoft.com/office/powerpoint/2010/main" val="60402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144967" y="1349298"/>
            <a:ext cx="2709745" cy="3429531"/>
          </a:xfrm>
          <a:prstGeom prst="rect">
            <a:avLst/>
          </a:prstGeom>
          <a:solidFill>
            <a:schemeClr val="bg1"/>
          </a:solidFill>
        </p:spPr>
        <p:txBody>
          <a:bodyPr spcFirstLastPara="1" vert="horz" wrap="square" lIns="121900" tIns="121900" rIns="121900" bIns="121900" rtlCol="0" anchor="b" anchorCtr="0">
            <a:normAutofit fontScale="90000"/>
          </a:bodyPr>
          <a:lstStyle/>
          <a:p>
            <a:pPr>
              <a:lnSpc>
                <a:spcPct val="150000"/>
              </a:lnSpc>
            </a:pPr>
            <a:r>
              <a:rPr lang="en" sz="2800" b="0" dirty="0">
                <a:ea typeface="Calibri" panose="020F0502020204030204" pitchFamily="34" charset="0"/>
                <a:cs typeface="Calibri" panose="020F0502020204030204" pitchFamily="34" charset="0"/>
                <a:sym typeface="Arial"/>
              </a:rPr>
              <a:t>Uninsured Rate dropped dramatically with the ACA; Drop was more significant for young adults</a:t>
            </a:r>
            <a:endParaRPr sz="2800" b="0" dirty="0">
              <a:ea typeface="Calibri" panose="020F0502020204030204" pitchFamily="34" charset="0"/>
              <a:cs typeface="Calibri" panose="020F0502020204030204" pitchFamily="34" charset="0"/>
            </a:endParaRPr>
          </a:p>
        </p:txBody>
      </p:sp>
      <p:pic>
        <p:nvPicPr>
          <p:cNvPr id="131" name="Google Shape;131;p23"/>
          <p:cNvPicPr preferRelativeResize="0"/>
          <p:nvPr/>
        </p:nvPicPr>
        <p:blipFill>
          <a:blip r:embed="rId3">
            <a:alphaModFix/>
          </a:blip>
          <a:srcRect b="12741"/>
          <a:stretch/>
        </p:blipFill>
        <p:spPr>
          <a:xfrm>
            <a:off x="3179690" y="591014"/>
            <a:ext cx="7949225" cy="569827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97507" y="0"/>
            <a:ext cx="10515600" cy="1325563"/>
          </a:xfrm>
        </p:spPr>
        <p:txBody>
          <a:bodyPr/>
          <a:lstStyle/>
          <a:p>
            <a:r>
              <a:rPr lang="en-US" dirty="0">
                <a:solidFill>
                  <a:schemeClr val="bg1"/>
                </a:solidFill>
              </a:rPr>
              <a:t>Am</a:t>
            </a:r>
            <a:r>
              <a:rPr lang="en-US" dirty="0"/>
              <a:t>erica’s Uninsured</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B06C5D2A-9BE2-A82D-FDD7-F0B7FB5D75C2}"/>
              </a:ext>
            </a:extLst>
          </p:cNvPr>
          <p:cNvPicPr>
            <a:picLocks noChangeAspect="1"/>
          </p:cNvPicPr>
          <p:nvPr/>
        </p:nvPicPr>
        <p:blipFill>
          <a:blip r:embed="rId2"/>
          <a:srcRect t="5041" b="69756"/>
          <a:stretch>
            <a:fillRect/>
          </a:stretch>
        </p:blipFill>
        <p:spPr>
          <a:xfrm>
            <a:off x="1607151" y="1315846"/>
            <a:ext cx="9167623" cy="2409021"/>
          </a:xfrm>
          <a:prstGeom prst="rect">
            <a:avLst/>
          </a:prstGeom>
        </p:spPr>
      </p:pic>
      <p:pic>
        <p:nvPicPr>
          <p:cNvPr id="10" name="Picture 9">
            <a:extLst>
              <a:ext uri="{FF2B5EF4-FFF2-40B4-BE49-F238E27FC236}">
                <a16:creationId xmlns:a16="http://schemas.microsoft.com/office/drawing/2014/main" id="{E95E0827-8516-68CE-5925-5C0DC1BBB57C}"/>
              </a:ext>
            </a:extLst>
          </p:cNvPr>
          <p:cNvPicPr>
            <a:picLocks noChangeAspect="1"/>
          </p:cNvPicPr>
          <p:nvPr/>
        </p:nvPicPr>
        <p:blipFill>
          <a:blip r:embed="rId2"/>
          <a:srcRect t="67154" b="15447"/>
          <a:stretch>
            <a:fillRect/>
          </a:stretch>
        </p:blipFill>
        <p:spPr>
          <a:xfrm>
            <a:off x="1595276" y="3908935"/>
            <a:ext cx="9201439" cy="1669135"/>
          </a:xfrm>
          <a:prstGeom prst="rect">
            <a:avLst/>
          </a:prstGeom>
        </p:spPr>
      </p:pic>
      <p:sp>
        <p:nvSpPr>
          <p:cNvPr id="3" name="TextBox 2">
            <a:extLst>
              <a:ext uri="{FF2B5EF4-FFF2-40B4-BE49-F238E27FC236}">
                <a16:creationId xmlns:a16="http://schemas.microsoft.com/office/drawing/2014/main" id="{CA9B8A4F-8675-1100-2C95-DED7B7747210}"/>
              </a:ext>
            </a:extLst>
          </p:cNvPr>
          <p:cNvSpPr txBox="1"/>
          <p:nvPr/>
        </p:nvSpPr>
        <p:spPr>
          <a:xfrm>
            <a:off x="3335193" y="6426592"/>
            <a:ext cx="385907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a:t>
            </a:r>
            <a:r>
              <a:rPr lang="en-US" sz="1200" dirty="0">
                <a:solidFill>
                  <a:prstClr val="black"/>
                </a:solidFill>
                <a:latin typeface="Calibri"/>
              </a:rPr>
              <a:t>KFF graph using 2023 American Community Survey</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523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98962" y="198780"/>
            <a:ext cx="10515600" cy="904461"/>
          </a:xfrm>
        </p:spPr>
        <p:txBody>
          <a:bodyPr/>
          <a:lstStyle/>
          <a:p>
            <a:r>
              <a:rPr lang="en-US" dirty="0">
                <a:solidFill>
                  <a:schemeClr val="bg1"/>
                </a:solidFill>
              </a:rPr>
              <a:t>Am</a:t>
            </a:r>
            <a:r>
              <a:rPr lang="en-US" dirty="0"/>
              <a:t>erica’s Uninsured</a:t>
            </a:r>
            <a:endParaRPr lang="en-US" dirty="0">
              <a:highlight>
                <a:srgbClr val="0C4C88"/>
              </a:highlight>
            </a:endParaRP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7" name="TextBox 6">
            <a:extLst>
              <a:ext uri="{FF2B5EF4-FFF2-40B4-BE49-F238E27FC236}">
                <a16:creationId xmlns:a16="http://schemas.microsoft.com/office/drawing/2014/main" id="{10E9371C-21F3-8842-A9DF-0A0C011D435B}"/>
              </a:ext>
            </a:extLst>
          </p:cNvPr>
          <p:cNvSpPr txBox="1"/>
          <p:nvPr/>
        </p:nvSpPr>
        <p:spPr>
          <a:xfrm>
            <a:off x="3335193" y="6504649"/>
            <a:ext cx="385907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a:t>
            </a:r>
            <a:r>
              <a:rPr lang="en-US" sz="1200" dirty="0">
                <a:solidFill>
                  <a:prstClr val="black"/>
                </a:solidFill>
                <a:latin typeface="Calibri"/>
              </a:rPr>
              <a:t>KFF graph using 2023 American Community Survey</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3A417CC2-73F1-B0CF-79ED-CBE819BC7CFE}"/>
              </a:ext>
            </a:extLst>
          </p:cNvPr>
          <p:cNvPicPr>
            <a:picLocks noChangeAspect="1"/>
          </p:cNvPicPr>
          <p:nvPr/>
        </p:nvPicPr>
        <p:blipFill>
          <a:blip r:embed="rId3"/>
          <a:srcRect t="5652" b="14782"/>
          <a:stretch>
            <a:fillRect/>
          </a:stretch>
        </p:blipFill>
        <p:spPr>
          <a:xfrm>
            <a:off x="1781071" y="932823"/>
            <a:ext cx="8590103" cy="5456583"/>
          </a:xfrm>
          <a:prstGeom prst="rect">
            <a:avLst/>
          </a:prstGeom>
        </p:spPr>
      </p:pic>
      <p:sp>
        <p:nvSpPr>
          <p:cNvPr id="9" name="TextBox 8">
            <a:extLst>
              <a:ext uri="{FF2B5EF4-FFF2-40B4-BE49-F238E27FC236}">
                <a16:creationId xmlns:a16="http://schemas.microsoft.com/office/drawing/2014/main" id="{4C7A6081-F4C6-1B66-0F88-A5C46151BC64}"/>
              </a:ext>
            </a:extLst>
          </p:cNvPr>
          <p:cNvSpPr txBox="1"/>
          <p:nvPr/>
        </p:nvSpPr>
        <p:spPr>
          <a:xfrm>
            <a:off x="136293" y="5277677"/>
            <a:ext cx="2109949" cy="646331"/>
          </a:xfrm>
          <a:prstGeom prst="rect">
            <a:avLst/>
          </a:prstGeom>
          <a:noFill/>
        </p:spPr>
        <p:txBody>
          <a:bodyPr wrap="square" rtlCol="0">
            <a:spAutoFit/>
          </a:bodyPr>
          <a:lstStyle/>
          <a:p>
            <a:r>
              <a:rPr lang="en-US" dirty="0"/>
              <a:t>Note: includes individuals age 0-64</a:t>
            </a:r>
          </a:p>
        </p:txBody>
      </p:sp>
    </p:spTree>
    <p:extLst>
      <p:ext uri="{BB962C8B-B14F-4D97-AF65-F5344CB8AC3E}">
        <p14:creationId xmlns:p14="http://schemas.microsoft.com/office/powerpoint/2010/main" val="625921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67933-7378-EB87-7D45-1C4A98537D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A1D293-4C86-59CC-7A07-9B7E8D23A90C}"/>
              </a:ext>
            </a:extLst>
          </p:cNvPr>
          <p:cNvSpPr>
            <a:spLocks noGrp="1"/>
          </p:cNvSpPr>
          <p:nvPr>
            <p:ph type="title"/>
          </p:nvPr>
        </p:nvSpPr>
        <p:spPr>
          <a:xfrm>
            <a:off x="797507" y="-22302"/>
            <a:ext cx="10515600" cy="1325563"/>
          </a:xfrm>
        </p:spPr>
        <p:txBody>
          <a:bodyPr/>
          <a:lstStyle/>
          <a:p>
            <a:r>
              <a:rPr lang="en-US" dirty="0">
                <a:solidFill>
                  <a:schemeClr val="bg1"/>
                </a:solidFill>
              </a:rPr>
              <a:t>Am</a:t>
            </a:r>
            <a:r>
              <a:rPr lang="en-US" dirty="0"/>
              <a:t>erica’s Uninsured</a:t>
            </a:r>
          </a:p>
        </p:txBody>
      </p:sp>
      <p:sp>
        <p:nvSpPr>
          <p:cNvPr id="4" name="Slide Number Placeholder 3">
            <a:extLst>
              <a:ext uri="{FF2B5EF4-FFF2-40B4-BE49-F238E27FC236}">
                <a16:creationId xmlns:a16="http://schemas.microsoft.com/office/drawing/2014/main" id="{254EF87B-3BFC-363C-95E9-7FA04F045C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7" name="TextBox 6">
            <a:extLst>
              <a:ext uri="{FF2B5EF4-FFF2-40B4-BE49-F238E27FC236}">
                <a16:creationId xmlns:a16="http://schemas.microsoft.com/office/drawing/2014/main" id="{DDEE2A5E-1331-FEC0-C15B-53716F1B1C0C}"/>
              </a:ext>
            </a:extLst>
          </p:cNvPr>
          <p:cNvSpPr txBox="1"/>
          <p:nvPr/>
        </p:nvSpPr>
        <p:spPr>
          <a:xfrm>
            <a:off x="3269496" y="6456851"/>
            <a:ext cx="49952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a:t>
            </a:r>
            <a:r>
              <a:rPr lang="en-US" sz="1200" dirty="0">
                <a:solidFill>
                  <a:prstClr val="black"/>
                </a:solidFill>
                <a:latin typeface="Calibri"/>
              </a:rPr>
              <a:t>KFF graph using data from the 2023 National Health Interview Survey</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F9909E45-2494-7480-4C26-1A8984B29343}"/>
              </a:ext>
            </a:extLst>
          </p:cNvPr>
          <p:cNvPicPr>
            <a:picLocks noChangeAspect="1"/>
          </p:cNvPicPr>
          <p:nvPr/>
        </p:nvPicPr>
        <p:blipFill>
          <a:blip r:embed="rId2"/>
          <a:srcRect t="7479" b="18537"/>
          <a:stretch>
            <a:fillRect/>
          </a:stretch>
        </p:blipFill>
        <p:spPr>
          <a:xfrm>
            <a:off x="878893" y="1014761"/>
            <a:ext cx="10754190" cy="5073805"/>
          </a:xfrm>
          <a:prstGeom prst="rect">
            <a:avLst/>
          </a:prstGeom>
        </p:spPr>
      </p:pic>
    </p:spTree>
    <p:extLst>
      <p:ext uri="{BB962C8B-B14F-4D97-AF65-F5344CB8AC3E}">
        <p14:creationId xmlns:p14="http://schemas.microsoft.com/office/powerpoint/2010/main" val="3734920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a:xfrm>
            <a:off x="838200" y="1292436"/>
            <a:ext cx="10515600" cy="4351338"/>
          </a:xfrm>
        </p:spPr>
        <p:txBody>
          <a:bodyPr/>
          <a:lstStyle/>
          <a:p>
            <a:r>
              <a:rPr lang="en-US" dirty="0"/>
              <a:t>Submit questions in the chat or by raising your digital hand.</a:t>
            </a:r>
          </a:p>
          <a:p>
            <a:pPr lvl="1"/>
            <a:r>
              <a:rPr lang="en-US" dirty="0"/>
              <a:t>I will try to handle them as they come up.</a:t>
            </a:r>
          </a:p>
          <a:p>
            <a:pPr marL="457200" lvl="1" indent="0">
              <a:buNone/>
            </a:pPr>
            <a:endParaRPr lang="en-US" dirty="0"/>
          </a:p>
          <a:p>
            <a:r>
              <a:rPr lang="en-US" dirty="0"/>
              <a:t>We will do a verbal Q&amp;A after the material has been presented.</a:t>
            </a:r>
          </a:p>
          <a:p>
            <a:pPr lvl="1"/>
            <a:endParaRPr lang="en-US" dirty="0"/>
          </a:p>
          <a:p>
            <a:r>
              <a:rPr lang="en-US" dirty="0"/>
              <a:t>Slides will be available on the NEED website tomorrow (</a:t>
            </a:r>
            <a:r>
              <a:rPr lang="en-US" dirty="0">
                <a:solidFill>
                  <a:srgbClr val="FF0000"/>
                </a:solidFill>
                <a:hlinkClick r:id="rId2">
                  <a:extLst>
                    <a:ext uri="{A12FA001-AC4F-418D-AE19-62706E023703}">
                      <ahyp:hlinkClr xmlns:ahyp="http://schemas.microsoft.com/office/drawing/2018/hyperlinkcolor" val="tx"/>
                    </a:ext>
                  </a:extLst>
                </a:hlinkClick>
              </a:rPr>
              <a:t>https://needelegation.org/delivered_presentations.php</a:t>
            </a:r>
            <a:r>
              <a:rPr lang="en-US" dirty="0"/>
              <a:t>)</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3503792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CD4B8F5-04FC-FE9B-B27B-C541142BA3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8512A8-F0BA-B9EB-53A4-87B08D0A9B36}"/>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By Age, 2019</a:t>
            </a:r>
          </a:p>
        </p:txBody>
      </p:sp>
      <p:sp>
        <p:nvSpPr>
          <p:cNvPr id="4" name="Slide Number Placeholder 3">
            <a:extLst>
              <a:ext uri="{FF2B5EF4-FFF2-40B4-BE49-F238E27FC236}">
                <a16:creationId xmlns:a16="http://schemas.microsoft.com/office/drawing/2014/main" id="{8B410D92-5108-6434-351B-2CC3003541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A335B1A0-782A-9B2E-E8E0-06C71F756B31}"/>
              </a:ext>
            </a:extLst>
          </p:cNvPr>
          <p:cNvPicPr>
            <a:picLocks noChangeAspect="1"/>
          </p:cNvPicPr>
          <p:nvPr/>
        </p:nvPicPr>
        <p:blipFill>
          <a:blip r:embed="rId3"/>
          <a:stretch>
            <a:fillRect/>
          </a:stretch>
        </p:blipFill>
        <p:spPr>
          <a:xfrm>
            <a:off x="1767569" y="1109501"/>
            <a:ext cx="8656861" cy="4862073"/>
          </a:xfrm>
          <a:prstGeom prst="rect">
            <a:avLst/>
          </a:prstGeom>
        </p:spPr>
      </p:pic>
      <p:sp>
        <p:nvSpPr>
          <p:cNvPr id="6" name="TextBox 5">
            <a:extLst>
              <a:ext uri="{FF2B5EF4-FFF2-40B4-BE49-F238E27FC236}">
                <a16:creationId xmlns:a16="http://schemas.microsoft.com/office/drawing/2014/main" id="{EED86CB5-8FC8-C2CC-4A4E-92BB85379A1A}"/>
              </a:ext>
            </a:extLst>
          </p:cNvPr>
          <p:cNvSpPr txBox="1"/>
          <p:nvPr/>
        </p:nvSpPr>
        <p:spPr>
          <a:xfrm>
            <a:off x="5013428" y="5916234"/>
            <a:ext cx="19276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Percent of Persons</a:t>
            </a:r>
          </a:p>
        </p:txBody>
      </p:sp>
      <p:sp>
        <p:nvSpPr>
          <p:cNvPr id="7" name="TextBox 6">
            <a:extLst>
              <a:ext uri="{FF2B5EF4-FFF2-40B4-BE49-F238E27FC236}">
                <a16:creationId xmlns:a16="http://schemas.microsoft.com/office/drawing/2014/main" id="{C0D8E87D-A6AC-1976-30D6-4EB0F710E5A1}"/>
              </a:ext>
            </a:extLst>
          </p:cNvPr>
          <p:cNvSpPr txBox="1"/>
          <p:nvPr/>
        </p:nvSpPr>
        <p:spPr>
          <a:xfrm>
            <a:off x="8354453" y="6502420"/>
            <a:ext cx="291727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National Center for Health Statistics</a:t>
            </a:r>
          </a:p>
        </p:txBody>
      </p:sp>
    </p:spTree>
    <p:extLst>
      <p:ext uri="{BB962C8B-B14F-4D97-AF65-F5344CB8AC3E}">
        <p14:creationId xmlns:p14="http://schemas.microsoft.com/office/powerpoint/2010/main" val="50256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6E005-71F0-D5A7-826E-0F9AEBC3FA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562048-1325-DAC7-6BD3-1E992F991985}"/>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by Income, 2023</a:t>
            </a:r>
          </a:p>
        </p:txBody>
      </p:sp>
      <p:sp>
        <p:nvSpPr>
          <p:cNvPr id="7" name="TextBox 6">
            <a:extLst>
              <a:ext uri="{FF2B5EF4-FFF2-40B4-BE49-F238E27FC236}">
                <a16:creationId xmlns:a16="http://schemas.microsoft.com/office/drawing/2014/main" id="{68DDFA1E-56D7-A07A-E3BA-9124227B2DB5}"/>
              </a:ext>
            </a:extLst>
          </p:cNvPr>
          <p:cNvSpPr txBox="1"/>
          <p:nvPr/>
        </p:nvSpPr>
        <p:spPr>
          <a:xfrm>
            <a:off x="3191439" y="6501898"/>
            <a:ext cx="592418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NEED graph using data accessed via SHADAC from the American Community Survey </a:t>
            </a:r>
          </a:p>
        </p:txBody>
      </p:sp>
      <p:graphicFrame>
        <p:nvGraphicFramePr>
          <p:cNvPr id="5" name="Chart 4">
            <a:extLst>
              <a:ext uri="{FF2B5EF4-FFF2-40B4-BE49-F238E27FC236}">
                <a16:creationId xmlns:a16="http://schemas.microsoft.com/office/drawing/2014/main" id="{DF20959E-668B-78F1-0F25-B175F77F6489}"/>
              </a:ext>
            </a:extLst>
          </p:cNvPr>
          <p:cNvGraphicFramePr>
            <a:graphicFrameLocks noGrp="1"/>
          </p:cNvGraphicFramePr>
          <p:nvPr>
            <p:extLst>
              <p:ext uri="{D42A27DB-BD31-4B8C-83A1-F6EECF244321}">
                <p14:modId xmlns:p14="http://schemas.microsoft.com/office/powerpoint/2010/main" val="2807249306"/>
              </p:ext>
            </p:extLst>
          </p:nvPr>
        </p:nvGraphicFramePr>
        <p:xfrm>
          <a:off x="1315844" y="902549"/>
          <a:ext cx="9199756" cy="54536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05266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59206" y="9939"/>
            <a:ext cx="10515600" cy="1325563"/>
          </a:xfrm>
        </p:spPr>
        <p:txBody>
          <a:bodyPr>
            <a:normAutofit/>
          </a:bodyPr>
          <a:lstStyle/>
          <a:p>
            <a:r>
              <a:rPr lang="en-US" sz="3600" dirty="0">
                <a:solidFill>
                  <a:schemeClr val="bg1"/>
                </a:solidFill>
              </a:rPr>
              <a:t>Insu</a:t>
            </a:r>
            <a:r>
              <a:rPr lang="en-US" sz="3600" dirty="0"/>
              <a:t>rance Non-Coverage by Race/Ethnicity, 2023</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3" name="TextBox 2">
            <a:extLst>
              <a:ext uri="{FF2B5EF4-FFF2-40B4-BE49-F238E27FC236}">
                <a16:creationId xmlns:a16="http://schemas.microsoft.com/office/drawing/2014/main" id="{18788627-2220-D5F4-F506-266D8124332B}"/>
              </a:ext>
            </a:extLst>
          </p:cNvPr>
          <p:cNvSpPr txBox="1"/>
          <p:nvPr/>
        </p:nvSpPr>
        <p:spPr>
          <a:xfrm>
            <a:off x="3335193" y="6504649"/>
            <a:ext cx="385907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a:t>
            </a:r>
            <a:r>
              <a:rPr lang="en-US" sz="1200" dirty="0">
                <a:solidFill>
                  <a:prstClr val="black"/>
                </a:solidFill>
                <a:latin typeface="Calibri"/>
              </a:rPr>
              <a:t>KFF graph using 2023 American Community Survey</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4A5890D2-E62D-FEDB-7EA3-FEBED203A21D}"/>
              </a:ext>
            </a:extLst>
          </p:cNvPr>
          <p:cNvPicPr>
            <a:picLocks noChangeAspect="1"/>
          </p:cNvPicPr>
          <p:nvPr/>
        </p:nvPicPr>
        <p:blipFill>
          <a:blip r:embed="rId3"/>
          <a:srcRect t="35507" b="32609"/>
          <a:stretch>
            <a:fillRect/>
          </a:stretch>
        </p:blipFill>
        <p:spPr>
          <a:xfrm>
            <a:off x="1230399" y="1596254"/>
            <a:ext cx="11014470" cy="3661546"/>
          </a:xfrm>
          <a:prstGeom prst="rect">
            <a:avLst/>
          </a:prstGeom>
        </p:spPr>
      </p:pic>
      <p:sp>
        <p:nvSpPr>
          <p:cNvPr id="6" name="TextBox 5">
            <a:extLst>
              <a:ext uri="{FF2B5EF4-FFF2-40B4-BE49-F238E27FC236}">
                <a16:creationId xmlns:a16="http://schemas.microsoft.com/office/drawing/2014/main" id="{BD634B24-CA2A-981B-3642-FEF091B0BCBA}"/>
              </a:ext>
            </a:extLst>
          </p:cNvPr>
          <p:cNvSpPr txBox="1"/>
          <p:nvPr/>
        </p:nvSpPr>
        <p:spPr>
          <a:xfrm>
            <a:off x="759206" y="5511892"/>
            <a:ext cx="9662531" cy="369332"/>
          </a:xfrm>
          <a:prstGeom prst="rect">
            <a:avLst/>
          </a:prstGeom>
          <a:noFill/>
        </p:spPr>
        <p:txBody>
          <a:bodyPr wrap="square">
            <a:spAutoFit/>
          </a:bodyPr>
          <a:lstStyle/>
          <a:p>
            <a:r>
              <a:rPr lang="en-US" dirty="0"/>
              <a:t>AIAN refers to American Indian/Alaska Native; NHPI refers to Native Hawaiians or Pacific Islanders</a:t>
            </a:r>
          </a:p>
        </p:txBody>
      </p:sp>
    </p:spTree>
    <p:extLst>
      <p:ext uri="{BB962C8B-B14F-4D97-AF65-F5344CB8AC3E}">
        <p14:creationId xmlns:p14="http://schemas.microsoft.com/office/powerpoint/2010/main" val="2797652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C93720-CE97-4CCA-99CE-EC08F27340CA}"/>
              </a:ext>
            </a:extLst>
          </p:cNvPr>
          <p:cNvSpPr>
            <a:spLocks noGrp="1"/>
          </p:cNvSpPr>
          <p:nvPr>
            <p:ph type="title"/>
          </p:nvPr>
        </p:nvSpPr>
        <p:spPr>
          <a:xfrm>
            <a:off x="766950" y="0"/>
            <a:ext cx="10515600" cy="1325563"/>
          </a:xfrm>
        </p:spPr>
        <p:txBody>
          <a:bodyPr/>
          <a:lstStyle/>
          <a:p>
            <a:r>
              <a:rPr lang="en-US" dirty="0">
                <a:solidFill>
                  <a:schemeClr val="bg1"/>
                </a:solidFill>
              </a:rPr>
              <a:t>Phy</a:t>
            </a:r>
            <a:r>
              <a:rPr lang="en-US" dirty="0"/>
              <a:t>sician Supply</a:t>
            </a:r>
          </a:p>
        </p:txBody>
      </p:sp>
      <p:sp>
        <p:nvSpPr>
          <p:cNvPr id="2" name="Slide Number Placeholder 1">
            <a:extLst>
              <a:ext uri="{FF2B5EF4-FFF2-40B4-BE49-F238E27FC236}">
                <a16:creationId xmlns:a16="http://schemas.microsoft.com/office/drawing/2014/main" id="{B210139B-78AF-451F-9B9D-FE4073EC6F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8" name="TextBox 7">
            <a:extLst>
              <a:ext uri="{FF2B5EF4-FFF2-40B4-BE49-F238E27FC236}">
                <a16:creationId xmlns:a16="http://schemas.microsoft.com/office/drawing/2014/main" id="{3678EAD7-14B0-49A2-9887-52E75A71C16E}"/>
              </a:ext>
            </a:extLst>
          </p:cNvPr>
          <p:cNvSpPr txBox="1"/>
          <p:nvPr/>
        </p:nvSpPr>
        <p:spPr>
          <a:xfrm>
            <a:off x="3308932" y="6412788"/>
            <a:ext cx="6900869" cy="276999"/>
          </a:xfrm>
          <a:prstGeom prst="rect">
            <a:avLst/>
          </a:prstGeom>
          <a:noFill/>
        </p:spPr>
        <p:txBody>
          <a:bodyPr wrap="square" rtlCol="0">
            <a:spAutoFit/>
          </a:bodyPr>
          <a:lstStyle/>
          <a:p>
            <a:pPr lvl="0" defTabSz="1219170">
              <a:defRPr/>
            </a:pPr>
            <a:r>
              <a:rPr lang="en-US" sz="1200" dirty="0"/>
              <a:t>Source: https://worldpopulationreview.com/country-rankings/doctors-per-capita-by-country</a:t>
            </a:r>
            <a:endParaRPr kumimoji="0" lang="en-US" sz="1200" b="0" i="0" u="none" strike="noStrike" kern="1200" cap="none" spc="0" normalizeH="0" baseline="0" noProof="0" dirty="0">
              <a:ln>
                <a:noFill/>
              </a:ln>
              <a:effectLst/>
              <a:uLnTx/>
              <a:uFillTx/>
              <a:latin typeface="Calibri"/>
              <a:ea typeface="+mn-ea"/>
              <a:cs typeface="+mn-cs"/>
            </a:endParaRPr>
          </a:p>
        </p:txBody>
      </p:sp>
      <p:graphicFrame>
        <p:nvGraphicFramePr>
          <p:cNvPr id="12" name="Content Placeholder 11">
            <a:extLst>
              <a:ext uri="{FF2B5EF4-FFF2-40B4-BE49-F238E27FC236}">
                <a16:creationId xmlns:a16="http://schemas.microsoft.com/office/drawing/2014/main" id="{CE6EDA71-92C7-D264-4844-83A20ADEB62A}"/>
              </a:ext>
            </a:extLst>
          </p:cNvPr>
          <p:cNvGraphicFramePr>
            <a:graphicFrameLocks noGrp="1"/>
          </p:cNvGraphicFramePr>
          <p:nvPr>
            <p:ph sz="half" idx="2"/>
            <p:extLst>
              <p:ext uri="{D42A27DB-BD31-4B8C-83A1-F6EECF244321}">
                <p14:modId xmlns:p14="http://schemas.microsoft.com/office/powerpoint/2010/main" val="901645062"/>
              </p:ext>
            </p:extLst>
          </p:nvPr>
        </p:nvGraphicFramePr>
        <p:xfrm>
          <a:off x="909449" y="992458"/>
          <a:ext cx="10197165" cy="54203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77178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82DE9-D715-F6B9-7589-C62EC369633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92DA3AA-B710-E3B2-A4D2-9436FE0CF8F3}"/>
              </a:ext>
            </a:extLst>
          </p:cNvPr>
          <p:cNvSpPr>
            <a:spLocks noGrp="1"/>
          </p:cNvSpPr>
          <p:nvPr>
            <p:ph type="title"/>
          </p:nvPr>
        </p:nvSpPr>
        <p:spPr>
          <a:xfrm>
            <a:off x="744648" y="0"/>
            <a:ext cx="10515600" cy="1325563"/>
          </a:xfrm>
        </p:spPr>
        <p:txBody>
          <a:bodyPr/>
          <a:lstStyle/>
          <a:p>
            <a:r>
              <a:rPr lang="en-US" dirty="0">
                <a:solidFill>
                  <a:schemeClr val="bg1"/>
                </a:solidFill>
              </a:rPr>
              <a:t>Hos</a:t>
            </a:r>
            <a:r>
              <a:rPr lang="en-US" dirty="0"/>
              <a:t>pital Staff per 1,000 population (2023)</a:t>
            </a:r>
          </a:p>
        </p:txBody>
      </p:sp>
      <p:sp>
        <p:nvSpPr>
          <p:cNvPr id="2" name="Slide Number Placeholder 1">
            <a:extLst>
              <a:ext uri="{FF2B5EF4-FFF2-40B4-BE49-F238E27FC236}">
                <a16:creationId xmlns:a16="http://schemas.microsoft.com/office/drawing/2014/main" id="{0E822B9E-9C0A-51FD-1D29-B1844CB204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8" name="TextBox 7">
            <a:extLst>
              <a:ext uri="{FF2B5EF4-FFF2-40B4-BE49-F238E27FC236}">
                <a16:creationId xmlns:a16="http://schemas.microsoft.com/office/drawing/2014/main" id="{94DC76B4-72FA-038E-4E1B-52CC561B15BF}"/>
              </a:ext>
            </a:extLst>
          </p:cNvPr>
          <p:cNvSpPr txBox="1"/>
          <p:nvPr/>
        </p:nvSpPr>
        <p:spPr>
          <a:xfrm>
            <a:off x="3308932" y="6412788"/>
            <a:ext cx="6900869" cy="276999"/>
          </a:xfrm>
          <a:prstGeom prst="rect">
            <a:avLst/>
          </a:prstGeom>
          <a:noFill/>
        </p:spPr>
        <p:txBody>
          <a:bodyPr wrap="square" rtlCol="0">
            <a:spAutoFit/>
          </a:bodyPr>
          <a:lstStyle/>
          <a:p>
            <a:pPr lvl="0" defTabSz="1219170">
              <a:defRPr/>
            </a:pPr>
            <a:r>
              <a:rPr lang="en-US" sz="1200" dirty="0"/>
              <a:t>Source: </a:t>
            </a:r>
            <a:r>
              <a:rPr lang="en-US" sz="1200" i="1" dirty="0"/>
              <a:t>Health at a Glance, 2025 </a:t>
            </a:r>
            <a:r>
              <a:rPr lang="en-US" sz="1200" dirty="0"/>
              <a:t>OECD</a:t>
            </a:r>
            <a:endParaRPr kumimoji="0" lang="en-US" sz="1200" b="0" i="0" u="none" strike="noStrike" kern="1200" cap="none" spc="0" normalizeH="0" baseline="0" noProof="0" dirty="0">
              <a:ln>
                <a:noFill/>
              </a:ln>
              <a:effectLst/>
              <a:uLnTx/>
              <a:uFillTx/>
              <a:latin typeface="Calibri"/>
              <a:ea typeface="+mn-ea"/>
              <a:cs typeface="+mn-cs"/>
            </a:endParaRPr>
          </a:p>
        </p:txBody>
      </p:sp>
      <p:pic>
        <p:nvPicPr>
          <p:cNvPr id="7" name="Content Placeholder 6">
            <a:extLst>
              <a:ext uri="{FF2B5EF4-FFF2-40B4-BE49-F238E27FC236}">
                <a16:creationId xmlns:a16="http://schemas.microsoft.com/office/drawing/2014/main" id="{15FF9E51-5096-4CA9-4F76-1E72D08B0853}"/>
              </a:ext>
            </a:extLst>
          </p:cNvPr>
          <p:cNvPicPr>
            <a:picLocks noGrp="1" noChangeAspect="1"/>
          </p:cNvPicPr>
          <p:nvPr>
            <p:ph sz="half" idx="2"/>
          </p:nvPr>
        </p:nvPicPr>
        <p:blipFill>
          <a:blip r:embed="rId3"/>
          <a:stretch>
            <a:fillRect/>
          </a:stretch>
        </p:blipFill>
        <p:spPr>
          <a:xfrm>
            <a:off x="452728" y="1092821"/>
            <a:ext cx="11144044" cy="5276622"/>
          </a:xfrm>
          <a:prstGeom prst="rect">
            <a:avLst/>
          </a:prstGeom>
        </p:spPr>
      </p:pic>
      <p:grpSp>
        <p:nvGrpSpPr>
          <p:cNvPr id="15" name="Group 14">
            <a:extLst>
              <a:ext uri="{FF2B5EF4-FFF2-40B4-BE49-F238E27FC236}">
                <a16:creationId xmlns:a16="http://schemas.microsoft.com/office/drawing/2014/main" id="{CE296147-EF76-729F-C0C1-9EAD818D315C}"/>
              </a:ext>
            </a:extLst>
          </p:cNvPr>
          <p:cNvGrpSpPr/>
          <p:nvPr/>
        </p:nvGrpSpPr>
        <p:grpSpPr>
          <a:xfrm>
            <a:off x="2207941" y="1452888"/>
            <a:ext cx="944580" cy="1034719"/>
            <a:chOff x="2207941" y="1720513"/>
            <a:chExt cx="944580" cy="1034719"/>
          </a:xfrm>
        </p:grpSpPr>
        <p:cxnSp>
          <p:nvCxnSpPr>
            <p:cNvPr id="10" name="Straight Arrow Connector 9">
              <a:extLst>
                <a:ext uri="{FF2B5EF4-FFF2-40B4-BE49-F238E27FC236}">
                  <a16:creationId xmlns:a16="http://schemas.microsoft.com/office/drawing/2014/main" id="{110594D4-BDEA-FFBA-8B1A-26F05B7534E2}"/>
                </a:ext>
              </a:extLst>
            </p:cNvPr>
            <p:cNvCxnSpPr>
              <a:cxnSpLocks/>
            </p:cNvCxnSpPr>
            <p:nvPr/>
          </p:nvCxnSpPr>
          <p:spPr>
            <a:xfrm>
              <a:off x="2207941" y="1913022"/>
              <a:ext cx="0" cy="84221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DB00658-B709-1ECF-E507-69F7DE359DBA}"/>
                </a:ext>
              </a:extLst>
            </p:cNvPr>
            <p:cNvSpPr txBox="1"/>
            <p:nvPr/>
          </p:nvSpPr>
          <p:spPr>
            <a:xfrm>
              <a:off x="2213810" y="1720513"/>
              <a:ext cx="938711" cy="584775"/>
            </a:xfrm>
            <a:prstGeom prst="rect">
              <a:avLst/>
            </a:prstGeom>
            <a:noFill/>
          </p:spPr>
          <p:txBody>
            <a:bodyPr wrap="square" rtlCol="0">
              <a:spAutoFit/>
            </a:bodyPr>
            <a:lstStyle/>
            <a:p>
              <a:r>
                <a:rPr lang="en-US" sz="3200" b="1" dirty="0">
                  <a:solidFill>
                    <a:srgbClr val="0C4C88"/>
                  </a:solidFill>
                </a:rPr>
                <a:t>U.S.</a:t>
              </a:r>
              <a:endParaRPr lang="en-US" b="1" dirty="0">
                <a:solidFill>
                  <a:srgbClr val="0C4C88"/>
                </a:solidFill>
              </a:endParaRPr>
            </a:p>
          </p:txBody>
        </p:sp>
      </p:grpSp>
    </p:spTree>
    <p:extLst>
      <p:ext uri="{BB962C8B-B14F-4D97-AF65-F5344CB8AC3E}">
        <p14:creationId xmlns:p14="http://schemas.microsoft.com/office/powerpoint/2010/main" val="10145815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D5911-206C-D3A5-A3E0-D786FBA7803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F6BF728-EDED-035D-E93B-07D5D08675D2}"/>
              </a:ext>
            </a:extLst>
          </p:cNvPr>
          <p:cNvSpPr>
            <a:spLocks noGrp="1"/>
          </p:cNvSpPr>
          <p:nvPr>
            <p:ph type="title"/>
          </p:nvPr>
        </p:nvSpPr>
        <p:spPr>
          <a:xfrm>
            <a:off x="766950" y="0"/>
            <a:ext cx="10515600" cy="1325563"/>
          </a:xfrm>
        </p:spPr>
        <p:txBody>
          <a:bodyPr/>
          <a:lstStyle/>
          <a:p>
            <a:r>
              <a:rPr lang="en-US" dirty="0">
                <a:solidFill>
                  <a:schemeClr val="bg1"/>
                </a:solidFill>
              </a:rPr>
              <a:t>Phy</a:t>
            </a:r>
            <a:r>
              <a:rPr lang="en-US" dirty="0"/>
              <a:t>sician Visits per capita (2023)</a:t>
            </a:r>
          </a:p>
        </p:txBody>
      </p:sp>
      <p:sp>
        <p:nvSpPr>
          <p:cNvPr id="2" name="Slide Number Placeholder 1">
            <a:extLst>
              <a:ext uri="{FF2B5EF4-FFF2-40B4-BE49-F238E27FC236}">
                <a16:creationId xmlns:a16="http://schemas.microsoft.com/office/drawing/2014/main" id="{6223E758-B596-D634-3E6C-DE3B56F3F6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8" name="TextBox 7">
            <a:extLst>
              <a:ext uri="{FF2B5EF4-FFF2-40B4-BE49-F238E27FC236}">
                <a16:creationId xmlns:a16="http://schemas.microsoft.com/office/drawing/2014/main" id="{1B0BF75E-52E3-19E2-B954-57E3A2D408BE}"/>
              </a:ext>
            </a:extLst>
          </p:cNvPr>
          <p:cNvSpPr txBox="1"/>
          <p:nvPr/>
        </p:nvSpPr>
        <p:spPr>
          <a:xfrm>
            <a:off x="3308932" y="6412788"/>
            <a:ext cx="6900869" cy="276999"/>
          </a:xfrm>
          <a:prstGeom prst="rect">
            <a:avLst/>
          </a:prstGeom>
          <a:noFill/>
        </p:spPr>
        <p:txBody>
          <a:bodyPr wrap="square" rtlCol="0">
            <a:spAutoFit/>
          </a:bodyPr>
          <a:lstStyle/>
          <a:p>
            <a:pPr lvl="0" defTabSz="1219170">
              <a:defRPr/>
            </a:pPr>
            <a:r>
              <a:rPr lang="en-US" sz="1200" dirty="0"/>
              <a:t>Source: </a:t>
            </a:r>
            <a:r>
              <a:rPr lang="en-US" sz="1200" i="1" dirty="0"/>
              <a:t>Health at a Glance, 2025</a:t>
            </a:r>
            <a:r>
              <a:rPr lang="en-US" sz="1200" dirty="0"/>
              <a:t> OECD</a:t>
            </a:r>
            <a:endParaRPr kumimoji="0" lang="en-US" sz="1200" b="0" i="0" u="none" strike="noStrike" kern="1200" cap="none" spc="0" normalizeH="0" baseline="0" noProof="0" dirty="0">
              <a:ln>
                <a:noFill/>
              </a:ln>
              <a:effectLst/>
              <a:uLnTx/>
              <a:uFillTx/>
              <a:latin typeface="Calibri"/>
              <a:ea typeface="+mn-ea"/>
              <a:cs typeface="+mn-cs"/>
            </a:endParaRPr>
          </a:p>
        </p:txBody>
      </p:sp>
      <p:graphicFrame>
        <p:nvGraphicFramePr>
          <p:cNvPr id="6" name="Content Placeholder 5">
            <a:extLst>
              <a:ext uri="{FF2B5EF4-FFF2-40B4-BE49-F238E27FC236}">
                <a16:creationId xmlns:a16="http://schemas.microsoft.com/office/drawing/2014/main" id="{16EC693B-CA2D-CC40-124E-861B3C08F903}"/>
              </a:ext>
            </a:extLst>
          </p:cNvPr>
          <p:cNvGraphicFramePr>
            <a:graphicFrameLocks noGrp="1"/>
          </p:cNvGraphicFramePr>
          <p:nvPr>
            <p:ph sz="half" idx="2"/>
            <p:extLst>
              <p:ext uri="{D42A27DB-BD31-4B8C-83A1-F6EECF244321}">
                <p14:modId xmlns:p14="http://schemas.microsoft.com/office/powerpoint/2010/main" val="3676677190"/>
              </p:ext>
            </p:extLst>
          </p:nvPr>
        </p:nvGraphicFramePr>
        <p:xfrm>
          <a:off x="550794" y="1063121"/>
          <a:ext cx="10807349" cy="51671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286463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458B4-B6B9-46FF-B5B6-3AAC81E60C54}"/>
              </a:ext>
            </a:extLst>
          </p:cNvPr>
          <p:cNvSpPr>
            <a:spLocks noGrp="1"/>
          </p:cNvSpPr>
          <p:nvPr>
            <p:ph type="title"/>
          </p:nvPr>
        </p:nvSpPr>
        <p:spPr>
          <a:xfrm>
            <a:off x="834502" y="287257"/>
            <a:ext cx="10515600" cy="1325563"/>
          </a:xfrm>
        </p:spPr>
        <p:txBody>
          <a:bodyPr>
            <a:normAutofit/>
          </a:bodyPr>
          <a:lstStyle/>
          <a:p>
            <a:r>
              <a:rPr lang="en-US" dirty="0">
                <a:solidFill>
                  <a:schemeClr val="bg1"/>
                </a:solidFill>
                <a:latin typeface="Interface"/>
                <a:ea typeface="Tahoma" panose="020B0604030504040204" pitchFamily="34" charset="0"/>
                <a:cs typeface="Tahoma" panose="020B0604030504040204" pitchFamily="34" charset="0"/>
              </a:rPr>
              <a:t>Per</a:t>
            </a:r>
            <a:r>
              <a:rPr lang="en-US" dirty="0">
                <a:latin typeface="Interface"/>
                <a:ea typeface="Tahoma" panose="020B0604030504040204" pitchFamily="34" charset="0"/>
                <a:cs typeface="Tahoma" panose="020B0604030504040204" pitchFamily="34" charset="0"/>
              </a:rPr>
              <a:t>cent of Women Ages 18–64 Who Reported</a:t>
            </a:r>
            <a:br>
              <a:rPr lang="en-US" dirty="0">
                <a:latin typeface="Interface"/>
                <a:ea typeface="Tahoma" panose="020B0604030504040204" pitchFamily="34" charset="0"/>
                <a:cs typeface="Tahoma" panose="020B0604030504040204" pitchFamily="34" charset="0"/>
              </a:rPr>
            </a:br>
            <a:r>
              <a:rPr lang="en-US" dirty="0">
                <a:latin typeface="Interface"/>
                <a:ea typeface="Tahoma" panose="020B0604030504040204" pitchFamily="34" charset="0"/>
                <a:cs typeface="Tahoma" panose="020B0604030504040204" pitchFamily="34" charset="0"/>
              </a:rPr>
              <a:t>Having A Regular Doctor/Regular Place of Care</a:t>
            </a:r>
            <a:endParaRPr lang="en-US" dirty="0"/>
          </a:p>
        </p:txBody>
      </p:sp>
      <p:graphicFrame>
        <p:nvGraphicFramePr>
          <p:cNvPr id="27" name="Content Placeholder 26">
            <a:extLst>
              <a:ext uri="{FF2B5EF4-FFF2-40B4-BE49-F238E27FC236}">
                <a16:creationId xmlns:a16="http://schemas.microsoft.com/office/drawing/2014/main" id="{5CFFE2D4-FF2D-4BD3-A46C-77DDB961B201}"/>
              </a:ext>
            </a:extLst>
          </p:cNvPr>
          <p:cNvGraphicFramePr>
            <a:graphicFrameLocks noGrp="1"/>
          </p:cNvGraphicFramePr>
          <p:nvPr>
            <p:ph idx="1"/>
            <p:extLst>
              <p:ext uri="{D42A27DB-BD31-4B8C-83A1-F6EECF244321}">
                <p14:modId xmlns:p14="http://schemas.microsoft.com/office/powerpoint/2010/main" val="3274729397"/>
              </p:ext>
            </p:extLst>
          </p:nvPr>
        </p:nvGraphicFramePr>
        <p:xfrm>
          <a:off x="345687" y="1570038"/>
          <a:ext cx="11296185" cy="480214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B613D84E-8EF7-48EB-B1B5-8CDE1920E1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A7C23163-F881-4184-8A55-F7A9F9BC74AF}"/>
              </a:ext>
            </a:extLst>
          </p:cNvPr>
          <p:cNvSpPr txBox="1"/>
          <p:nvPr/>
        </p:nvSpPr>
        <p:spPr>
          <a:xfrm>
            <a:off x="3254478" y="6372181"/>
            <a:ext cx="8937522" cy="338554"/>
          </a:xfrm>
          <a:prstGeom prst="rect">
            <a:avLst/>
          </a:prstGeom>
          <a:noFill/>
        </p:spPr>
        <p:txBody>
          <a:bodyPr wrap="square" rtlCol="0">
            <a:spAutoFit/>
          </a:bodyPr>
          <a:lstStyle/>
          <a:p>
            <a:pPr lvl="0" defTabSz="1219170">
              <a:defRPr/>
            </a:pPr>
            <a:r>
              <a:rPr lang="en-US" sz="1600" dirty="0"/>
              <a:t>Source: </a:t>
            </a:r>
            <a:r>
              <a:rPr lang="en-US" sz="1600" dirty="0">
                <a:hlinkClick r:id="rId4"/>
              </a:rPr>
              <a:t>Commonwealth Fund 2023 International Health Policy Survey</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84308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6EEC-8571-470D-8FCE-018AFD217AB7}"/>
              </a:ext>
            </a:extLst>
          </p:cNvPr>
          <p:cNvSpPr>
            <a:spLocks noGrp="1"/>
          </p:cNvSpPr>
          <p:nvPr>
            <p:ph type="title"/>
          </p:nvPr>
        </p:nvSpPr>
        <p:spPr>
          <a:xfrm>
            <a:off x="729872" y="275382"/>
            <a:ext cx="10515600" cy="1325563"/>
          </a:xfrm>
        </p:spPr>
        <p:txBody>
          <a:bodyPr>
            <a:normAutofit fontScale="90000"/>
          </a:bodyPr>
          <a:lstStyle/>
          <a:p>
            <a:r>
              <a:rPr lang="en-US" dirty="0">
                <a:solidFill>
                  <a:schemeClr val="bg1"/>
                </a:solidFill>
                <a:latin typeface="Interface"/>
                <a:ea typeface="Tahoma" panose="020B0604030504040204" pitchFamily="34" charset="0"/>
                <a:cs typeface="Tahoma" panose="020B0604030504040204" pitchFamily="34" charset="0"/>
              </a:rPr>
              <a:t>Perc</a:t>
            </a:r>
            <a:r>
              <a:rPr lang="en-US" dirty="0">
                <a:latin typeface="Interface"/>
                <a:ea typeface="Tahoma" panose="020B0604030504040204" pitchFamily="34" charset="0"/>
                <a:cs typeface="Tahoma" panose="020B0604030504040204" pitchFamily="34" charset="0"/>
              </a:rPr>
              <a:t>ent of Women Ages 18–64 Who Reported Going </a:t>
            </a:r>
            <a:br>
              <a:rPr lang="en-US" dirty="0">
                <a:latin typeface="Interface"/>
                <a:ea typeface="Tahoma" panose="020B0604030504040204" pitchFamily="34" charset="0"/>
                <a:cs typeface="Tahoma" panose="020B0604030504040204" pitchFamily="34" charset="0"/>
              </a:rPr>
            </a:br>
            <a:r>
              <a:rPr lang="en-US" dirty="0">
                <a:latin typeface="Interface"/>
                <a:ea typeface="Tahoma" panose="020B0604030504040204" pitchFamily="34" charset="0"/>
                <a:cs typeface="Tahoma" panose="020B0604030504040204" pitchFamily="34" charset="0"/>
              </a:rPr>
              <a:t>to the Emergency Room in the Past Two Years</a:t>
            </a:r>
            <a:endParaRPr lang="en-US" dirty="0"/>
          </a:p>
        </p:txBody>
      </p:sp>
      <p:sp>
        <p:nvSpPr>
          <p:cNvPr id="4" name="Slide Number Placeholder 3">
            <a:extLst>
              <a:ext uri="{FF2B5EF4-FFF2-40B4-BE49-F238E27FC236}">
                <a16:creationId xmlns:a16="http://schemas.microsoft.com/office/drawing/2014/main" id="{0B040866-1BDF-46EF-B9F6-71FCEF223E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6" name="TextBox 5">
            <a:extLst>
              <a:ext uri="{FF2B5EF4-FFF2-40B4-BE49-F238E27FC236}">
                <a16:creationId xmlns:a16="http://schemas.microsoft.com/office/drawing/2014/main" id="{159E7F10-276A-4663-A2EC-59CDBE51A23B}"/>
              </a:ext>
            </a:extLst>
          </p:cNvPr>
          <p:cNvSpPr txBox="1"/>
          <p:nvPr/>
        </p:nvSpPr>
        <p:spPr>
          <a:xfrm>
            <a:off x="3254478" y="6372181"/>
            <a:ext cx="8937522" cy="30777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libri"/>
              </a:rPr>
              <a:t>Source: KFF, using data from Commonwealth Fund International Health Policy Survey (2023)</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Content Placeholder 8">
            <a:extLst>
              <a:ext uri="{FF2B5EF4-FFF2-40B4-BE49-F238E27FC236}">
                <a16:creationId xmlns:a16="http://schemas.microsoft.com/office/drawing/2014/main" id="{34FA9C9A-9905-4A1E-DA8D-987F7051EB2F}"/>
              </a:ext>
            </a:extLst>
          </p:cNvPr>
          <p:cNvPicPr>
            <a:picLocks noGrp="1" noChangeAspect="1"/>
          </p:cNvPicPr>
          <p:nvPr>
            <p:ph idx="1"/>
          </p:nvPr>
        </p:nvPicPr>
        <p:blipFill>
          <a:blip r:embed="rId2"/>
          <a:stretch>
            <a:fillRect/>
          </a:stretch>
        </p:blipFill>
        <p:spPr>
          <a:xfrm>
            <a:off x="588107" y="239488"/>
            <a:ext cx="10515600" cy="5878451"/>
          </a:xfrm>
          <a:prstGeom prst="rect">
            <a:avLst/>
          </a:prstGeom>
        </p:spPr>
      </p:pic>
    </p:spTree>
    <p:extLst>
      <p:ext uri="{BB962C8B-B14F-4D97-AF65-F5344CB8AC3E}">
        <p14:creationId xmlns:p14="http://schemas.microsoft.com/office/powerpoint/2010/main" val="15644775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7D225-CCC2-4773-BB8F-679AB8B9598F}"/>
              </a:ext>
            </a:extLst>
          </p:cNvPr>
          <p:cNvSpPr>
            <a:spLocks noGrp="1"/>
          </p:cNvSpPr>
          <p:nvPr>
            <p:ph type="title"/>
          </p:nvPr>
        </p:nvSpPr>
        <p:spPr>
          <a:xfrm>
            <a:off x="719447" y="0"/>
            <a:ext cx="10515600" cy="1325563"/>
          </a:xfrm>
        </p:spPr>
        <p:txBody>
          <a:bodyPr/>
          <a:lstStyle/>
          <a:p>
            <a:r>
              <a:rPr lang="en-US" dirty="0">
                <a:solidFill>
                  <a:schemeClr val="bg1"/>
                </a:solidFill>
              </a:rPr>
              <a:t>Hos</a:t>
            </a:r>
            <a:r>
              <a:rPr lang="en-US" dirty="0"/>
              <a:t>pital Acute Care Average Length of Stay</a:t>
            </a:r>
          </a:p>
        </p:txBody>
      </p:sp>
      <p:sp>
        <p:nvSpPr>
          <p:cNvPr id="4" name="Slide Number Placeholder 3">
            <a:extLst>
              <a:ext uri="{FF2B5EF4-FFF2-40B4-BE49-F238E27FC236}">
                <a16:creationId xmlns:a16="http://schemas.microsoft.com/office/drawing/2014/main" id="{34B47F19-C6EE-4051-964F-B43579536B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5" name="Object 2">
            <a:extLst>
              <a:ext uri="{FF2B5EF4-FFF2-40B4-BE49-F238E27FC236}">
                <a16:creationId xmlns:a16="http://schemas.microsoft.com/office/drawing/2014/main" id="{F6B03992-FFBD-41E1-8F23-5260E07110E7}"/>
              </a:ext>
            </a:extLst>
          </p:cNvPr>
          <p:cNvGraphicFramePr>
            <a:graphicFrameLocks noGrp="1" noChangeAspect="1"/>
          </p:cNvGraphicFramePr>
          <p:nvPr>
            <p:ph idx="1"/>
            <p:extLst>
              <p:ext uri="{D42A27DB-BD31-4B8C-83A1-F6EECF244321}">
                <p14:modId xmlns:p14="http://schemas.microsoft.com/office/powerpoint/2010/main" val="4083180677"/>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2D206AC-DCB2-4BEE-9227-AA421C879316}"/>
              </a:ext>
            </a:extLst>
          </p:cNvPr>
          <p:cNvSpPr txBox="1"/>
          <p:nvPr/>
        </p:nvSpPr>
        <p:spPr>
          <a:xfrm>
            <a:off x="1256375" y="1414268"/>
            <a:ext cx="4395257"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4C515A"/>
                </a:solidFill>
                <a:effectLst/>
                <a:uLnTx/>
                <a:uFillTx/>
                <a:latin typeface="Calibri"/>
                <a:ea typeface="+mn-ea"/>
                <a:cs typeface="+mn-cs"/>
              </a:rPr>
              <a:t>Average length of stay for acute care (days)</a:t>
            </a:r>
            <a:endParaRPr kumimoji="0" lang="en-US" sz="1200" b="0" i="1" u="none" strike="noStrike" kern="1200" cap="none" spc="0" normalizeH="0" baseline="0" noProof="0" dirty="0">
              <a:ln>
                <a:noFill/>
              </a:ln>
              <a:solidFill>
                <a:srgbClr val="4C515A"/>
              </a:solidFill>
              <a:effectLst/>
              <a:uLnTx/>
              <a:uFillTx/>
              <a:latin typeface="Trebuchet MS"/>
              <a:ea typeface="+mn-ea"/>
              <a:cs typeface="+mn-cs"/>
            </a:endParaRPr>
          </a:p>
        </p:txBody>
      </p:sp>
    </p:spTree>
    <p:extLst>
      <p:ext uri="{BB962C8B-B14F-4D97-AF65-F5344CB8AC3E}">
        <p14:creationId xmlns:p14="http://schemas.microsoft.com/office/powerpoint/2010/main" val="29832663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C3396-751C-46D9-AFE6-07720342A392}"/>
              </a:ext>
            </a:extLst>
          </p:cNvPr>
          <p:cNvSpPr>
            <a:spLocks noGrp="1"/>
          </p:cNvSpPr>
          <p:nvPr>
            <p:ph type="title"/>
          </p:nvPr>
        </p:nvSpPr>
        <p:spPr>
          <a:xfrm>
            <a:off x="798954" y="0"/>
            <a:ext cx="10515600" cy="1325563"/>
          </a:xfrm>
        </p:spPr>
        <p:txBody>
          <a:bodyPr>
            <a:normAutofit/>
          </a:bodyPr>
          <a:lstStyle/>
          <a:p>
            <a:r>
              <a:rPr lang="en-US" sz="3600" dirty="0">
                <a:solidFill>
                  <a:schemeClr val="bg1"/>
                </a:solidFill>
                <a:latin typeface="Cabin" panose="020B0803050202020004" pitchFamily="34" charset="0"/>
                <a:cs typeface="Arial" panose="020B0604020202020204" pitchFamily="34" charset="0"/>
              </a:rPr>
              <a:t>Hos</a:t>
            </a:r>
            <a:r>
              <a:rPr lang="en-US" sz="3600" dirty="0">
                <a:latin typeface="Cabin" panose="020B0803050202020004" pitchFamily="34" charset="0"/>
                <a:cs typeface="Arial" panose="020B0604020202020204" pitchFamily="34" charset="0"/>
              </a:rPr>
              <a:t>pital Beds per 1,000 People (2023)</a:t>
            </a:r>
            <a:endParaRPr lang="en-US" sz="3600" dirty="0"/>
          </a:p>
        </p:txBody>
      </p:sp>
      <p:sp>
        <p:nvSpPr>
          <p:cNvPr id="4" name="Slide Number Placeholder 3">
            <a:extLst>
              <a:ext uri="{FF2B5EF4-FFF2-40B4-BE49-F238E27FC236}">
                <a16:creationId xmlns:a16="http://schemas.microsoft.com/office/drawing/2014/main" id="{0F677ACC-CFFB-4D7A-AC30-8485AF4D3B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6" name="TextBox 5">
            <a:extLst>
              <a:ext uri="{FF2B5EF4-FFF2-40B4-BE49-F238E27FC236}">
                <a16:creationId xmlns:a16="http://schemas.microsoft.com/office/drawing/2014/main" id="{1CC69890-E04C-46B1-B310-C6DD6B937A94}"/>
              </a:ext>
            </a:extLst>
          </p:cNvPr>
          <p:cNvSpPr txBox="1"/>
          <p:nvPr/>
        </p:nvSpPr>
        <p:spPr>
          <a:xfrm>
            <a:off x="3313176" y="6456851"/>
            <a:ext cx="44196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bin" panose="020B0803050202020004" pitchFamily="34" charset="0"/>
                <a:ea typeface="+mn-ea"/>
                <a:cs typeface="Arial" panose="020B0604020202020204" pitchFamily="34" charset="0"/>
              </a:rPr>
              <a:t>Source: </a:t>
            </a:r>
            <a:r>
              <a:rPr lang="en-US" sz="1200" i="1" dirty="0">
                <a:solidFill>
                  <a:prstClr val="black"/>
                </a:solidFill>
                <a:latin typeface="Cabin" panose="020B0803050202020004" pitchFamily="34" charset="0"/>
                <a:cs typeface="Arial" panose="020B0604020202020204" pitchFamily="34" charset="0"/>
              </a:rPr>
              <a:t>Health at a Glance, 2025</a:t>
            </a:r>
            <a:r>
              <a:rPr lang="en-US" sz="1200" dirty="0">
                <a:solidFill>
                  <a:prstClr val="black"/>
                </a:solidFill>
                <a:latin typeface="Cabin" panose="020B0803050202020004" pitchFamily="34" charset="0"/>
                <a:cs typeface="Arial" panose="020B0604020202020204" pitchFamily="34" charset="0"/>
              </a:rPr>
              <a:t>, OECD (graph by NEED)</a:t>
            </a:r>
            <a:endParaRPr kumimoji="0" lang="en-US" sz="1200" b="0" u="none" strike="noStrike" kern="1200" cap="none" spc="0" normalizeH="0" baseline="0" noProof="0" dirty="0">
              <a:ln>
                <a:noFill/>
              </a:ln>
              <a:solidFill>
                <a:prstClr val="black"/>
              </a:solidFill>
              <a:effectLst/>
              <a:uLnTx/>
              <a:uFillTx/>
              <a:latin typeface="Cabin" panose="020B0803050202020004" pitchFamily="34" charset="0"/>
              <a:ea typeface="+mn-ea"/>
              <a:cs typeface="Arial" panose="020B0604020202020204" pitchFamily="34" charset="0"/>
            </a:endParaRPr>
          </a:p>
        </p:txBody>
      </p:sp>
      <p:graphicFrame>
        <p:nvGraphicFramePr>
          <p:cNvPr id="7" name="Content Placeholder 6">
            <a:extLst>
              <a:ext uri="{FF2B5EF4-FFF2-40B4-BE49-F238E27FC236}">
                <a16:creationId xmlns:a16="http://schemas.microsoft.com/office/drawing/2014/main" id="{1D5822D4-EA55-3206-5EFF-E688A5F693A8}"/>
              </a:ext>
            </a:extLst>
          </p:cNvPr>
          <p:cNvGraphicFramePr>
            <a:graphicFrameLocks noGrp="1"/>
          </p:cNvGraphicFramePr>
          <p:nvPr>
            <p:ph idx="1"/>
            <p:extLst>
              <p:ext uri="{D42A27DB-BD31-4B8C-83A1-F6EECF244321}">
                <p14:modId xmlns:p14="http://schemas.microsoft.com/office/powerpoint/2010/main" val="3987523309"/>
              </p:ext>
            </p:extLst>
          </p:nvPr>
        </p:nvGraphicFramePr>
        <p:xfrm>
          <a:off x="557561" y="1193180"/>
          <a:ext cx="11206976" cy="50370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7733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C2FDA-EDD4-483E-8137-07AFD99FEFCB}"/>
              </a:ext>
            </a:extLst>
          </p:cNvPr>
          <p:cNvSpPr>
            <a:spLocks noGrp="1"/>
          </p:cNvSpPr>
          <p:nvPr>
            <p:ph type="title"/>
          </p:nvPr>
        </p:nvSpPr>
        <p:spPr>
          <a:xfrm>
            <a:off x="832884" y="64383"/>
            <a:ext cx="8229600" cy="1143000"/>
          </a:xfrm>
        </p:spPr>
        <p:txBody>
          <a:bodyPr>
            <a:normAutofit/>
          </a:bodyPr>
          <a:lstStyle/>
          <a:p>
            <a:r>
              <a:rPr lang="en-US" sz="4000" dirty="0">
                <a:solidFill>
                  <a:schemeClr val="bg1"/>
                </a:solidFill>
              </a:rPr>
              <a:t>Ma</a:t>
            </a:r>
            <a:r>
              <a:rPr lang="en-US" sz="4000" dirty="0"/>
              <a:t>jor Problems in the US</a:t>
            </a:r>
            <a:endParaRPr lang="en-US" dirty="0"/>
          </a:p>
        </p:txBody>
      </p:sp>
      <p:sp>
        <p:nvSpPr>
          <p:cNvPr id="3" name="Content Placeholder 2">
            <a:extLst>
              <a:ext uri="{FF2B5EF4-FFF2-40B4-BE49-F238E27FC236}">
                <a16:creationId xmlns:a16="http://schemas.microsoft.com/office/drawing/2014/main" id="{3A2CE28A-2BC4-4838-8DA5-39BFC639808A}"/>
              </a:ext>
            </a:extLst>
          </p:cNvPr>
          <p:cNvSpPr>
            <a:spLocks noGrp="1"/>
          </p:cNvSpPr>
          <p:nvPr>
            <p:ph idx="1"/>
          </p:nvPr>
        </p:nvSpPr>
        <p:spPr>
          <a:xfrm>
            <a:off x="1534884" y="1273626"/>
            <a:ext cx="9236402" cy="4561114"/>
          </a:xfrm>
        </p:spPr>
        <p:txBody>
          <a:bodyPr>
            <a:normAutofit/>
          </a:bodyPr>
          <a:lstStyle/>
          <a:p>
            <a:pPr>
              <a:spcBef>
                <a:spcPts val="2400"/>
              </a:spcBef>
            </a:pPr>
            <a:r>
              <a:rPr lang="en-US" sz="3200" b="0" dirty="0"/>
              <a:t>Expenditure growth is unsustainable</a:t>
            </a:r>
            <a:endParaRPr lang="en-US" sz="3200" dirty="0"/>
          </a:p>
          <a:p>
            <a:pPr>
              <a:spcBef>
                <a:spcPts val="2400"/>
              </a:spcBef>
            </a:pPr>
            <a:r>
              <a:rPr lang="en-US" sz="3200" dirty="0"/>
              <a:t>ACCESS</a:t>
            </a:r>
            <a:r>
              <a:rPr lang="en-US" sz="3200" b="0" dirty="0"/>
              <a:t> to healthcare is not always great</a:t>
            </a:r>
          </a:p>
          <a:p>
            <a:pPr>
              <a:spcBef>
                <a:spcPts val="1800"/>
              </a:spcBef>
            </a:pPr>
            <a:r>
              <a:rPr lang="en-US" sz="3200" dirty="0"/>
              <a:t>QUALITY</a:t>
            </a:r>
            <a:r>
              <a:rPr lang="en-US" sz="3200" b="0" dirty="0"/>
              <a:t> of healthcare is not always great</a:t>
            </a:r>
          </a:p>
          <a:p>
            <a:pPr>
              <a:spcBef>
                <a:spcPts val="1800"/>
              </a:spcBef>
            </a:pPr>
            <a:r>
              <a:rPr lang="en-US" sz="3200" b="0" dirty="0"/>
              <a:t>Increasing dependence on government payments</a:t>
            </a:r>
          </a:p>
          <a:p>
            <a:pPr>
              <a:spcBef>
                <a:spcPts val="1800"/>
              </a:spcBef>
            </a:pPr>
            <a:r>
              <a:rPr lang="en-US" sz="3200" b="0" dirty="0"/>
              <a:t>Lack of competition in key markets</a:t>
            </a:r>
          </a:p>
        </p:txBody>
      </p:sp>
    </p:spTree>
    <p:extLst>
      <p:ext uri="{BB962C8B-B14F-4D97-AF65-F5344CB8AC3E}">
        <p14:creationId xmlns:p14="http://schemas.microsoft.com/office/powerpoint/2010/main" val="31712635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8506C-A739-9955-8A8A-B2B7D7D89C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DEFC6F-2529-E178-3885-BF54160F22AF}"/>
              </a:ext>
            </a:extLst>
          </p:cNvPr>
          <p:cNvSpPr>
            <a:spLocks noGrp="1"/>
          </p:cNvSpPr>
          <p:nvPr>
            <p:ph type="title"/>
          </p:nvPr>
        </p:nvSpPr>
        <p:spPr>
          <a:xfrm>
            <a:off x="798954" y="0"/>
            <a:ext cx="10515600" cy="1325563"/>
          </a:xfrm>
        </p:spPr>
        <p:txBody>
          <a:bodyPr>
            <a:normAutofit/>
          </a:bodyPr>
          <a:lstStyle/>
          <a:p>
            <a:r>
              <a:rPr lang="en-US" sz="3600" dirty="0">
                <a:solidFill>
                  <a:schemeClr val="bg1"/>
                </a:solidFill>
                <a:latin typeface="Cabin" panose="020B0803050202020004" pitchFamily="34" charset="0"/>
                <a:cs typeface="Arial" panose="020B0604020202020204" pitchFamily="34" charset="0"/>
              </a:rPr>
              <a:t>Acu</a:t>
            </a:r>
            <a:r>
              <a:rPr lang="en-US" sz="3600" dirty="0">
                <a:latin typeface="Cabin" panose="020B0803050202020004" pitchFamily="34" charset="0"/>
                <a:cs typeface="Arial" panose="020B0604020202020204" pitchFamily="34" charset="0"/>
              </a:rPr>
              <a:t>te Care Hospital Beds per 100,000 People (2025)</a:t>
            </a:r>
            <a:endParaRPr lang="en-US" sz="3600" dirty="0"/>
          </a:p>
        </p:txBody>
      </p:sp>
      <p:sp>
        <p:nvSpPr>
          <p:cNvPr id="4" name="Slide Number Placeholder 3">
            <a:extLst>
              <a:ext uri="{FF2B5EF4-FFF2-40B4-BE49-F238E27FC236}">
                <a16:creationId xmlns:a16="http://schemas.microsoft.com/office/drawing/2014/main" id="{8BB9052C-46ED-7545-F378-0C8BC70CCC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6" name="TextBox 5">
            <a:extLst>
              <a:ext uri="{FF2B5EF4-FFF2-40B4-BE49-F238E27FC236}">
                <a16:creationId xmlns:a16="http://schemas.microsoft.com/office/drawing/2014/main" id="{94E26D06-1801-6058-62C8-A5015A2E795A}"/>
              </a:ext>
            </a:extLst>
          </p:cNvPr>
          <p:cNvSpPr txBox="1"/>
          <p:nvPr/>
        </p:nvSpPr>
        <p:spPr>
          <a:xfrm>
            <a:off x="3313176" y="6456851"/>
            <a:ext cx="44196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bin" panose="020B0803050202020004" pitchFamily="34" charset="0"/>
                <a:ea typeface="+mn-ea"/>
                <a:cs typeface="Arial" panose="020B0604020202020204" pitchFamily="34" charset="0"/>
              </a:rPr>
              <a:t>Source: </a:t>
            </a:r>
            <a:r>
              <a:rPr lang="en-US" sz="1200" dirty="0">
                <a:solidFill>
                  <a:prstClr val="black"/>
                </a:solidFill>
                <a:latin typeface="Cabin" panose="020B0803050202020004" pitchFamily="34" charset="0"/>
                <a:cs typeface="Arial" panose="020B0604020202020204" pitchFamily="34" charset="0"/>
              </a:rPr>
              <a:t>World Population Review; graph by NEED</a:t>
            </a:r>
            <a:endParaRPr kumimoji="0" lang="en-US" sz="1200" b="0" i="0" u="none" strike="noStrike" kern="1200" cap="none" spc="0" normalizeH="0" baseline="0" noProof="0" dirty="0">
              <a:ln>
                <a:noFill/>
              </a:ln>
              <a:solidFill>
                <a:prstClr val="black"/>
              </a:solidFill>
              <a:effectLst/>
              <a:uLnTx/>
              <a:uFillTx/>
              <a:latin typeface="Cabin" panose="020B0803050202020004" pitchFamily="34" charset="0"/>
              <a:ea typeface="+mn-ea"/>
              <a:cs typeface="Arial" panose="020B0604020202020204" pitchFamily="34" charset="0"/>
            </a:endParaRPr>
          </a:p>
        </p:txBody>
      </p:sp>
      <p:graphicFrame>
        <p:nvGraphicFramePr>
          <p:cNvPr id="8" name="Content Placeholder 7">
            <a:extLst>
              <a:ext uri="{FF2B5EF4-FFF2-40B4-BE49-F238E27FC236}">
                <a16:creationId xmlns:a16="http://schemas.microsoft.com/office/drawing/2014/main" id="{40A54CED-EDB7-E4BE-BE36-B3DA19CEDABD}"/>
              </a:ext>
            </a:extLst>
          </p:cNvPr>
          <p:cNvGraphicFramePr>
            <a:graphicFrameLocks noGrp="1"/>
          </p:cNvGraphicFramePr>
          <p:nvPr>
            <p:ph idx="1"/>
            <p:extLst>
              <p:ext uri="{D42A27DB-BD31-4B8C-83A1-F6EECF244321}">
                <p14:modId xmlns:p14="http://schemas.microsoft.com/office/powerpoint/2010/main" val="3583682589"/>
              </p:ext>
            </p:extLst>
          </p:nvPr>
        </p:nvGraphicFramePr>
        <p:xfrm>
          <a:off x="397042" y="1325564"/>
          <a:ext cx="10956758" cy="45958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53264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957718-25EB-46F9-8586-44088337191F}"/>
              </a:ext>
            </a:extLst>
          </p:cNvPr>
          <p:cNvSpPr>
            <a:spLocks noGrp="1"/>
          </p:cNvSpPr>
          <p:nvPr>
            <p:ph type="title"/>
          </p:nvPr>
        </p:nvSpPr>
        <p:spPr/>
        <p:txBody>
          <a:bodyPr/>
          <a:lstStyle/>
          <a:p>
            <a:r>
              <a:rPr lang="en-US" dirty="0">
                <a:solidFill>
                  <a:schemeClr val="bg1"/>
                </a:solidFill>
              </a:rPr>
              <a:t>Wa</a:t>
            </a:r>
            <a:r>
              <a:rPr lang="en-US" dirty="0"/>
              <a:t>ited Less Than a Month to See A Specialist</a:t>
            </a:r>
          </a:p>
        </p:txBody>
      </p:sp>
      <p:graphicFrame>
        <p:nvGraphicFramePr>
          <p:cNvPr id="8" name="Object 2">
            <a:extLst>
              <a:ext uri="{FF2B5EF4-FFF2-40B4-BE49-F238E27FC236}">
                <a16:creationId xmlns:a16="http://schemas.microsoft.com/office/drawing/2014/main" id="{ADA23FA4-1C82-4B61-B112-8C7457684C71}"/>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31747" name="Slide Number Placeholder 5"/>
          <p:cNvSpPr>
            <a:spLocks noGrp="1"/>
          </p:cNvSpPr>
          <p:nvPr>
            <p:ph type="sldNum" sz="quarter" idx="12"/>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79AD9-16FF-45F1-824A-616F21C040B7}" type="slidenum">
              <a:rPr kumimoji="0" lang="en-US" sz="1100" b="0" i="0" u="none" strike="noStrike" kern="1200" cap="none" spc="0" normalizeH="0" baseline="0" noProof="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100" b="0" i="0" u="none" strike="noStrike" kern="1200" cap="none" spc="0" normalizeH="0" baseline="0" noProof="0">
              <a:ln>
                <a:noFill/>
              </a:ln>
              <a:solidFill>
                <a:srgbClr val="0C4C88"/>
              </a:solidFill>
              <a:effectLst/>
              <a:uLnTx/>
              <a:uFillTx/>
              <a:latin typeface="Calibri"/>
              <a:ea typeface="+mn-ea"/>
              <a:cs typeface="+mn-cs"/>
            </a:endParaRPr>
          </a:p>
        </p:txBody>
      </p:sp>
      <p:sp>
        <p:nvSpPr>
          <p:cNvPr id="11" name="Rectangle 83"/>
          <p:cNvSpPr>
            <a:spLocks noChangeArrowheads="1"/>
          </p:cNvSpPr>
          <p:nvPr/>
        </p:nvSpPr>
        <p:spPr bwMode="auto">
          <a:xfrm>
            <a:off x="3212677" y="6448691"/>
            <a:ext cx="7431674" cy="276999"/>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charset="0"/>
              </a:rPr>
              <a:t>Source: 2011 Commonwealth Fund International Health Policy Survey of Sicker Adults in Eleven Countries.</a:t>
            </a:r>
          </a:p>
        </p:txBody>
      </p:sp>
      <p:sp>
        <p:nvSpPr>
          <p:cNvPr id="2" name="TextBox 1">
            <a:extLst>
              <a:ext uri="{FF2B5EF4-FFF2-40B4-BE49-F238E27FC236}">
                <a16:creationId xmlns:a16="http://schemas.microsoft.com/office/drawing/2014/main" id="{5AA16E70-0BDF-804B-8B9F-E3192EEB774C}"/>
              </a:ext>
            </a:extLst>
          </p:cNvPr>
          <p:cNvSpPr txBox="1"/>
          <p:nvPr/>
        </p:nvSpPr>
        <p:spPr>
          <a:xfrm>
            <a:off x="7538487" y="1083509"/>
            <a:ext cx="3942907" cy="14619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But how much time did they spend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with the specialist?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How often was it necessary to see a specialist?</a:t>
            </a:r>
          </a:p>
        </p:txBody>
      </p:sp>
      <p:sp>
        <p:nvSpPr>
          <p:cNvPr id="4" name="TextBox 3">
            <a:extLst>
              <a:ext uri="{FF2B5EF4-FFF2-40B4-BE49-F238E27FC236}">
                <a16:creationId xmlns:a16="http://schemas.microsoft.com/office/drawing/2014/main" id="{77C80752-7CBA-6C48-B12B-5993CCEB77F3}"/>
              </a:ext>
            </a:extLst>
          </p:cNvPr>
          <p:cNvSpPr txBox="1"/>
          <p:nvPr/>
        </p:nvSpPr>
        <p:spPr>
          <a:xfrm rot="16200000">
            <a:off x="-877590" y="3771900"/>
            <a:ext cx="306224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Percent of Women Ages 18-64</a:t>
            </a:r>
          </a:p>
        </p:txBody>
      </p:sp>
    </p:spTree>
    <p:extLst>
      <p:ext uri="{BB962C8B-B14F-4D97-AF65-F5344CB8AC3E}">
        <p14:creationId xmlns:p14="http://schemas.microsoft.com/office/powerpoint/2010/main" val="422462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2A3AD-367D-D56C-2572-165ECAC2F661}"/>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D249B7CE-0381-44D6-D2AC-5385EF8249A8}"/>
              </a:ext>
            </a:extLst>
          </p:cNvPr>
          <p:cNvPicPr>
            <a:picLocks noGrp="1" noChangeAspect="1"/>
          </p:cNvPicPr>
          <p:nvPr>
            <p:ph idx="1"/>
          </p:nvPr>
        </p:nvPicPr>
        <p:blipFill>
          <a:blip r:embed="rId2"/>
          <a:stretch>
            <a:fillRect/>
          </a:stretch>
        </p:blipFill>
        <p:spPr>
          <a:xfrm>
            <a:off x="838200" y="1511200"/>
            <a:ext cx="10045744" cy="4372241"/>
          </a:xfrm>
          <a:prstGeom prst="rect">
            <a:avLst/>
          </a:prstGeom>
        </p:spPr>
      </p:pic>
      <p:sp>
        <p:nvSpPr>
          <p:cNvPr id="4" name="Slide Number Placeholder 3">
            <a:extLst>
              <a:ext uri="{FF2B5EF4-FFF2-40B4-BE49-F238E27FC236}">
                <a16:creationId xmlns:a16="http://schemas.microsoft.com/office/drawing/2014/main" id="{C00F7A0C-F3F7-0C7F-5B20-8078157D9AFB}"/>
              </a:ext>
            </a:extLst>
          </p:cNvPr>
          <p:cNvSpPr>
            <a:spLocks noGrp="1"/>
          </p:cNvSpPr>
          <p:nvPr>
            <p:ph type="sldNum" sz="quarter" idx="12"/>
          </p:nvPr>
        </p:nvSpPr>
        <p:spPr/>
        <p:txBody>
          <a:bodyPr/>
          <a:lstStyle/>
          <a:p>
            <a:fld id="{D9F085D5-EC86-4F6A-B501-C1359CB39116}" type="slidenum">
              <a:rPr lang="en-GB" smtClean="0"/>
              <a:t>42</a:t>
            </a:fld>
            <a:endParaRPr lang="en-GB"/>
          </a:p>
        </p:txBody>
      </p:sp>
      <p:sp>
        <p:nvSpPr>
          <p:cNvPr id="7" name="TextBox 6">
            <a:extLst>
              <a:ext uri="{FF2B5EF4-FFF2-40B4-BE49-F238E27FC236}">
                <a16:creationId xmlns:a16="http://schemas.microsoft.com/office/drawing/2014/main" id="{D7DACFF1-675A-F916-3325-D3131180CD22}"/>
              </a:ext>
            </a:extLst>
          </p:cNvPr>
          <p:cNvSpPr txBox="1"/>
          <p:nvPr/>
        </p:nvSpPr>
        <p:spPr>
          <a:xfrm>
            <a:off x="3633536" y="6402844"/>
            <a:ext cx="3428824" cy="338554"/>
          </a:xfrm>
          <a:prstGeom prst="rect">
            <a:avLst/>
          </a:prstGeom>
          <a:noFill/>
        </p:spPr>
        <p:txBody>
          <a:bodyPr wrap="none" rtlCol="0">
            <a:spAutoFit/>
          </a:bodyPr>
          <a:lstStyle/>
          <a:p>
            <a:r>
              <a:rPr lang="en-US" sz="1600" dirty="0"/>
              <a:t>Source: </a:t>
            </a:r>
            <a:r>
              <a:rPr lang="en-US" sz="1600" i="1" dirty="0"/>
              <a:t>Health at a Glance, 2025</a:t>
            </a:r>
            <a:r>
              <a:rPr lang="en-US" sz="1600" dirty="0"/>
              <a:t> OECD</a:t>
            </a:r>
          </a:p>
        </p:txBody>
      </p:sp>
    </p:spTree>
    <p:extLst>
      <p:ext uri="{BB962C8B-B14F-4D97-AF65-F5344CB8AC3E}">
        <p14:creationId xmlns:p14="http://schemas.microsoft.com/office/powerpoint/2010/main" val="3807448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B07CD-D670-B206-B14E-85386DC832F9}"/>
              </a:ext>
            </a:extLst>
          </p:cNvPr>
          <p:cNvSpPr>
            <a:spLocks noGrp="1"/>
          </p:cNvSpPr>
          <p:nvPr>
            <p:ph type="title"/>
          </p:nvPr>
        </p:nvSpPr>
        <p:spPr>
          <a:xfrm>
            <a:off x="799087" y="0"/>
            <a:ext cx="10515600" cy="1325563"/>
          </a:xfrm>
        </p:spPr>
        <p:txBody>
          <a:bodyPr/>
          <a:lstStyle/>
          <a:p>
            <a:r>
              <a:rPr lang="en-US" dirty="0">
                <a:solidFill>
                  <a:schemeClr val="bg1"/>
                </a:solidFill>
              </a:rPr>
              <a:t>Mo</a:t>
            </a:r>
            <a:r>
              <a:rPr lang="en-US" dirty="0"/>
              <a:t>re About Wait Times</a:t>
            </a:r>
          </a:p>
        </p:txBody>
      </p:sp>
      <p:sp>
        <p:nvSpPr>
          <p:cNvPr id="4" name="Slide Number Placeholder 3">
            <a:extLst>
              <a:ext uri="{FF2B5EF4-FFF2-40B4-BE49-F238E27FC236}">
                <a16:creationId xmlns:a16="http://schemas.microsoft.com/office/drawing/2014/main" id="{E9826AD7-EC87-8761-2596-EA79657BB9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12" name="Content Placeholder 11" descr="A graph of different countries/regions&#10;&#10;Description automatically generated with medium confidence">
            <a:extLst>
              <a:ext uri="{FF2B5EF4-FFF2-40B4-BE49-F238E27FC236}">
                <a16:creationId xmlns:a16="http://schemas.microsoft.com/office/drawing/2014/main" id="{7D84EBBB-8468-A1FE-4964-98835C49F35F}"/>
              </a:ext>
            </a:extLst>
          </p:cNvPr>
          <p:cNvPicPr>
            <a:picLocks noGrp="1" noChangeAspect="1"/>
          </p:cNvPicPr>
          <p:nvPr>
            <p:ph idx="1"/>
          </p:nvPr>
        </p:nvPicPr>
        <p:blipFill>
          <a:blip r:embed="rId2"/>
          <a:stretch>
            <a:fillRect/>
          </a:stretch>
        </p:blipFill>
        <p:spPr>
          <a:xfrm>
            <a:off x="1812472" y="881792"/>
            <a:ext cx="4828222" cy="5348434"/>
          </a:xfrm>
        </p:spPr>
      </p:pic>
      <p:sp>
        <p:nvSpPr>
          <p:cNvPr id="13" name="TextBox 12">
            <a:extLst>
              <a:ext uri="{FF2B5EF4-FFF2-40B4-BE49-F238E27FC236}">
                <a16:creationId xmlns:a16="http://schemas.microsoft.com/office/drawing/2014/main" id="{043BF908-1CFD-10ED-04B1-6DCCC5758F3E}"/>
              </a:ext>
            </a:extLst>
          </p:cNvPr>
          <p:cNvSpPr txBox="1"/>
          <p:nvPr/>
        </p:nvSpPr>
        <p:spPr>
          <a:xfrm>
            <a:off x="6014355" y="1059603"/>
            <a:ext cx="5334730"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Percentage of adults aged 65+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Calibri"/>
              </a:rPr>
              <a:t>w</a:t>
            </a:r>
            <a:r>
              <a:rPr kumimoji="0" lang="en-US" sz="3200" b="0" i="0" u="none" strike="noStrike" kern="1200" cap="none" spc="0" normalizeH="0" baseline="0" noProof="0" dirty="0">
                <a:ln>
                  <a:noFill/>
                </a:ln>
                <a:solidFill>
                  <a:prstClr val="black"/>
                </a:solidFill>
                <a:effectLst/>
                <a:uLnTx/>
                <a:uFillTx/>
                <a:latin typeface="Calibri"/>
                <a:ea typeface="+mn-ea"/>
                <a:cs typeface="+mn-cs"/>
              </a:rPr>
              <a:t>ho waited more than 6 days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Calibri"/>
              </a:rPr>
              <a:t>f</a:t>
            </a:r>
            <a:r>
              <a:rPr kumimoji="0" lang="en-US" sz="3200" b="0" i="0" u="none" strike="noStrike" kern="1200" cap="none" spc="0" normalizeH="0" baseline="0" noProof="0" dirty="0">
                <a:ln>
                  <a:noFill/>
                </a:ln>
                <a:solidFill>
                  <a:prstClr val="black"/>
                </a:solidFill>
                <a:effectLst/>
                <a:uLnTx/>
                <a:uFillTx/>
                <a:latin typeface="Calibri"/>
                <a:ea typeface="+mn-ea"/>
                <a:cs typeface="+mn-cs"/>
              </a:rPr>
              <a:t>or an appointment when sick.</a:t>
            </a:r>
          </a:p>
        </p:txBody>
      </p:sp>
      <p:sp>
        <p:nvSpPr>
          <p:cNvPr id="15" name="TextBox 14">
            <a:extLst>
              <a:ext uri="{FF2B5EF4-FFF2-40B4-BE49-F238E27FC236}">
                <a16:creationId xmlns:a16="http://schemas.microsoft.com/office/drawing/2014/main" id="{BA619636-5274-BC0C-762A-A17F3B05D69D}"/>
              </a:ext>
            </a:extLst>
          </p:cNvPr>
          <p:cNvSpPr txBox="1"/>
          <p:nvPr/>
        </p:nvSpPr>
        <p:spPr>
          <a:xfrm>
            <a:off x="3267732" y="6449794"/>
            <a:ext cx="663155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Commonwealth Fund, </a:t>
            </a:r>
            <a:r>
              <a:rPr kumimoji="0" lang="en-US" sz="1200" b="0" i="0" u="none" strike="noStrike" kern="1200" cap="none" spc="0" normalizeH="0" baseline="0" noProof="0" dirty="0">
                <a:ln>
                  <a:noFill/>
                </a:ln>
                <a:solidFill>
                  <a:srgbClr val="1A1A1A"/>
                </a:solidFill>
                <a:effectLst/>
                <a:uLnTx/>
                <a:uFillTx/>
                <a:latin typeface="Berlingske Serif Text"/>
                <a:ea typeface="+mn-ea"/>
                <a:cs typeface="+mn-cs"/>
              </a:rPr>
              <a:t>Comparing Nations on Timeliness and Coordination of Health Care, 2021</a:t>
            </a:r>
          </a:p>
        </p:txBody>
      </p:sp>
      <p:grpSp>
        <p:nvGrpSpPr>
          <p:cNvPr id="8" name="Group 7">
            <a:extLst>
              <a:ext uri="{FF2B5EF4-FFF2-40B4-BE49-F238E27FC236}">
                <a16:creationId xmlns:a16="http://schemas.microsoft.com/office/drawing/2014/main" id="{8402E4A3-ED0F-B021-67FE-EA64F4F6FD01}"/>
              </a:ext>
            </a:extLst>
          </p:cNvPr>
          <p:cNvGrpSpPr/>
          <p:nvPr/>
        </p:nvGrpSpPr>
        <p:grpSpPr>
          <a:xfrm>
            <a:off x="6014355" y="4597052"/>
            <a:ext cx="2691235" cy="646331"/>
            <a:chOff x="6014355" y="4597052"/>
            <a:chExt cx="2691235" cy="646331"/>
          </a:xfrm>
        </p:grpSpPr>
        <p:cxnSp>
          <p:nvCxnSpPr>
            <p:cNvPr id="5" name="Straight Arrow Connector 4">
              <a:extLst>
                <a:ext uri="{FF2B5EF4-FFF2-40B4-BE49-F238E27FC236}">
                  <a16:creationId xmlns:a16="http://schemas.microsoft.com/office/drawing/2014/main" id="{C74D949F-4B80-D5CB-AFAD-E8A51F1BAD41}"/>
                </a:ext>
              </a:extLst>
            </p:cNvPr>
            <p:cNvCxnSpPr>
              <a:cxnSpLocks/>
            </p:cNvCxnSpPr>
            <p:nvPr/>
          </p:nvCxnSpPr>
          <p:spPr>
            <a:xfrm flipH="1">
              <a:off x="6014355" y="4939990"/>
              <a:ext cx="1250741" cy="0"/>
            </a:xfrm>
            <a:prstGeom prst="straightConnector1">
              <a:avLst/>
            </a:prstGeom>
            <a:ln w="44450">
              <a:solidFill>
                <a:srgbClr val="FE0000"/>
              </a:solidFill>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6C28404A-5EDF-733A-8B09-4C60EAC67A83}"/>
                </a:ext>
              </a:extLst>
            </p:cNvPr>
            <p:cNvSpPr txBox="1"/>
            <p:nvPr/>
          </p:nvSpPr>
          <p:spPr>
            <a:xfrm>
              <a:off x="7265097" y="4597052"/>
              <a:ext cx="1440493" cy="646331"/>
            </a:xfrm>
            <a:prstGeom prst="rect">
              <a:avLst/>
            </a:prstGeom>
            <a:noFill/>
          </p:spPr>
          <p:txBody>
            <a:bodyPr wrap="square" rtlCol="0">
              <a:spAutoFit/>
            </a:bodyPr>
            <a:lstStyle/>
            <a:p>
              <a:r>
                <a:rPr lang="en-US" sz="3600" dirty="0">
                  <a:solidFill>
                    <a:srgbClr val="FF0000"/>
                  </a:solidFill>
                </a:rPr>
                <a:t>U.S.</a:t>
              </a:r>
            </a:p>
          </p:txBody>
        </p:sp>
      </p:grpSp>
    </p:spTree>
    <p:extLst>
      <p:ext uri="{BB962C8B-B14F-4D97-AF65-F5344CB8AC3E}">
        <p14:creationId xmlns:p14="http://schemas.microsoft.com/office/powerpoint/2010/main" val="27248727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473355-6E4A-884C-9B5D-958AE4F7431F}"/>
              </a:ext>
            </a:extLst>
          </p:cNvPr>
          <p:cNvPicPr>
            <a:picLocks noChangeAspect="1"/>
          </p:cNvPicPr>
          <p:nvPr/>
        </p:nvPicPr>
        <p:blipFill>
          <a:blip r:embed="rId3"/>
          <a:srcRect t="23966" b="21789"/>
          <a:stretch>
            <a:fillRect/>
          </a:stretch>
        </p:blipFill>
        <p:spPr>
          <a:xfrm>
            <a:off x="613317" y="1515131"/>
            <a:ext cx="11033721" cy="4858021"/>
          </a:xfrm>
          <a:prstGeom prst="rect">
            <a:avLst/>
          </a:prstGeom>
        </p:spPr>
      </p:pic>
      <p:sp>
        <p:nvSpPr>
          <p:cNvPr id="4" name="Slide Number Placeholder 3">
            <a:extLst>
              <a:ext uri="{FF2B5EF4-FFF2-40B4-BE49-F238E27FC236}">
                <a16:creationId xmlns:a16="http://schemas.microsoft.com/office/drawing/2014/main" id="{32F3482F-3D75-E045-A324-31ECEB79460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36" name="Title 35">
            <a:extLst>
              <a:ext uri="{FF2B5EF4-FFF2-40B4-BE49-F238E27FC236}">
                <a16:creationId xmlns:a16="http://schemas.microsoft.com/office/drawing/2014/main" id="{7B85B0BD-6F6F-E548-9CAF-5DB019071619}"/>
              </a:ext>
            </a:extLst>
          </p:cNvPr>
          <p:cNvSpPr>
            <a:spLocks noGrp="1"/>
          </p:cNvSpPr>
          <p:nvPr>
            <p:ph type="title"/>
          </p:nvPr>
        </p:nvSpPr>
        <p:spPr>
          <a:xfrm>
            <a:off x="897577" y="0"/>
            <a:ext cx="10515600" cy="1325563"/>
          </a:xfrm>
        </p:spPr>
        <p:txBody>
          <a:bodyPr/>
          <a:lstStyle/>
          <a:p>
            <a:r>
              <a:rPr lang="en-US" dirty="0">
                <a:solidFill>
                  <a:schemeClr val="bg1"/>
                </a:solidFill>
              </a:rPr>
              <a:t>Ski</a:t>
            </a:r>
            <a:r>
              <a:rPr lang="en-US" dirty="0"/>
              <a:t>pped Care Because of Cost (2022)</a:t>
            </a:r>
          </a:p>
        </p:txBody>
      </p:sp>
      <p:sp>
        <p:nvSpPr>
          <p:cNvPr id="49" name="TextBox 48">
            <a:extLst>
              <a:ext uri="{FF2B5EF4-FFF2-40B4-BE49-F238E27FC236}">
                <a16:creationId xmlns:a16="http://schemas.microsoft.com/office/drawing/2014/main" id="{71B7A293-EA03-9342-A09B-187DC2A55402}"/>
              </a:ext>
            </a:extLst>
          </p:cNvPr>
          <p:cNvSpPr txBox="1"/>
          <p:nvPr/>
        </p:nvSpPr>
        <p:spPr>
          <a:xfrm>
            <a:off x="3254478" y="6375037"/>
            <a:ext cx="8937522" cy="523220"/>
          </a:xfrm>
          <a:prstGeom prst="rect">
            <a:avLst/>
          </a:prstGeom>
          <a:noFill/>
        </p:spPr>
        <p:txBody>
          <a:bodyPr wrap="square" rtlCol="0">
            <a:spAutoFit/>
          </a:bodyPr>
          <a:lstStyle/>
          <a:p>
            <a:pPr lvl="0" defTabSz="1219170">
              <a:defRPr/>
            </a:pPr>
            <a:r>
              <a:rPr lang="en-US" sz="1400" dirty="0"/>
              <a:t>Source: Munira Z. Gunja, Relebohile </a:t>
            </a:r>
            <a:r>
              <a:rPr lang="en-US" sz="1400" dirty="0" err="1"/>
              <a:t>Masitha</a:t>
            </a:r>
            <a:r>
              <a:rPr lang="en-US" sz="1400" dirty="0"/>
              <a:t>, and Laurie C. Zephyrin, </a:t>
            </a:r>
            <a:r>
              <a:rPr lang="en-US" sz="1400" i="1" dirty="0"/>
              <a:t>Health Care for Women: How the U.S. Compares Internationally </a:t>
            </a:r>
            <a:r>
              <a:rPr lang="en-US" sz="1400" dirty="0"/>
              <a:t>(Commonwealth Fund, Aug. 2024).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50" name="TextBox 49">
            <a:extLst>
              <a:ext uri="{FF2B5EF4-FFF2-40B4-BE49-F238E27FC236}">
                <a16:creationId xmlns:a16="http://schemas.microsoft.com/office/drawing/2014/main" id="{728D5770-4148-D649-BCCF-0D6720FF9BED}"/>
              </a:ext>
            </a:extLst>
          </p:cNvPr>
          <p:cNvSpPr txBox="1"/>
          <p:nvPr/>
        </p:nvSpPr>
        <p:spPr>
          <a:xfrm>
            <a:off x="838200" y="1643552"/>
            <a:ext cx="617455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Interface"/>
                <a:ea typeface="Tahoma" panose="020B0604030504040204" pitchFamily="34" charset="0"/>
                <a:cs typeface="Tahoma" panose="020B0604030504040204" pitchFamily="34" charset="0"/>
              </a:rPr>
              <a:t>Percent of women ages 18–64 with at least one </a:t>
            </a:r>
            <a:br>
              <a:rPr kumimoji="0" lang="en-US" sz="2400" b="0" i="1" u="none" strike="noStrike" kern="1200" cap="none" spc="0" normalizeH="0" baseline="0" noProof="0" dirty="0">
                <a:ln>
                  <a:noFill/>
                </a:ln>
                <a:solidFill>
                  <a:prstClr val="black"/>
                </a:solidFill>
                <a:effectLst/>
                <a:uLnTx/>
                <a:uFillTx/>
                <a:latin typeface="Interface"/>
                <a:ea typeface="Tahoma" panose="020B0604030504040204" pitchFamily="34" charset="0"/>
                <a:cs typeface="Tahoma" panose="020B0604030504040204" pitchFamily="34" charset="0"/>
              </a:rPr>
            </a:br>
            <a:r>
              <a:rPr kumimoji="0" lang="en-US" sz="2400" b="0" i="1" u="none" strike="noStrike" kern="1200" cap="none" spc="0" normalizeH="0" baseline="0" noProof="0" dirty="0">
                <a:ln>
                  <a:noFill/>
                </a:ln>
                <a:solidFill>
                  <a:prstClr val="black"/>
                </a:solidFill>
                <a:effectLst/>
                <a:uLnTx/>
                <a:uFillTx/>
                <a:latin typeface="Interface"/>
                <a:ea typeface="Tahoma" panose="020B0604030504040204" pitchFamily="34" charset="0"/>
                <a:cs typeface="Tahoma" panose="020B0604030504040204" pitchFamily="34" charset="0"/>
              </a:rPr>
              <a:t>cost-related access problem</a:t>
            </a:r>
          </a:p>
        </p:txBody>
      </p:sp>
    </p:spTree>
    <p:extLst>
      <p:ext uri="{BB962C8B-B14F-4D97-AF65-F5344CB8AC3E}">
        <p14:creationId xmlns:p14="http://schemas.microsoft.com/office/powerpoint/2010/main" val="6456176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8DE26-6802-0562-23C3-18A429A1014F}"/>
              </a:ext>
            </a:extLst>
          </p:cNvPr>
          <p:cNvSpPr>
            <a:spLocks noGrp="1"/>
          </p:cNvSpPr>
          <p:nvPr>
            <p:ph type="title"/>
          </p:nvPr>
        </p:nvSpPr>
        <p:spPr>
          <a:xfrm>
            <a:off x="949712" y="0"/>
            <a:ext cx="10515600" cy="1325563"/>
          </a:xfrm>
        </p:spPr>
        <p:txBody>
          <a:bodyPr/>
          <a:lstStyle/>
          <a:p>
            <a:r>
              <a:rPr lang="en-US" dirty="0">
                <a:solidFill>
                  <a:schemeClr val="bg1"/>
                </a:solidFill>
              </a:rPr>
              <a:t>Ha</a:t>
            </a:r>
            <a:r>
              <a:rPr lang="en-US" dirty="0">
                <a:solidFill>
                  <a:schemeClr val="accent5">
                    <a:lumMod val="50000"/>
                  </a:schemeClr>
                </a:solidFill>
              </a:rPr>
              <a:t>v</a:t>
            </a:r>
            <a:r>
              <a:rPr lang="en-US" dirty="0"/>
              <a:t>ing a regular care provider</a:t>
            </a:r>
          </a:p>
        </p:txBody>
      </p:sp>
      <p:pic>
        <p:nvPicPr>
          <p:cNvPr id="7" name="Content Placeholder 6">
            <a:extLst>
              <a:ext uri="{FF2B5EF4-FFF2-40B4-BE49-F238E27FC236}">
                <a16:creationId xmlns:a16="http://schemas.microsoft.com/office/drawing/2014/main" id="{10BC8631-2999-8B16-6DE0-31A923302DCF}"/>
              </a:ext>
            </a:extLst>
          </p:cNvPr>
          <p:cNvPicPr>
            <a:picLocks noGrp="1" noChangeAspect="1"/>
          </p:cNvPicPr>
          <p:nvPr>
            <p:ph idx="1"/>
          </p:nvPr>
        </p:nvPicPr>
        <p:blipFill>
          <a:blip r:embed="rId3"/>
          <a:srcRect t="6695" b="30498"/>
          <a:stretch>
            <a:fillRect/>
          </a:stretch>
        </p:blipFill>
        <p:spPr>
          <a:xfrm>
            <a:off x="838199" y="1448759"/>
            <a:ext cx="10725981" cy="3981885"/>
          </a:xfrm>
          <a:prstGeom prst="rect">
            <a:avLst/>
          </a:prstGeom>
        </p:spPr>
      </p:pic>
      <p:sp>
        <p:nvSpPr>
          <p:cNvPr id="4" name="Slide Number Placeholder 3">
            <a:extLst>
              <a:ext uri="{FF2B5EF4-FFF2-40B4-BE49-F238E27FC236}">
                <a16:creationId xmlns:a16="http://schemas.microsoft.com/office/drawing/2014/main" id="{8E4AF1C3-242D-F56E-E1BC-5B8A5962627E}"/>
              </a:ext>
            </a:extLst>
          </p:cNvPr>
          <p:cNvSpPr>
            <a:spLocks noGrp="1"/>
          </p:cNvSpPr>
          <p:nvPr>
            <p:ph type="sldNum" sz="quarter" idx="12"/>
          </p:nvPr>
        </p:nvSpPr>
        <p:spPr/>
        <p:txBody>
          <a:bodyPr/>
          <a:lstStyle/>
          <a:p>
            <a:fld id="{D9F085D5-EC86-4F6A-B501-C1359CB39116}" type="slidenum">
              <a:rPr lang="en-GB" smtClean="0"/>
              <a:t>45</a:t>
            </a:fld>
            <a:endParaRPr lang="en-GB"/>
          </a:p>
        </p:txBody>
      </p:sp>
      <p:sp>
        <p:nvSpPr>
          <p:cNvPr id="5" name="TextBox 4">
            <a:extLst>
              <a:ext uri="{FF2B5EF4-FFF2-40B4-BE49-F238E27FC236}">
                <a16:creationId xmlns:a16="http://schemas.microsoft.com/office/drawing/2014/main" id="{3CEA223D-B003-D6A2-8BCD-1D637E406599}"/>
              </a:ext>
            </a:extLst>
          </p:cNvPr>
          <p:cNvSpPr txBox="1"/>
          <p:nvPr/>
        </p:nvSpPr>
        <p:spPr>
          <a:xfrm>
            <a:off x="3334215" y="6457166"/>
            <a:ext cx="7002966" cy="338554"/>
          </a:xfrm>
          <a:prstGeom prst="rect">
            <a:avLst/>
          </a:prstGeom>
          <a:noFill/>
        </p:spPr>
        <p:txBody>
          <a:bodyPr wrap="square" rtlCol="0">
            <a:spAutoFit/>
          </a:bodyPr>
          <a:lstStyle/>
          <a:p>
            <a:r>
              <a:rPr lang="en-US" sz="1600" dirty="0"/>
              <a:t>Source: KFF analysis of 2024 Behavioral Risk Factor Surveillance Survey</a:t>
            </a:r>
          </a:p>
        </p:txBody>
      </p:sp>
    </p:spTree>
    <p:extLst>
      <p:ext uri="{BB962C8B-B14F-4D97-AF65-F5344CB8AC3E}">
        <p14:creationId xmlns:p14="http://schemas.microsoft.com/office/powerpoint/2010/main" val="6376943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843BF-6809-E1EB-79EA-1AEB360A9823}"/>
              </a:ext>
            </a:extLst>
          </p:cNvPr>
          <p:cNvSpPr>
            <a:spLocks noGrp="1"/>
          </p:cNvSpPr>
          <p:nvPr>
            <p:ph type="title"/>
          </p:nvPr>
        </p:nvSpPr>
        <p:spPr/>
        <p:txBody>
          <a:bodyPr/>
          <a:lstStyle/>
          <a:p>
            <a:r>
              <a:rPr lang="en-US" dirty="0">
                <a:solidFill>
                  <a:schemeClr val="bg1"/>
                </a:solidFill>
              </a:rPr>
              <a:t>Chi</a:t>
            </a:r>
            <a:r>
              <a:rPr lang="en-US" dirty="0"/>
              <a:t>ldren’s access to Health Care</a:t>
            </a:r>
          </a:p>
        </p:txBody>
      </p:sp>
      <p:pic>
        <p:nvPicPr>
          <p:cNvPr id="7" name="Content Placeholder 6">
            <a:extLst>
              <a:ext uri="{FF2B5EF4-FFF2-40B4-BE49-F238E27FC236}">
                <a16:creationId xmlns:a16="http://schemas.microsoft.com/office/drawing/2014/main" id="{5500CB5F-CB7A-E302-230C-69457F5EE029}"/>
              </a:ext>
            </a:extLst>
          </p:cNvPr>
          <p:cNvPicPr>
            <a:picLocks noGrp="1" noChangeAspect="1"/>
          </p:cNvPicPr>
          <p:nvPr>
            <p:ph idx="1"/>
          </p:nvPr>
        </p:nvPicPr>
        <p:blipFill>
          <a:blip r:embed="rId3"/>
          <a:srcRect t="6716" b="42030"/>
          <a:stretch>
            <a:fillRect/>
          </a:stretch>
        </p:blipFill>
        <p:spPr>
          <a:xfrm>
            <a:off x="838200" y="1468259"/>
            <a:ext cx="11107036" cy="3572091"/>
          </a:xfrm>
          <a:prstGeom prst="rect">
            <a:avLst/>
          </a:prstGeom>
        </p:spPr>
      </p:pic>
      <p:sp>
        <p:nvSpPr>
          <p:cNvPr id="4" name="Slide Number Placeholder 3">
            <a:extLst>
              <a:ext uri="{FF2B5EF4-FFF2-40B4-BE49-F238E27FC236}">
                <a16:creationId xmlns:a16="http://schemas.microsoft.com/office/drawing/2014/main" id="{5376131A-2730-E4D8-4E85-A12C8D4B9C84}"/>
              </a:ext>
            </a:extLst>
          </p:cNvPr>
          <p:cNvSpPr>
            <a:spLocks noGrp="1"/>
          </p:cNvSpPr>
          <p:nvPr>
            <p:ph type="sldNum" sz="quarter" idx="12"/>
          </p:nvPr>
        </p:nvSpPr>
        <p:spPr/>
        <p:txBody>
          <a:bodyPr/>
          <a:lstStyle/>
          <a:p>
            <a:fld id="{D9F085D5-EC86-4F6A-B501-C1359CB39116}" type="slidenum">
              <a:rPr lang="en-GB" smtClean="0"/>
              <a:t>46</a:t>
            </a:fld>
            <a:endParaRPr lang="en-GB"/>
          </a:p>
        </p:txBody>
      </p:sp>
      <p:sp>
        <p:nvSpPr>
          <p:cNvPr id="5" name="TextBox 4">
            <a:extLst>
              <a:ext uri="{FF2B5EF4-FFF2-40B4-BE49-F238E27FC236}">
                <a16:creationId xmlns:a16="http://schemas.microsoft.com/office/drawing/2014/main" id="{EEF85525-7A7D-E8E0-5E72-D8E1C013EFA0}"/>
              </a:ext>
            </a:extLst>
          </p:cNvPr>
          <p:cNvSpPr txBox="1"/>
          <p:nvPr/>
        </p:nvSpPr>
        <p:spPr>
          <a:xfrm>
            <a:off x="3311913" y="6411952"/>
            <a:ext cx="6880302" cy="338554"/>
          </a:xfrm>
          <a:prstGeom prst="rect">
            <a:avLst/>
          </a:prstGeom>
          <a:noFill/>
        </p:spPr>
        <p:txBody>
          <a:bodyPr wrap="square" rtlCol="0">
            <a:spAutoFit/>
          </a:bodyPr>
          <a:lstStyle/>
          <a:p>
            <a:r>
              <a:rPr lang="en-US" sz="1600" dirty="0"/>
              <a:t>Source: KFF analysis of data from NSCH, HRSA, and MCHB</a:t>
            </a:r>
          </a:p>
        </p:txBody>
      </p:sp>
    </p:spTree>
    <p:extLst>
      <p:ext uri="{BB962C8B-B14F-4D97-AF65-F5344CB8AC3E}">
        <p14:creationId xmlns:p14="http://schemas.microsoft.com/office/powerpoint/2010/main" val="11428556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DFB12-6FCB-F34B-80D7-4AFC2D652CA1}"/>
              </a:ext>
            </a:extLst>
          </p:cNvPr>
          <p:cNvSpPr>
            <a:spLocks noGrp="1"/>
          </p:cNvSpPr>
          <p:nvPr>
            <p:ph type="title"/>
          </p:nvPr>
        </p:nvSpPr>
        <p:spPr>
          <a:xfrm>
            <a:off x="707575" y="0"/>
            <a:ext cx="10515600" cy="1325563"/>
          </a:xfrm>
        </p:spPr>
        <p:txBody>
          <a:bodyPr/>
          <a:lstStyle/>
          <a:p>
            <a:r>
              <a:rPr lang="en-US" dirty="0">
                <a:solidFill>
                  <a:schemeClr val="bg1"/>
                </a:solidFill>
              </a:rPr>
              <a:t>Out</a:t>
            </a:r>
            <a:r>
              <a:rPr lang="en-US" dirty="0"/>
              <a:t>-of-Pocket Costs</a:t>
            </a:r>
          </a:p>
        </p:txBody>
      </p:sp>
      <p:sp>
        <p:nvSpPr>
          <p:cNvPr id="4" name="Slide Number Placeholder 3">
            <a:extLst>
              <a:ext uri="{FF2B5EF4-FFF2-40B4-BE49-F238E27FC236}">
                <a16:creationId xmlns:a16="http://schemas.microsoft.com/office/drawing/2014/main" id="{8923D7C9-9FEA-2E40-9250-4FF01ED3C8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5" name="TextBox 4">
            <a:extLst>
              <a:ext uri="{FF2B5EF4-FFF2-40B4-BE49-F238E27FC236}">
                <a16:creationId xmlns:a16="http://schemas.microsoft.com/office/drawing/2014/main" id="{B78B5A69-BA53-B349-AE39-204E0C176DA9}"/>
              </a:ext>
            </a:extLst>
          </p:cNvPr>
          <p:cNvSpPr txBox="1"/>
          <p:nvPr/>
        </p:nvSpPr>
        <p:spPr>
          <a:xfrm>
            <a:off x="3254478" y="6393227"/>
            <a:ext cx="8937522" cy="52322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Munira</a:t>
            </a:r>
            <a:r>
              <a:rPr kumimoji="0" lang="en-US" sz="1400" b="0" i="0" u="none" strike="noStrike" kern="1200" cap="none" spc="0" normalizeH="0" baseline="0" noProof="0" dirty="0">
                <a:ln>
                  <a:noFill/>
                </a:ln>
                <a:solidFill>
                  <a:prstClr val="black"/>
                </a:solidFill>
                <a:effectLst/>
                <a:uLnTx/>
                <a:uFillTx/>
                <a:latin typeface="Calibri"/>
                <a:ea typeface="+mn-ea"/>
                <a:cs typeface="+mn-cs"/>
              </a:rPr>
              <a:t> Z.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Gunja</a:t>
            </a:r>
            <a:r>
              <a:rPr kumimoji="0" lang="en-US" sz="1400" b="0" i="0" u="none" strike="noStrike" kern="1200" cap="none" spc="0" normalizeH="0" baseline="0" noProof="0" dirty="0">
                <a:ln>
                  <a:noFill/>
                </a:ln>
                <a:solidFill>
                  <a:prstClr val="black"/>
                </a:solidFill>
                <a:effectLst/>
                <a:uLnTx/>
                <a:uFillTx/>
                <a:latin typeface="Calibri"/>
                <a:ea typeface="+mn-ea"/>
                <a:cs typeface="+mn-cs"/>
              </a:rPr>
              <a:t> et al., </a:t>
            </a:r>
            <a:r>
              <a:rPr kumimoji="0" lang="en-US" sz="1400" b="0" i="1" u="none" strike="noStrike" kern="1200" cap="none" spc="0" normalizeH="0" baseline="0" noProof="0" dirty="0">
                <a:ln>
                  <a:noFill/>
                </a:ln>
                <a:solidFill>
                  <a:prstClr val="black"/>
                </a:solidFill>
                <a:effectLst/>
                <a:uLnTx/>
                <a:uFillTx/>
                <a:latin typeface="Calibri"/>
                <a:ea typeface="+mn-ea"/>
                <a:cs typeface="+mn-cs"/>
              </a:rPr>
              <a:t>What Is the Status of Women’s Health and Health Care in the U.S. Compared to Ten Other Countries? </a:t>
            </a:r>
            <a:r>
              <a:rPr kumimoji="0" lang="en-US" sz="1400" b="0" i="0" u="none" strike="noStrike" kern="1200" cap="none" spc="0" normalizeH="0" baseline="0" noProof="0" dirty="0">
                <a:ln>
                  <a:noFill/>
                </a:ln>
                <a:solidFill>
                  <a:prstClr val="black"/>
                </a:solidFill>
                <a:effectLst/>
                <a:uLnTx/>
                <a:uFillTx/>
                <a:latin typeface="Calibri"/>
                <a:ea typeface="+mn-ea"/>
                <a:cs typeface="+mn-cs"/>
              </a:rPr>
              <a:t>(Commonwealth Fund, Dec. 2018).</a:t>
            </a:r>
          </a:p>
        </p:txBody>
      </p:sp>
      <p:pic>
        <p:nvPicPr>
          <p:cNvPr id="18" name="Picture 17">
            <a:extLst>
              <a:ext uri="{FF2B5EF4-FFF2-40B4-BE49-F238E27FC236}">
                <a16:creationId xmlns:a16="http://schemas.microsoft.com/office/drawing/2014/main" id="{9D5C2D30-5EED-1E42-8D9B-8776A7675302}"/>
              </a:ext>
            </a:extLst>
          </p:cNvPr>
          <p:cNvPicPr>
            <a:picLocks noChangeAspect="1"/>
          </p:cNvPicPr>
          <p:nvPr/>
        </p:nvPicPr>
        <p:blipFill>
          <a:blip r:embed="rId2"/>
          <a:stretch>
            <a:fillRect/>
          </a:stretch>
        </p:blipFill>
        <p:spPr>
          <a:xfrm>
            <a:off x="1168346" y="1163100"/>
            <a:ext cx="9855307" cy="4985626"/>
          </a:xfrm>
          <a:prstGeom prst="rect">
            <a:avLst/>
          </a:prstGeom>
        </p:spPr>
      </p:pic>
    </p:spTree>
    <p:extLst>
      <p:ext uri="{BB962C8B-B14F-4D97-AF65-F5344CB8AC3E}">
        <p14:creationId xmlns:p14="http://schemas.microsoft.com/office/powerpoint/2010/main" val="16723826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E7D68-2CCD-41A8-A996-31547A5B08CF}"/>
              </a:ext>
            </a:extLst>
          </p:cNvPr>
          <p:cNvSpPr>
            <a:spLocks noGrp="1"/>
          </p:cNvSpPr>
          <p:nvPr>
            <p:ph type="title"/>
          </p:nvPr>
        </p:nvSpPr>
        <p:spPr/>
        <p:txBody>
          <a:bodyPr>
            <a:normAutofit/>
          </a:bodyPr>
          <a:lstStyle/>
          <a:p>
            <a:r>
              <a:rPr lang="en-US" dirty="0">
                <a:solidFill>
                  <a:schemeClr val="bg1"/>
                </a:solidFill>
              </a:rPr>
              <a:t>Me</a:t>
            </a:r>
            <a:r>
              <a:rPr lang="en-US" dirty="0"/>
              <a:t>dical Bill Problems</a:t>
            </a:r>
          </a:p>
        </p:txBody>
      </p:sp>
      <p:grpSp>
        <p:nvGrpSpPr>
          <p:cNvPr id="6" name="Group 5">
            <a:extLst>
              <a:ext uri="{FF2B5EF4-FFF2-40B4-BE49-F238E27FC236}">
                <a16:creationId xmlns:a16="http://schemas.microsoft.com/office/drawing/2014/main" id="{021FEEB6-2731-4E43-8C07-90D385F3D578}"/>
              </a:ext>
            </a:extLst>
          </p:cNvPr>
          <p:cNvGrpSpPr/>
          <p:nvPr/>
        </p:nvGrpSpPr>
        <p:grpSpPr>
          <a:xfrm>
            <a:off x="2202732" y="935932"/>
            <a:ext cx="8501844" cy="4749529"/>
            <a:chOff x="48704" y="804802"/>
            <a:chExt cx="9001063" cy="4458232"/>
          </a:xfrm>
        </p:grpSpPr>
        <p:graphicFrame>
          <p:nvGraphicFramePr>
            <p:cNvPr id="7" name="Chart 6">
              <a:extLst>
                <a:ext uri="{FF2B5EF4-FFF2-40B4-BE49-F238E27FC236}">
                  <a16:creationId xmlns:a16="http://schemas.microsoft.com/office/drawing/2014/main" id="{E0940BFF-8A15-44E7-BB16-4DA18A4EC41C}"/>
                </a:ext>
              </a:extLst>
            </p:cNvPr>
            <p:cNvGraphicFramePr/>
            <p:nvPr/>
          </p:nvGraphicFramePr>
          <p:xfrm>
            <a:off x="48704" y="804802"/>
            <a:ext cx="9001063" cy="445823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7BB85389-23F9-4ECD-AEED-25B476CA282C}"/>
                </a:ext>
              </a:extLst>
            </p:cNvPr>
            <p:cNvSpPr txBox="1"/>
            <p:nvPr/>
          </p:nvSpPr>
          <p:spPr>
            <a:xfrm>
              <a:off x="4501818" y="3396120"/>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9" name="TextBox 8">
              <a:extLst>
                <a:ext uri="{FF2B5EF4-FFF2-40B4-BE49-F238E27FC236}">
                  <a16:creationId xmlns:a16="http://schemas.microsoft.com/office/drawing/2014/main" id="{18C4BF00-DA37-4AA7-9591-8F23F5C150BB}"/>
                </a:ext>
              </a:extLst>
            </p:cNvPr>
            <p:cNvSpPr txBox="1"/>
            <p:nvPr/>
          </p:nvSpPr>
          <p:spPr>
            <a:xfrm>
              <a:off x="6046767" y="3054219"/>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0" name="TextBox 9">
              <a:extLst>
                <a:ext uri="{FF2B5EF4-FFF2-40B4-BE49-F238E27FC236}">
                  <a16:creationId xmlns:a16="http://schemas.microsoft.com/office/drawing/2014/main" id="{1286CDF3-9095-474C-A0D3-10EBAF774D97}"/>
                </a:ext>
              </a:extLst>
            </p:cNvPr>
            <p:cNvSpPr txBox="1"/>
            <p:nvPr/>
          </p:nvSpPr>
          <p:spPr>
            <a:xfrm>
              <a:off x="7591719" y="2216759"/>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1" name="TextBox 10">
              <a:extLst>
                <a:ext uri="{FF2B5EF4-FFF2-40B4-BE49-F238E27FC236}">
                  <a16:creationId xmlns:a16="http://schemas.microsoft.com/office/drawing/2014/main" id="{558AB81C-00B6-463D-A427-614AEFD7EC67}"/>
                </a:ext>
              </a:extLst>
            </p:cNvPr>
            <p:cNvSpPr txBox="1"/>
            <p:nvPr/>
          </p:nvSpPr>
          <p:spPr>
            <a:xfrm>
              <a:off x="2184397" y="3871499"/>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2" name="TextBox 11">
              <a:extLst>
                <a:ext uri="{FF2B5EF4-FFF2-40B4-BE49-F238E27FC236}">
                  <a16:creationId xmlns:a16="http://schemas.microsoft.com/office/drawing/2014/main" id="{0B4E2D79-8277-40BC-BA0F-5C863ADCD297}"/>
                </a:ext>
              </a:extLst>
            </p:cNvPr>
            <p:cNvSpPr txBox="1"/>
            <p:nvPr/>
          </p:nvSpPr>
          <p:spPr>
            <a:xfrm>
              <a:off x="5274293" y="3319919"/>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3" name="TextBox 12">
              <a:extLst>
                <a:ext uri="{FF2B5EF4-FFF2-40B4-BE49-F238E27FC236}">
                  <a16:creationId xmlns:a16="http://schemas.microsoft.com/office/drawing/2014/main" id="{A78514C5-3704-4BFC-861A-EA0F1C9375CD}"/>
                </a:ext>
              </a:extLst>
            </p:cNvPr>
            <p:cNvSpPr txBox="1"/>
            <p:nvPr/>
          </p:nvSpPr>
          <p:spPr>
            <a:xfrm>
              <a:off x="1411923" y="3974614"/>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4" name="TextBox 13">
              <a:extLst>
                <a:ext uri="{FF2B5EF4-FFF2-40B4-BE49-F238E27FC236}">
                  <a16:creationId xmlns:a16="http://schemas.microsoft.com/office/drawing/2014/main" id="{34E3C036-D666-4385-9D7F-92FC76AF9BCD}"/>
                </a:ext>
              </a:extLst>
            </p:cNvPr>
            <p:cNvSpPr txBox="1"/>
            <p:nvPr/>
          </p:nvSpPr>
          <p:spPr>
            <a:xfrm>
              <a:off x="3729346" y="3477666"/>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5" name="TextBox 14">
              <a:extLst>
                <a:ext uri="{FF2B5EF4-FFF2-40B4-BE49-F238E27FC236}">
                  <a16:creationId xmlns:a16="http://schemas.microsoft.com/office/drawing/2014/main" id="{48FA48EB-448A-45DA-90B2-DDC30B651CCE}"/>
                </a:ext>
              </a:extLst>
            </p:cNvPr>
            <p:cNvSpPr txBox="1"/>
            <p:nvPr/>
          </p:nvSpPr>
          <p:spPr>
            <a:xfrm>
              <a:off x="2956871" y="3686833"/>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6" name="TextBox 15">
              <a:extLst>
                <a:ext uri="{FF2B5EF4-FFF2-40B4-BE49-F238E27FC236}">
                  <a16:creationId xmlns:a16="http://schemas.microsoft.com/office/drawing/2014/main" id="{42520462-2AB3-41F9-9EF6-5F7BBC985727}"/>
                </a:ext>
              </a:extLst>
            </p:cNvPr>
            <p:cNvSpPr txBox="1"/>
            <p:nvPr/>
          </p:nvSpPr>
          <p:spPr>
            <a:xfrm>
              <a:off x="6819241" y="2546416"/>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7" name="TextBox 16">
              <a:extLst>
                <a:ext uri="{FF2B5EF4-FFF2-40B4-BE49-F238E27FC236}">
                  <a16:creationId xmlns:a16="http://schemas.microsoft.com/office/drawing/2014/main" id="{E5A6EAE0-E2A7-4D24-B8C1-F0C87B09DBA3}"/>
                </a:ext>
              </a:extLst>
            </p:cNvPr>
            <p:cNvSpPr txBox="1"/>
            <p:nvPr/>
          </p:nvSpPr>
          <p:spPr>
            <a:xfrm>
              <a:off x="639449" y="4368347"/>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grpSp>
      <p:sp>
        <p:nvSpPr>
          <p:cNvPr id="18" name="TextBox 17">
            <a:extLst>
              <a:ext uri="{FF2B5EF4-FFF2-40B4-BE49-F238E27FC236}">
                <a16:creationId xmlns:a16="http://schemas.microsoft.com/office/drawing/2014/main" id="{5D58DE35-D517-444C-BA22-B81DCA234378}"/>
              </a:ext>
            </a:extLst>
          </p:cNvPr>
          <p:cNvSpPr txBox="1"/>
          <p:nvPr/>
        </p:nvSpPr>
        <p:spPr>
          <a:xfrm>
            <a:off x="3254478" y="6372181"/>
            <a:ext cx="8937522" cy="52322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Munira</a:t>
            </a:r>
            <a:r>
              <a:rPr kumimoji="0" lang="en-US" sz="1400" b="0" i="0" u="none" strike="noStrike" kern="1200" cap="none" spc="0" normalizeH="0" baseline="0" noProof="0" dirty="0">
                <a:ln>
                  <a:noFill/>
                </a:ln>
                <a:solidFill>
                  <a:prstClr val="black"/>
                </a:solidFill>
                <a:effectLst/>
                <a:uLnTx/>
                <a:uFillTx/>
                <a:latin typeface="Calibri"/>
                <a:ea typeface="+mn-ea"/>
                <a:cs typeface="+mn-cs"/>
              </a:rPr>
              <a:t> Z.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Gunja</a:t>
            </a:r>
            <a:r>
              <a:rPr kumimoji="0" lang="en-US" sz="1400" b="0" i="0" u="none" strike="noStrike" kern="1200" cap="none" spc="0" normalizeH="0" baseline="0" noProof="0" dirty="0">
                <a:ln>
                  <a:noFill/>
                </a:ln>
                <a:solidFill>
                  <a:prstClr val="black"/>
                </a:solidFill>
                <a:effectLst/>
                <a:uLnTx/>
                <a:uFillTx/>
                <a:latin typeface="Calibri"/>
                <a:ea typeface="+mn-ea"/>
                <a:cs typeface="+mn-cs"/>
              </a:rPr>
              <a:t> et al., </a:t>
            </a:r>
            <a:r>
              <a:rPr kumimoji="0" lang="en-US" sz="1400" b="0" i="1" u="none" strike="noStrike" kern="1200" cap="none" spc="0" normalizeH="0" baseline="0" noProof="0" dirty="0">
                <a:ln>
                  <a:noFill/>
                </a:ln>
                <a:solidFill>
                  <a:prstClr val="black"/>
                </a:solidFill>
                <a:effectLst/>
                <a:uLnTx/>
                <a:uFillTx/>
                <a:latin typeface="Calibri"/>
                <a:ea typeface="+mn-ea"/>
                <a:cs typeface="+mn-cs"/>
              </a:rPr>
              <a:t>What Is the Status of Women’s Health and Health Care in the U.S. Compared to Ten Other Countries? </a:t>
            </a:r>
            <a:r>
              <a:rPr kumimoji="0" lang="en-US" sz="1400" b="0" i="0" u="none" strike="noStrike" kern="1200" cap="none" spc="0" normalizeH="0" baseline="0" noProof="0" dirty="0">
                <a:ln>
                  <a:noFill/>
                </a:ln>
                <a:solidFill>
                  <a:prstClr val="black"/>
                </a:solidFill>
                <a:effectLst/>
                <a:uLnTx/>
                <a:uFillTx/>
                <a:latin typeface="Calibri"/>
                <a:ea typeface="+mn-ea"/>
                <a:cs typeface="+mn-cs"/>
              </a:rPr>
              <a:t>(Commonwealth Fund, Dec. 2018).</a:t>
            </a:r>
          </a:p>
        </p:txBody>
      </p:sp>
      <p:sp>
        <p:nvSpPr>
          <p:cNvPr id="21" name="TextBox 20">
            <a:extLst>
              <a:ext uri="{FF2B5EF4-FFF2-40B4-BE49-F238E27FC236}">
                <a16:creationId xmlns:a16="http://schemas.microsoft.com/office/drawing/2014/main" id="{59A38EAD-D856-4C2F-B6E1-5FF169301BD8}"/>
              </a:ext>
            </a:extLst>
          </p:cNvPr>
          <p:cNvSpPr txBox="1"/>
          <p:nvPr/>
        </p:nvSpPr>
        <p:spPr>
          <a:xfrm>
            <a:off x="838200" y="1708963"/>
            <a:ext cx="533399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Interface"/>
                <a:ea typeface="Tahoma" panose="020B0604030504040204" pitchFamily="34" charset="0"/>
                <a:cs typeface="Tahoma" panose="020B0604030504040204" pitchFamily="34" charset="0"/>
              </a:rPr>
              <a:t>Percent of women ages 18–64 with at least one medical bill problem.</a:t>
            </a:r>
          </a:p>
        </p:txBody>
      </p:sp>
    </p:spTree>
    <p:extLst>
      <p:ext uri="{BB962C8B-B14F-4D97-AF65-F5344CB8AC3E}">
        <p14:creationId xmlns:p14="http://schemas.microsoft.com/office/powerpoint/2010/main" val="9802729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E5A1C-D006-44AB-B42E-2EEC1983D794}"/>
              </a:ext>
            </a:extLst>
          </p:cNvPr>
          <p:cNvSpPr>
            <a:spLocks noGrp="1"/>
          </p:cNvSpPr>
          <p:nvPr>
            <p:ph type="title"/>
          </p:nvPr>
        </p:nvSpPr>
        <p:spPr>
          <a:xfrm>
            <a:off x="731325" y="0"/>
            <a:ext cx="10515600" cy="1325563"/>
          </a:xfrm>
        </p:spPr>
        <p:txBody>
          <a:bodyPr/>
          <a:lstStyle/>
          <a:p>
            <a:r>
              <a:rPr lang="en-US" dirty="0">
                <a:solidFill>
                  <a:schemeClr val="bg1"/>
                </a:solidFill>
              </a:rPr>
              <a:t>Avo</a:t>
            </a:r>
            <a:r>
              <a:rPr lang="en-US" dirty="0"/>
              <a:t>idable Deaths</a:t>
            </a:r>
          </a:p>
        </p:txBody>
      </p:sp>
      <p:sp>
        <p:nvSpPr>
          <p:cNvPr id="4" name="Slide Number Placeholder 3">
            <a:extLst>
              <a:ext uri="{FF2B5EF4-FFF2-40B4-BE49-F238E27FC236}">
                <a16:creationId xmlns:a16="http://schemas.microsoft.com/office/drawing/2014/main" id="{41103A0B-2079-48AC-B71E-D29FCDC3EF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5" name="Chart Placeholder 12">
            <a:extLst>
              <a:ext uri="{FF2B5EF4-FFF2-40B4-BE49-F238E27FC236}">
                <a16:creationId xmlns:a16="http://schemas.microsoft.com/office/drawing/2014/main" id="{3E033C12-9845-48C9-844B-C8B0851EABDA}"/>
              </a:ext>
            </a:extLst>
          </p:cNvPr>
          <p:cNvGraphicFramePr>
            <a:graphicFrameLocks/>
          </p:cNvGraphicFramePr>
          <p:nvPr>
            <p:extLst>
              <p:ext uri="{D42A27DB-BD31-4B8C-83A1-F6EECF244321}">
                <p14:modId xmlns:p14="http://schemas.microsoft.com/office/powerpoint/2010/main" val="3189798953"/>
              </p:ext>
            </p:extLst>
          </p:nvPr>
        </p:nvGraphicFramePr>
        <p:xfrm>
          <a:off x="1671484" y="1325562"/>
          <a:ext cx="9245560" cy="508722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6DB5BACC-E569-48E8-9A2C-7B5A5F5EABB0}"/>
              </a:ext>
            </a:extLst>
          </p:cNvPr>
          <p:cNvSpPr txBox="1"/>
          <p:nvPr/>
        </p:nvSpPr>
        <p:spPr>
          <a:xfrm>
            <a:off x="3308932" y="6412788"/>
            <a:ext cx="6900869" cy="40011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0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1000" b="0" i="0" u="none" strike="noStrike" kern="1200" cap="none" spc="0" normalizeH="0" baseline="0" noProof="0" dirty="0">
                <a:ln>
                  <a:noFill/>
                </a:ln>
                <a:solidFill>
                  <a:prstClr val="black"/>
                </a:solidFill>
                <a:effectLst/>
                <a:uLnTx/>
                <a:uFillTx/>
                <a:latin typeface="Calibri"/>
                <a:ea typeface="+mn-ea"/>
                <a:cs typeface="+mn-cs"/>
              </a:rPr>
              <a:t> </a:t>
            </a:r>
            <a:r>
              <a:rPr kumimoji="0" lang="en-US" sz="10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10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10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1000" b="0" i="0" u="none" strike="noStrike" kern="1200" cap="none" spc="0" normalizeH="0" baseline="0" noProof="0" dirty="0">
                <a:ln>
                  <a:noFill/>
                </a:ln>
                <a:solidFill>
                  <a:prstClr val="black"/>
                </a:solidFill>
                <a:effectLst/>
                <a:uLnTx/>
                <a:uFillTx/>
                <a:latin typeface="Calibri"/>
                <a:ea typeface="+mn-ea"/>
                <a:cs typeface="+mn-cs"/>
              </a:rPr>
              <a:t>(Commonwealth Fund, Jan. 2020).</a:t>
            </a:r>
          </a:p>
        </p:txBody>
      </p:sp>
      <p:sp>
        <p:nvSpPr>
          <p:cNvPr id="3" name="Rectangle 2">
            <a:extLst>
              <a:ext uri="{FF2B5EF4-FFF2-40B4-BE49-F238E27FC236}">
                <a16:creationId xmlns:a16="http://schemas.microsoft.com/office/drawing/2014/main" id="{1109AB07-85CC-4A18-9B99-AC2D8591B531}"/>
              </a:ext>
            </a:extLst>
          </p:cNvPr>
          <p:cNvSpPr/>
          <p:nvPr/>
        </p:nvSpPr>
        <p:spPr>
          <a:xfrm>
            <a:off x="635319" y="1324050"/>
            <a:ext cx="4224939"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Deaths per 100,000 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Heart disease, stroke, diabetes…</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1283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01583-143F-2DBC-E15A-73AA5486C1C1}"/>
              </a:ext>
            </a:extLst>
          </p:cNvPr>
          <p:cNvSpPr>
            <a:spLocks noGrp="1"/>
          </p:cNvSpPr>
          <p:nvPr>
            <p:ph idx="1"/>
          </p:nvPr>
        </p:nvSpPr>
        <p:spPr>
          <a:xfrm>
            <a:off x="1146547" y="1538831"/>
            <a:ext cx="10515600" cy="2799251"/>
          </a:xfrm>
        </p:spPr>
        <p:txBody>
          <a:bodyPr>
            <a:normAutofit/>
          </a:bodyPr>
          <a:lstStyle/>
          <a:p>
            <a:pPr marL="0" indent="0">
              <a:buNone/>
            </a:pPr>
            <a:r>
              <a:rPr lang="en-US" sz="4800" dirty="0"/>
              <a:t>Healthcare expenditures in the U.S.</a:t>
            </a:r>
          </a:p>
        </p:txBody>
      </p:sp>
      <p:sp>
        <p:nvSpPr>
          <p:cNvPr id="4" name="Slide Number Placeholder 3">
            <a:extLst>
              <a:ext uri="{FF2B5EF4-FFF2-40B4-BE49-F238E27FC236}">
                <a16:creationId xmlns:a16="http://schemas.microsoft.com/office/drawing/2014/main" id="{64C03DA0-87BF-8446-532D-3B5AD732D50F}"/>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28385367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29F88-51B0-0345-937B-BF5C0D108CEB}"/>
              </a:ext>
            </a:extLst>
          </p:cNvPr>
          <p:cNvSpPr>
            <a:spLocks noGrp="1"/>
          </p:cNvSpPr>
          <p:nvPr>
            <p:ph type="title"/>
          </p:nvPr>
        </p:nvSpPr>
        <p:spPr>
          <a:xfrm>
            <a:off x="754743" y="10886"/>
            <a:ext cx="10515600" cy="1325563"/>
          </a:xfrm>
        </p:spPr>
        <p:txBody>
          <a:bodyPr/>
          <a:lstStyle/>
          <a:p>
            <a:r>
              <a:rPr lang="en-US" dirty="0">
                <a:solidFill>
                  <a:schemeClr val="bg1"/>
                </a:solidFill>
              </a:rPr>
              <a:t>Not</a:t>
            </a:r>
            <a:r>
              <a:rPr lang="en-US" dirty="0"/>
              <a:t>es about Healthcare Access</a:t>
            </a:r>
          </a:p>
        </p:txBody>
      </p:sp>
      <p:sp>
        <p:nvSpPr>
          <p:cNvPr id="3" name="Content Placeholder 2">
            <a:extLst>
              <a:ext uri="{FF2B5EF4-FFF2-40B4-BE49-F238E27FC236}">
                <a16:creationId xmlns:a16="http://schemas.microsoft.com/office/drawing/2014/main" id="{619D1133-BF8A-4442-B478-7E7AD1304D8D}"/>
              </a:ext>
            </a:extLst>
          </p:cNvPr>
          <p:cNvSpPr>
            <a:spLocks noGrp="1"/>
          </p:cNvSpPr>
          <p:nvPr>
            <p:ph idx="1"/>
          </p:nvPr>
        </p:nvSpPr>
        <p:spPr>
          <a:xfrm>
            <a:off x="1084520" y="1247775"/>
            <a:ext cx="10269279" cy="4674293"/>
          </a:xfrm>
        </p:spPr>
        <p:txBody>
          <a:bodyPr>
            <a:normAutofit lnSpcReduction="10000"/>
          </a:bodyPr>
          <a:lstStyle/>
          <a:p>
            <a:r>
              <a:rPr lang="en-US" dirty="0"/>
              <a:t>Insurance coverage in the U.S. is not universal.</a:t>
            </a:r>
          </a:p>
          <a:p>
            <a:pPr lvl="1">
              <a:spcAft>
                <a:spcPts val="1000"/>
              </a:spcAft>
            </a:pPr>
            <a:r>
              <a:rPr lang="en-US" dirty="0"/>
              <a:t>Is universal in most other developed countries.</a:t>
            </a:r>
          </a:p>
          <a:p>
            <a:pPr>
              <a:spcAft>
                <a:spcPts val="1000"/>
              </a:spcAft>
            </a:pPr>
            <a:r>
              <a:rPr lang="en-US" dirty="0"/>
              <a:t>Wait times are not necessarily lower in the U.S.</a:t>
            </a:r>
          </a:p>
          <a:p>
            <a:pPr>
              <a:spcAft>
                <a:spcPts val="1000"/>
              </a:spcAft>
            </a:pPr>
            <a:r>
              <a:rPr lang="en-US" dirty="0"/>
              <a:t>Supply of medical personnel and equipment is lower than some comparable countries</a:t>
            </a:r>
          </a:p>
          <a:p>
            <a:pPr>
              <a:spcAft>
                <a:spcPts val="1000"/>
              </a:spcAft>
            </a:pPr>
            <a:r>
              <a:rPr lang="en-US" dirty="0"/>
              <a:t>Emergency room use is higher in the U.S. than elsewhere.</a:t>
            </a:r>
          </a:p>
          <a:p>
            <a:pPr>
              <a:spcAft>
                <a:spcPts val="1000"/>
              </a:spcAft>
            </a:pPr>
            <a:r>
              <a:rPr lang="en-US" dirty="0"/>
              <a:t>Specialized medicine more accessible in the U.S.</a:t>
            </a:r>
          </a:p>
          <a:p>
            <a:pPr>
              <a:spcAft>
                <a:spcPts val="1000"/>
              </a:spcAft>
            </a:pPr>
            <a:r>
              <a:rPr lang="en-US" b="0" dirty="0"/>
              <a:t>The U.S. has </a:t>
            </a:r>
            <a:r>
              <a:rPr lang="en-US" dirty="0"/>
              <a:t>fewer physicians </a:t>
            </a:r>
            <a:r>
              <a:rPr lang="en-US" b="0" dirty="0"/>
              <a:t>and</a:t>
            </a:r>
            <a:r>
              <a:rPr lang="en-US" dirty="0"/>
              <a:t> fewer physician visits </a:t>
            </a:r>
            <a:r>
              <a:rPr lang="en-US" b="0" dirty="0"/>
              <a:t>than most peer countries</a:t>
            </a:r>
          </a:p>
        </p:txBody>
      </p:sp>
      <p:sp>
        <p:nvSpPr>
          <p:cNvPr id="4" name="Slide Number Placeholder 3">
            <a:extLst>
              <a:ext uri="{FF2B5EF4-FFF2-40B4-BE49-F238E27FC236}">
                <a16:creationId xmlns:a16="http://schemas.microsoft.com/office/drawing/2014/main" id="{DF669565-7E72-6640-B27C-E8549D0027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1314957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07310-4E20-7D02-145F-9B54B8A835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080BE1-0105-775E-09F7-6244333AD925}"/>
              </a:ext>
            </a:extLst>
          </p:cNvPr>
          <p:cNvSpPr>
            <a:spLocks noGrp="1"/>
          </p:cNvSpPr>
          <p:nvPr>
            <p:ph type="title"/>
          </p:nvPr>
        </p:nvSpPr>
        <p:spPr>
          <a:xfrm>
            <a:off x="632152" y="2123089"/>
            <a:ext cx="10275333" cy="1806653"/>
          </a:xfrm>
        </p:spPr>
        <p:txBody>
          <a:bodyPr>
            <a:normAutofit fontScale="90000"/>
          </a:bodyPr>
          <a:lstStyle/>
          <a:p>
            <a:pPr algn="ctr"/>
            <a:br>
              <a:rPr lang="en-US" dirty="0"/>
            </a:br>
            <a:r>
              <a:rPr lang="en-US" dirty="0"/>
              <a:t>Assessing the U.S. Healthcare System:</a:t>
            </a:r>
            <a:br>
              <a:rPr lang="en-US" dirty="0"/>
            </a:br>
            <a:r>
              <a:rPr lang="en-US" sz="5300" u="sng" dirty="0"/>
              <a:t>Quality</a:t>
            </a:r>
            <a:r>
              <a:rPr lang="en-US" sz="5300" b="0" dirty="0"/>
              <a:t> of Healthcare Services</a:t>
            </a:r>
            <a:endParaRPr lang="en-US" b="0" dirty="0"/>
          </a:p>
        </p:txBody>
      </p:sp>
      <p:sp>
        <p:nvSpPr>
          <p:cNvPr id="3" name="Text Placeholder 2">
            <a:extLst>
              <a:ext uri="{FF2B5EF4-FFF2-40B4-BE49-F238E27FC236}">
                <a16:creationId xmlns:a16="http://schemas.microsoft.com/office/drawing/2014/main" id="{1AFBB251-AE7C-03CC-99CC-3D9670BE440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FA4918D-9E07-BABA-F7BB-70ED1D498F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9122368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29EAB-C582-1849-AD5A-8CA6F9F2133E}"/>
            </a:ext>
          </a:extLst>
        </p:cNvPr>
        <p:cNvGrpSpPr/>
        <p:nvPr/>
      </p:nvGrpSpPr>
      <p:grpSpPr>
        <a:xfrm>
          <a:off x="0" y="0"/>
          <a:ext cx="0" cy="0"/>
          <a:chOff x="0" y="0"/>
          <a:chExt cx="0" cy="0"/>
        </a:xfrm>
      </p:grpSpPr>
      <p:graphicFrame>
        <p:nvGraphicFramePr>
          <p:cNvPr id="12" name="Content Placeholder 11">
            <a:extLst>
              <a:ext uri="{FF2B5EF4-FFF2-40B4-BE49-F238E27FC236}">
                <a16:creationId xmlns:a16="http://schemas.microsoft.com/office/drawing/2014/main" id="{F814059F-C866-3652-358B-3E5311125E3D}"/>
              </a:ext>
            </a:extLst>
          </p:cNvPr>
          <p:cNvGraphicFramePr>
            <a:graphicFrameLocks noGrp="1"/>
          </p:cNvGraphicFramePr>
          <p:nvPr>
            <p:ph idx="1"/>
            <p:extLst>
              <p:ext uri="{D42A27DB-BD31-4B8C-83A1-F6EECF244321}">
                <p14:modId xmlns:p14="http://schemas.microsoft.com/office/powerpoint/2010/main" val="1317532744"/>
              </p:ext>
            </p:extLst>
          </p:nvPr>
        </p:nvGraphicFramePr>
        <p:xfrm>
          <a:off x="435429" y="1012373"/>
          <a:ext cx="11255828" cy="528316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75EAB5B-A54B-3F76-FFFE-A0DB25B33666}"/>
              </a:ext>
            </a:extLst>
          </p:cNvPr>
          <p:cNvSpPr>
            <a:spLocks noGrp="1"/>
          </p:cNvSpPr>
          <p:nvPr>
            <p:ph type="title"/>
          </p:nvPr>
        </p:nvSpPr>
        <p:spPr>
          <a:xfrm>
            <a:off x="790700" y="0"/>
            <a:ext cx="10515600" cy="1325563"/>
          </a:xfrm>
        </p:spPr>
        <p:txBody>
          <a:bodyPr/>
          <a:lstStyle/>
          <a:p>
            <a:r>
              <a:rPr lang="en-US" dirty="0">
                <a:solidFill>
                  <a:schemeClr val="bg1"/>
                </a:solidFill>
              </a:rPr>
              <a:t>Life</a:t>
            </a:r>
            <a:r>
              <a:rPr lang="en-US" dirty="0"/>
              <a:t> Expectancy: How Does the US Compare?</a:t>
            </a:r>
          </a:p>
        </p:txBody>
      </p:sp>
      <p:sp>
        <p:nvSpPr>
          <p:cNvPr id="6" name="TextBox 5">
            <a:extLst>
              <a:ext uri="{FF2B5EF4-FFF2-40B4-BE49-F238E27FC236}">
                <a16:creationId xmlns:a16="http://schemas.microsoft.com/office/drawing/2014/main" id="{94C067F2-1B2F-241B-F8C2-003DE78A4C74}"/>
              </a:ext>
            </a:extLst>
          </p:cNvPr>
          <p:cNvSpPr txBox="1"/>
          <p:nvPr/>
        </p:nvSpPr>
        <p:spPr>
          <a:xfrm>
            <a:off x="3308932" y="6412788"/>
            <a:ext cx="6900869" cy="230832"/>
          </a:xfrm>
          <a:prstGeom prst="rect">
            <a:avLst/>
          </a:prstGeom>
          <a:noFill/>
        </p:spPr>
        <p:txBody>
          <a:bodyPr wrap="square" rtlCol="0">
            <a:spAutoFit/>
          </a:bodyPr>
          <a:lstStyle/>
          <a:p>
            <a:pPr lvl="0" defTabSz="1219170">
              <a:defRPr/>
            </a:pPr>
            <a:r>
              <a:rPr lang="en-US" sz="900" dirty="0">
                <a:solidFill>
                  <a:prstClr val="black"/>
                </a:solidFill>
                <a:latin typeface="Calibri"/>
              </a:rPr>
              <a:t>Source: KFF data </a:t>
            </a:r>
            <a:r>
              <a:rPr lang="en-US" sz="900" dirty="0">
                <a:solidFill>
                  <a:prstClr val="black"/>
                </a:solidFill>
              </a:rPr>
              <a:t>collection. https://www.healthsystemtracker.org/chart-collection/quality-u-s-healthcare-system-compare-countries/</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7" name="Straight Connector 6">
            <a:extLst>
              <a:ext uri="{FF2B5EF4-FFF2-40B4-BE49-F238E27FC236}">
                <a16:creationId xmlns:a16="http://schemas.microsoft.com/office/drawing/2014/main" id="{D30069AE-789F-1259-89DC-0D00900B04C7}"/>
              </a:ext>
            </a:extLst>
          </p:cNvPr>
          <p:cNvCxnSpPr>
            <a:cxnSpLocks/>
          </p:cNvCxnSpPr>
          <p:nvPr/>
        </p:nvCxnSpPr>
        <p:spPr>
          <a:xfrm flipV="1">
            <a:off x="7235687" y="3386741"/>
            <a:ext cx="133942" cy="1008560"/>
          </a:xfrm>
          <a:prstGeom prst="line">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744C932-DEF8-A674-BB33-CD5B696717C9}"/>
              </a:ext>
            </a:extLst>
          </p:cNvPr>
          <p:cNvSpPr txBox="1"/>
          <p:nvPr/>
        </p:nvSpPr>
        <p:spPr>
          <a:xfrm>
            <a:off x="6473024" y="4419408"/>
            <a:ext cx="161140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United States</a:t>
            </a:r>
          </a:p>
        </p:txBody>
      </p:sp>
    </p:spTree>
    <p:extLst>
      <p:ext uri="{BB962C8B-B14F-4D97-AF65-F5344CB8AC3E}">
        <p14:creationId xmlns:p14="http://schemas.microsoft.com/office/powerpoint/2010/main" val="29022182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63F37-9CB3-2D47-6C3D-33030C8F42C0}"/>
              </a:ext>
            </a:extLst>
          </p:cNvPr>
          <p:cNvSpPr>
            <a:spLocks noGrp="1"/>
          </p:cNvSpPr>
          <p:nvPr>
            <p:ph type="title"/>
          </p:nvPr>
        </p:nvSpPr>
        <p:spPr>
          <a:xfrm>
            <a:off x="938559" y="0"/>
            <a:ext cx="10515600" cy="1325563"/>
          </a:xfrm>
        </p:spPr>
        <p:txBody>
          <a:bodyPr/>
          <a:lstStyle/>
          <a:p>
            <a:r>
              <a:rPr lang="en-US" dirty="0">
                <a:solidFill>
                  <a:schemeClr val="bg1"/>
                </a:solidFill>
              </a:rPr>
              <a:t>He</a:t>
            </a:r>
            <a:r>
              <a:rPr lang="en-US" dirty="0"/>
              <a:t>alth Expenditure vs. Life Expectancy (2023)</a:t>
            </a:r>
          </a:p>
        </p:txBody>
      </p:sp>
      <p:pic>
        <p:nvPicPr>
          <p:cNvPr id="7" name="Content Placeholder 6">
            <a:extLst>
              <a:ext uri="{FF2B5EF4-FFF2-40B4-BE49-F238E27FC236}">
                <a16:creationId xmlns:a16="http://schemas.microsoft.com/office/drawing/2014/main" id="{4B13035B-14EB-B46F-5ED4-1A87F41EB83A}"/>
              </a:ext>
            </a:extLst>
          </p:cNvPr>
          <p:cNvPicPr>
            <a:picLocks noGrp="1" noChangeAspect="1"/>
          </p:cNvPicPr>
          <p:nvPr>
            <p:ph idx="1"/>
          </p:nvPr>
        </p:nvPicPr>
        <p:blipFill>
          <a:blip r:embed="rId2"/>
          <a:srcRect l="7041" t="31326" r="51344" b="40518"/>
          <a:stretch>
            <a:fillRect/>
          </a:stretch>
        </p:blipFill>
        <p:spPr>
          <a:xfrm>
            <a:off x="2302968" y="1205638"/>
            <a:ext cx="5892692" cy="5315088"/>
          </a:xfrm>
          <a:prstGeom prst="rect">
            <a:avLst/>
          </a:prstGeom>
        </p:spPr>
      </p:pic>
      <p:sp>
        <p:nvSpPr>
          <p:cNvPr id="4" name="Slide Number Placeholder 3">
            <a:extLst>
              <a:ext uri="{FF2B5EF4-FFF2-40B4-BE49-F238E27FC236}">
                <a16:creationId xmlns:a16="http://schemas.microsoft.com/office/drawing/2014/main" id="{F4AE8A49-0790-3092-6FA6-019925D79BEF}"/>
              </a:ext>
            </a:extLst>
          </p:cNvPr>
          <p:cNvSpPr>
            <a:spLocks noGrp="1"/>
          </p:cNvSpPr>
          <p:nvPr>
            <p:ph type="sldNum" sz="quarter" idx="12"/>
          </p:nvPr>
        </p:nvSpPr>
        <p:spPr/>
        <p:txBody>
          <a:bodyPr/>
          <a:lstStyle/>
          <a:p>
            <a:fld id="{D9F085D5-EC86-4F6A-B501-C1359CB39116}" type="slidenum">
              <a:rPr lang="en-GB" smtClean="0"/>
              <a:t>53</a:t>
            </a:fld>
            <a:endParaRPr lang="en-GB"/>
          </a:p>
        </p:txBody>
      </p:sp>
      <p:sp>
        <p:nvSpPr>
          <p:cNvPr id="5" name="TextBox 4">
            <a:extLst>
              <a:ext uri="{FF2B5EF4-FFF2-40B4-BE49-F238E27FC236}">
                <a16:creationId xmlns:a16="http://schemas.microsoft.com/office/drawing/2014/main" id="{05105B02-68AF-2C8B-8F71-5A69D572E36D}"/>
              </a:ext>
            </a:extLst>
          </p:cNvPr>
          <p:cNvSpPr txBox="1"/>
          <p:nvPr/>
        </p:nvSpPr>
        <p:spPr>
          <a:xfrm>
            <a:off x="4345747" y="6497055"/>
            <a:ext cx="6300439" cy="307777"/>
          </a:xfrm>
          <a:prstGeom prst="rect">
            <a:avLst/>
          </a:prstGeom>
          <a:noFill/>
        </p:spPr>
        <p:txBody>
          <a:bodyPr wrap="square" rtlCol="0">
            <a:spAutoFit/>
          </a:bodyPr>
          <a:lstStyle/>
          <a:p>
            <a:r>
              <a:rPr lang="en-US" sz="1400" dirty="0"/>
              <a:t>Source: </a:t>
            </a:r>
            <a:r>
              <a:rPr lang="en-US" sz="1400" i="1" dirty="0"/>
              <a:t>Health at a Glance, 2025</a:t>
            </a:r>
            <a:r>
              <a:rPr lang="en-US" sz="1400" dirty="0"/>
              <a:t> OECD</a:t>
            </a:r>
          </a:p>
        </p:txBody>
      </p:sp>
      <p:sp>
        <p:nvSpPr>
          <p:cNvPr id="9" name="TextBox 8">
            <a:extLst>
              <a:ext uri="{FF2B5EF4-FFF2-40B4-BE49-F238E27FC236}">
                <a16:creationId xmlns:a16="http://schemas.microsoft.com/office/drawing/2014/main" id="{A88ADF0B-C717-1504-1071-45B96ABA69FF}"/>
              </a:ext>
            </a:extLst>
          </p:cNvPr>
          <p:cNvSpPr txBox="1"/>
          <p:nvPr/>
        </p:nvSpPr>
        <p:spPr>
          <a:xfrm>
            <a:off x="8831766" y="4059044"/>
            <a:ext cx="3278458" cy="1200329"/>
          </a:xfrm>
          <a:prstGeom prst="rect">
            <a:avLst/>
          </a:prstGeom>
          <a:noFill/>
        </p:spPr>
        <p:txBody>
          <a:bodyPr wrap="square" rtlCol="0">
            <a:spAutoFit/>
          </a:bodyPr>
          <a:lstStyle/>
          <a:p>
            <a:r>
              <a:rPr lang="en-US" sz="2400" dirty="0"/>
              <a:t>US has highest spending per capita and below average life expectancy</a:t>
            </a:r>
          </a:p>
        </p:txBody>
      </p:sp>
      <p:cxnSp>
        <p:nvCxnSpPr>
          <p:cNvPr id="11" name="Straight Arrow Connector 10">
            <a:extLst>
              <a:ext uri="{FF2B5EF4-FFF2-40B4-BE49-F238E27FC236}">
                <a16:creationId xmlns:a16="http://schemas.microsoft.com/office/drawing/2014/main" id="{E9605414-AB5D-30C8-CDC0-D811F4DA16A1}"/>
              </a:ext>
            </a:extLst>
          </p:cNvPr>
          <p:cNvCxnSpPr>
            <a:cxnSpLocks/>
          </p:cNvCxnSpPr>
          <p:nvPr/>
        </p:nvCxnSpPr>
        <p:spPr>
          <a:xfrm flipH="1">
            <a:off x="7839304" y="4415806"/>
            <a:ext cx="959689"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E9155123-45B6-3C50-4119-311B131B3FB4}"/>
              </a:ext>
            </a:extLst>
          </p:cNvPr>
          <p:cNvSpPr txBox="1"/>
          <p:nvPr/>
        </p:nvSpPr>
        <p:spPr>
          <a:xfrm flipV="1">
            <a:off x="1636127" y="1792705"/>
            <a:ext cx="492443" cy="2743198"/>
          </a:xfrm>
          <a:prstGeom prst="rect">
            <a:avLst/>
          </a:prstGeom>
          <a:noFill/>
        </p:spPr>
        <p:txBody>
          <a:bodyPr vert="eaVert" wrap="square" rtlCol="0">
            <a:spAutoFit/>
          </a:bodyPr>
          <a:lstStyle/>
          <a:p>
            <a:r>
              <a:rPr lang="en-US" sz="2000" dirty="0"/>
              <a:t>Relative Life Expectancy</a:t>
            </a:r>
          </a:p>
        </p:txBody>
      </p:sp>
      <p:cxnSp>
        <p:nvCxnSpPr>
          <p:cNvPr id="14" name="Straight Arrow Connector 13">
            <a:extLst>
              <a:ext uri="{FF2B5EF4-FFF2-40B4-BE49-F238E27FC236}">
                <a16:creationId xmlns:a16="http://schemas.microsoft.com/office/drawing/2014/main" id="{0452E7A7-24F7-69A9-2603-8364922491ED}"/>
              </a:ext>
            </a:extLst>
          </p:cNvPr>
          <p:cNvCxnSpPr>
            <a:cxnSpLocks/>
          </p:cNvCxnSpPr>
          <p:nvPr/>
        </p:nvCxnSpPr>
        <p:spPr>
          <a:xfrm>
            <a:off x="2218744" y="1792705"/>
            <a:ext cx="0" cy="3459882"/>
          </a:xfrm>
          <a:prstGeom prst="straightConnector1">
            <a:avLst/>
          </a:prstGeom>
          <a:ln w="25400">
            <a:headEnd type="triangle" w="lg" len="lg"/>
            <a:tailEnd type="triangle"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294303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EE38C-4348-47C8-8929-1E0A7536606A}"/>
              </a:ext>
            </a:extLst>
          </p:cNvPr>
          <p:cNvSpPr>
            <a:spLocks noGrp="1"/>
          </p:cNvSpPr>
          <p:nvPr>
            <p:ph type="title"/>
          </p:nvPr>
        </p:nvSpPr>
        <p:spPr>
          <a:xfrm>
            <a:off x="790700" y="0"/>
            <a:ext cx="10515600" cy="1325563"/>
          </a:xfrm>
        </p:spPr>
        <p:txBody>
          <a:bodyPr>
            <a:normAutofit/>
          </a:bodyPr>
          <a:lstStyle/>
          <a:p>
            <a:r>
              <a:rPr lang="en-US" sz="3800" dirty="0">
                <a:solidFill>
                  <a:schemeClr val="bg1"/>
                </a:solidFill>
              </a:rPr>
              <a:t>Life</a:t>
            </a:r>
            <a:r>
              <a:rPr lang="en-US" sz="3800" dirty="0"/>
              <a:t> Expectancy at Birth by Race/Ethnicity, 2019</a:t>
            </a:r>
          </a:p>
        </p:txBody>
      </p:sp>
      <p:graphicFrame>
        <p:nvGraphicFramePr>
          <p:cNvPr id="4" name="Table 4">
            <a:extLst>
              <a:ext uri="{FF2B5EF4-FFF2-40B4-BE49-F238E27FC236}">
                <a16:creationId xmlns:a16="http://schemas.microsoft.com/office/drawing/2014/main" id="{3D123575-CD5E-4E29-A8D2-D2E60F28F5FD}"/>
              </a:ext>
            </a:extLst>
          </p:cNvPr>
          <p:cNvGraphicFramePr>
            <a:graphicFrameLocks noGrp="1"/>
          </p:cNvGraphicFramePr>
          <p:nvPr>
            <p:ph idx="1"/>
          </p:nvPr>
        </p:nvGraphicFramePr>
        <p:xfrm>
          <a:off x="2687197" y="1861851"/>
          <a:ext cx="6817606" cy="3544728"/>
        </p:xfrm>
        <a:graphic>
          <a:graphicData uri="http://schemas.openxmlformats.org/drawingml/2006/table">
            <a:tbl>
              <a:tblPr firstRow="1" bandRow="1">
                <a:tableStyleId>{5C22544A-7EE6-4342-B048-85BDC9FD1C3A}</a:tableStyleId>
              </a:tblPr>
              <a:tblGrid>
                <a:gridCol w="3360145">
                  <a:extLst>
                    <a:ext uri="{9D8B030D-6E8A-4147-A177-3AD203B41FA5}">
                      <a16:colId xmlns:a16="http://schemas.microsoft.com/office/drawing/2014/main" val="3590865946"/>
                    </a:ext>
                  </a:extLst>
                </a:gridCol>
                <a:gridCol w="3457461">
                  <a:extLst>
                    <a:ext uri="{9D8B030D-6E8A-4147-A177-3AD203B41FA5}">
                      <a16:colId xmlns:a16="http://schemas.microsoft.com/office/drawing/2014/main" val="1828421661"/>
                    </a:ext>
                  </a:extLst>
                </a:gridCol>
              </a:tblGrid>
              <a:tr h="947298">
                <a:tc>
                  <a:txBody>
                    <a:bodyPr/>
                    <a:lstStyle/>
                    <a:p>
                      <a:r>
                        <a:rPr lang="en-US" sz="2800" dirty="0"/>
                        <a:t>Race/Ethnicity</a:t>
                      </a:r>
                    </a:p>
                  </a:txBody>
                  <a:tcPr/>
                </a:tc>
                <a:tc>
                  <a:txBody>
                    <a:bodyPr/>
                    <a:lstStyle/>
                    <a:p>
                      <a:pPr algn="ctr"/>
                      <a:r>
                        <a:rPr lang="en-US" sz="2800" dirty="0"/>
                        <a:t>Life Expectancy (Years)</a:t>
                      </a:r>
                    </a:p>
                  </a:txBody>
                  <a:tcPr/>
                </a:tc>
                <a:extLst>
                  <a:ext uri="{0D108BD9-81ED-4DB2-BD59-A6C34878D82A}">
                    <a16:rowId xmlns:a16="http://schemas.microsoft.com/office/drawing/2014/main" val="981105650"/>
                  </a:ext>
                </a:extLst>
              </a:tr>
              <a:tr h="519486">
                <a:tc>
                  <a:txBody>
                    <a:bodyPr/>
                    <a:lstStyle/>
                    <a:p>
                      <a:r>
                        <a:rPr lang="en-US" sz="2800" dirty="0"/>
                        <a:t>All Races</a:t>
                      </a:r>
                    </a:p>
                  </a:txBody>
                  <a:tcPr/>
                </a:tc>
                <a:tc>
                  <a:txBody>
                    <a:bodyPr/>
                    <a:lstStyle/>
                    <a:p>
                      <a:pPr algn="ctr"/>
                      <a:r>
                        <a:rPr lang="en-US" sz="2800" dirty="0"/>
                        <a:t>78.8</a:t>
                      </a:r>
                    </a:p>
                  </a:txBody>
                  <a:tcPr/>
                </a:tc>
                <a:extLst>
                  <a:ext uri="{0D108BD9-81ED-4DB2-BD59-A6C34878D82A}">
                    <a16:rowId xmlns:a16="http://schemas.microsoft.com/office/drawing/2014/main" val="1000797926"/>
                  </a:ext>
                </a:extLst>
              </a:tr>
              <a:tr h="519486">
                <a:tc>
                  <a:txBody>
                    <a:bodyPr/>
                    <a:lstStyle/>
                    <a:p>
                      <a:r>
                        <a:rPr lang="en-US" sz="2800" dirty="0"/>
                        <a:t>White</a:t>
                      </a:r>
                    </a:p>
                  </a:txBody>
                  <a:tcPr/>
                </a:tc>
                <a:tc>
                  <a:txBody>
                    <a:bodyPr/>
                    <a:lstStyle/>
                    <a:p>
                      <a:pPr algn="ctr"/>
                      <a:r>
                        <a:rPr lang="en-US" sz="2800" dirty="0"/>
                        <a:t>78.8</a:t>
                      </a:r>
                    </a:p>
                  </a:txBody>
                  <a:tcPr/>
                </a:tc>
                <a:extLst>
                  <a:ext uri="{0D108BD9-81ED-4DB2-BD59-A6C34878D82A}">
                    <a16:rowId xmlns:a16="http://schemas.microsoft.com/office/drawing/2014/main" val="1533284984"/>
                  </a:ext>
                </a:extLst>
              </a:tr>
              <a:tr h="519486">
                <a:tc>
                  <a:txBody>
                    <a:bodyPr/>
                    <a:lstStyle/>
                    <a:p>
                      <a:r>
                        <a:rPr lang="en-US" sz="2800" dirty="0"/>
                        <a:t>Black</a:t>
                      </a:r>
                    </a:p>
                  </a:txBody>
                  <a:tcPr/>
                </a:tc>
                <a:tc>
                  <a:txBody>
                    <a:bodyPr/>
                    <a:lstStyle/>
                    <a:p>
                      <a:pPr algn="ctr"/>
                      <a:r>
                        <a:rPr lang="en-US" sz="2800" dirty="0"/>
                        <a:t>74.8</a:t>
                      </a:r>
                    </a:p>
                  </a:txBody>
                  <a:tcPr/>
                </a:tc>
                <a:extLst>
                  <a:ext uri="{0D108BD9-81ED-4DB2-BD59-A6C34878D82A}">
                    <a16:rowId xmlns:a16="http://schemas.microsoft.com/office/drawing/2014/main" val="3575005384"/>
                  </a:ext>
                </a:extLst>
              </a:tr>
              <a:tr h="519486">
                <a:tc>
                  <a:txBody>
                    <a:bodyPr/>
                    <a:lstStyle/>
                    <a:p>
                      <a:r>
                        <a:rPr lang="en-US" sz="2800" dirty="0"/>
                        <a:t>Hispanic</a:t>
                      </a:r>
                    </a:p>
                  </a:txBody>
                  <a:tcPr/>
                </a:tc>
                <a:tc>
                  <a:txBody>
                    <a:bodyPr/>
                    <a:lstStyle/>
                    <a:p>
                      <a:pPr algn="ctr"/>
                      <a:r>
                        <a:rPr lang="en-US" sz="2800" dirty="0"/>
                        <a:t>81.9</a:t>
                      </a:r>
                    </a:p>
                  </a:txBody>
                  <a:tcPr/>
                </a:tc>
                <a:extLst>
                  <a:ext uri="{0D108BD9-81ED-4DB2-BD59-A6C34878D82A}">
                    <a16:rowId xmlns:a16="http://schemas.microsoft.com/office/drawing/2014/main" val="1556728666"/>
                  </a:ext>
                </a:extLst>
              </a:tr>
              <a:tr h="519486">
                <a:tc>
                  <a:txBody>
                    <a:bodyPr/>
                    <a:lstStyle/>
                    <a:p>
                      <a:r>
                        <a:rPr lang="en-US" sz="2800" dirty="0"/>
                        <a:t>Asian</a:t>
                      </a:r>
                    </a:p>
                  </a:txBody>
                  <a:tcPr/>
                </a:tc>
                <a:tc>
                  <a:txBody>
                    <a:bodyPr/>
                    <a:lstStyle/>
                    <a:p>
                      <a:pPr algn="ctr"/>
                      <a:r>
                        <a:rPr lang="en-US" sz="2800" dirty="0"/>
                        <a:t>85.6</a:t>
                      </a:r>
                    </a:p>
                  </a:txBody>
                  <a:tcPr/>
                </a:tc>
                <a:extLst>
                  <a:ext uri="{0D108BD9-81ED-4DB2-BD59-A6C34878D82A}">
                    <a16:rowId xmlns:a16="http://schemas.microsoft.com/office/drawing/2014/main" val="4269239585"/>
                  </a:ext>
                </a:extLst>
              </a:tr>
            </a:tbl>
          </a:graphicData>
        </a:graphic>
      </p:graphicFrame>
      <p:sp>
        <p:nvSpPr>
          <p:cNvPr id="5" name="TextBox 4">
            <a:extLst>
              <a:ext uri="{FF2B5EF4-FFF2-40B4-BE49-F238E27FC236}">
                <a16:creationId xmlns:a16="http://schemas.microsoft.com/office/drawing/2014/main" id="{1F884EE6-DFEC-A8E5-F2D8-C9A8B802D76C}"/>
              </a:ext>
            </a:extLst>
          </p:cNvPr>
          <p:cNvSpPr txBox="1"/>
          <p:nvPr/>
        </p:nvSpPr>
        <p:spPr>
          <a:xfrm>
            <a:off x="6881446" y="6494585"/>
            <a:ext cx="466512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KFF, </a:t>
            </a:r>
            <a:r>
              <a:rPr kumimoji="0" lang="en-US" sz="1200" b="0" i="0" u="none" strike="noStrike" kern="1200" cap="none" spc="0" normalizeH="0" baseline="0" noProof="0" dirty="0">
                <a:ln>
                  <a:noFill/>
                </a:ln>
                <a:solidFill>
                  <a:srgbClr val="333333"/>
                </a:solidFill>
                <a:effectLst/>
                <a:uLnTx/>
                <a:uFillTx/>
                <a:latin typeface="Source Sans Pro" panose="020B0503030403020204" pitchFamily="34" charset="0"/>
                <a:ea typeface="+mn-ea"/>
                <a:cs typeface="+mn-cs"/>
              </a:rPr>
              <a:t>Key Data on Health and Health Care by Race and Ethnicity</a:t>
            </a:r>
          </a:p>
        </p:txBody>
      </p:sp>
    </p:spTree>
    <p:extLst>
      <p:ext uri="{BB962C8B-B14F-4D97-AF65-F5344CB8AC3E}">
        <p14:creationId xmlns:p14="http://schemas.microsoft.com/office/powerpoint/2010/main" val="15937275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1B4A8-9F4D-CA20-36E6-626AE73E3980}"/>
              </a:ext>
            </a:extLst>
          </p:cNvPr>
          <p:cNvSpPr>
            <a:spLocks noGrp="1"/>
          </p:cNvSpPr>
          <p:nvPr>
            <p:ph type="title"/>
          </p:nvPr>
        </p:nvSpPr>
        <p:spPr>
          <a:xfrm>
            <a:off x="903516" y="0"/>
            <a:ext cx="10515600" cy="1325563"/>
          </a:xfrm>
        </p:spPr>
        <p:txBody>
          <a:bodyPr/>
          <a:lstStyle/>
          <a:p>
            <a:r>
              <a:rPr lang="en-US" dirty="0">
                <a:solidFill>
                  <a:schemeClr val="bg1"/>
                </a:solidFill>
              </a:rPr>
              <a:t>Inc</a:t>
            </a:r>
            <a:r>
              <a:rPr lang="en-US" dirty="0"/>
              <a:t>ome Also Matters – Reflecting Access?</a:t>
            </a:r>
          </a:p>
        </p:txBody>
      </p:sp>
      <p:graphicFrame>
        <p:nvGraphicFramePr>
          <p:cNvPr id="5" name="Content Placeholder 4">
            <a:extLst>
              <a:ext uri="{FF2B5EF4-FFF2-40B4-BE49-F238E27FC236}">
                <a16:creationId xmlns:a16="http://schemas.microsoft.com/office/drawing/2014/main" id="{FE3FAE15-6108-74D8-5276-0904F2F3033B}"/>
              </a:ext>
            </a:extLst>
          </p:cNvPr>
          <p:cNvGraphicFramePr>
            <a:graphicFrameLocks noGrp="1"/>
          </p:cNvGraphicFramePr>
          <p:nvPr>
            <p:ph idx="1"/>
          </p:nvPr>
        </p:nvGraphicFramePr>
        <p:xfrm>
          <a:off x="1878725" y="1661115"/>
          <a:ext cx="8434549" cy="3535770"/>
        </p:xfrm>
        <a:graphic>
          <a:graphicData uri="http://schemas.openxmlformats.org/drawingml/2006/table">
            <a:tbl>
              <a:tblPr firstRow="1" bandRow="1">
                <a:tableStyleId>{5C22544A-7EE6-4342-B048-85BDC9FD1C3A}</a:tableStyleId>
              </a:tblPr>
              <a:tblGrid>
                <a:gridCol w="1276942">
                  <a:extLst>
                    <a:ext uri="{9D8B030D-6E8A-4147-A177-3AD203B41FA5}">
                      <a16:colId xmlns:a16="http://schemas.microsoft.com/office/drawing/2014/main" val="3387670143"/>
                    </a:ext>
                  </a:extLst>
                </a:gridCol>
                <a:gridCol w="3375762">
                  <a:extLst>
                    <a:ext uri="{9D8B030D-6E8A-4147-A177-3AD203B41FA5}">
                      <a16:colId xmlns:a16="http://schemas.microsoft.com/office/drawing/2014/main" val="592060939"/>
                    </a:ext>
                  </a:extLst>
                </a:gridCol>
                <a:gridCol w="1975757">
                  <a:extLst>
                    <a:ext uri="{9D8B030D-6E8A-4147-A177-3AD203B41FA5}">
                      <a16:colId xmlns:a16="http://schemas.microsoft.com/office/drawing/2014/main" val="54939130"/>
                    </a:ext>
                  </a:extLst>
                </a:gridCol>
                <a:gridCol w="1806088">
                  <a:extLst>
                    <a:ext uri="{9D8B030D-6E8A-4147-A177-3AD203B41FA5}">
                      <a16:colId xmlns:a16="http://schemas.microsoft.com/office/drawing/2014/main" val="1986669428"/>
                    </a:ext>
                  </a:extLst>
                </a:gridCol>
              </a:tblGrid>
              <a:tr h="773978">
                <a:tc>
                  <a:txBody>
                    <a:bodyPr/>
                    <a:lstStyle/>
                    <a:p>
                      <a:r>
                        <a:rPr lang="en-US" sz="2000" dirty="0"/>
                        <a:t>Sex</a:t>
                      </a:r>
                    </a:p>
                  </a:txBody>
                  <a:tcPr anchor="b"/>
                </a:tc>
                <a:tc>
                  <a:txBody>
                    <a:bodyPr/>
                    <a:lstStyle/>
                    <a:p>
                      <a:r>
                        <a:rPr lang="en-US" sz="2000" dirty="0"/>
                        <a:t>Income Category</a:t>
                      </a:r>
                    </a:p>
                  </a:txBody>
                  <a:tcPr anchor="b"/>
                </a:tc>
                <a:tc>
                  <a:txBody>
                    <a:bodyPr/>
                    <a:lstStyle/>
                    <a:p>
                      <a:pPr algn="ctr"/>
                      <a:r>
                        <a:rPr lang="en-US" sz="2000" dirty="0"/>
                        <a:t>Life Expectancy</a:t>
                      </a:r>
                    </a:p>
                    <a:p>
                      <a:pPr algn="ctr"/>
                      <a:r>
                        <a:rPr lang="en-US" sz="2000" dirty="0"/>
                        <a:t>Years</a:t>
                      </a:r>
                    </a:p>
                  </a:txBody>
                  <a:tcPr anchor="b"/>
                </a:tc>
                <a:tc>
                  <a:txBody>
                    <a:bodyPr/>
                    <a:lstStyle/>
                    <a:p>
                      <a:pPr algn="ctr"/>
                      <a:r>
                        <a:rPr lang="en-US" sz="2000" dirty="0"/>
                        <a:t>Difference</a:t>
                      </a:r>
                    </a:p>
                    <a:p>
                      <a:pPr algn="ctr"/>
                      <a:r>
                        <a:rPr lang="en-US" sz="2000" dirty="0"/>
                        <a:t>High to Low</a:t>
                      </a:r>
                    </a:p>
                  </a:txBody>
                  <a:tcPr anchor="b"/>
                </a:tc>
                <a:extLst>
                  <a:ext uri="{0D108BD9-81ED-4DB2-BD59-A6C34878D82A}">
                    <a16:rowId xmlns:a16="http://schemas.microsoft.com/office/drawing/2014/main" val="2957690701"/>
                  </a:ext>
                </a:extLst>
              </a:tr>
              <a:tr h="690448">
                <a:tc rowSpan="2">
                  <a:txBody>
                    <a:bodyPr/>
                    <a:lstStyle/>
                    <a:p>
                      <a:r>
                        <a:rPr lang="en-US" sz="2000" b="1" dirty="0"/>
                        <a:t>Women</a:t>
                      </a:r>
                    </a:p>
                  </a:txBody>
                  <a:tcPr anchor="ctr"/>
                </a:tc>
                <a:tc>
                  <a:txBody>
                    <a:bodyPr/>
                    <a:lstStyle/>
                    <a:p>
                      <a:r>
                        <a:rPr lang="en-US" sz="2000" dirty="0"/>
                        <a:t>Highest Incomes  (top 1%)</a:t>
                      </a:r>
                    </a:p>
                  </a:txBody>
                  <a:tcPr anchor="ctr"/>
                </a:tc>
                <a:tc>
                  <a:txBody>
                    <a:bodyPr/>
                    <a:lstStyle/>
                    <a:p>
                      <a:pPr algn="ctr"/>
                      <a:r>
                        <a:rPr lang="en-US" sz="2000" dirty="0"/>
                        <a:t>88.9</a:t>
                      </a:r>
                    </a:p>
                  </a:txBody>
                  <a:tcPr anchor="ctr"/>
                </a:tc>
                <a:tc rowSpan="2">
                  <a:txBody>
                    <a:bodyPr/>
                    <a:lstStyle/>
                    <a:p>
                      <a:pPr algn="ctr"/>
                      <a:r>
                        <a:rPr lang="en-US" sz="2000" dirty="0"/>
                        <a:t>10.1 years</a:t>
                      </a:r>
                    </a:p>
                  </a:txBody>
                  <a:tcPr anchor="ctr"/>
                </a:tc>
                <a:extLst>
                  <a:ext uri="{0D108BD9-81ED-4DB2-BD59-A6C34878D82A}">
                    <a16:rowId xmlns:a16="http://schemas.microsoft.com/office/drawing/2014/main" val="4085043843"/>
                  </a:ext>
                </a:extLst>
              </a:tr>
              <a:tr h="690448">
                <a:tc vMerge="1">
                  <a:txBody>
                    <a:bodyPr/>
                    <a:lstStyle/>
                    <a:p>
                      <a:endParaRPr lang="en-US" dirty="0"/>
                    </a:p>
                  </a:txBody>
                  <a:tcPr/>
                </a:tc>
                <a:tc>
                  <a:txBody>
                    <a:bodyPr/>
                    <a:lstStyle/>
                    <a:p>
                      <a:r>
                        <a:rPr lang="en-US" sz="2000" dirty="0"/>
                        <a:t>Lowest Incomes   (bottom 1%)</a:t>
                      </a:r>
                    </a:p>
                  </a:txBody>
                  <a:tcPr anchor="ctr"/>
                </a:tc>
                <a:tc>
                  <a:txBody>
                    <a:bodyPr/>
                    <a:lstStyle/>
                    <a:p>
                      <a:pPr algn="ctr"/>
                      <a:r>
                        <a:rPr lang="en-US" sz="2000" dirty="0"/>
                        <a:t>78.8</a:t>
                      </a:r>
                    </a:p>
                  </a:txBody>
                  <a:tcPr anchor="ctr"/>
                </a:tc>
                <a:tc vMerge="1">
                  <a:txBody>
                    <a:bodyPr/>
                    <a:lstStyle/>
                    <a:p>
                      <a:endParaRPr lang="en-US" dirty="0"/>
                    </a:p>
                  </a:txBody>
                  <a:tcPr/>
                </a:tc>
                <a:extLst>
                  <a:ext uri="{0D108BD9-81ED-4DB2-BD59-A6C34878D82A}">
                    <a16:rowId xmlns:a16="http://schemas.microsoft.com/office/drawing/2014/main" val="1232087067"/>
                  </a:ext>
                </a:extLst>
              </a:tr>
              <a:tr h="690448">
                <a:tc rowSpan="2">
                  <a:txBody>
                    <a:bodyPr/>
                    <a:lstStyle/>
                    <a:p>
                      <a:r>
                        <a:rPr lang="en-US" sz="2000" b="1" dirty="0"/>
                        <a:t>Men</a:t>
                      </a:r>
                    </a:p>
                  </a:txBody>
                  <a:tcPr anchor="ctr"/>
                </a:tc>
                <a:tc>
                  <a:txBody>
                    <a:bodyPr/>
                    <a:lstStyle/>
                    <a:p>
                      <a:r>
                        <a:rPr lang="en-US" sz="2000" dirty="0"/>
                        <a:t>Highest Incomes  (top 1%)</a:t>
                      </a:r>
                    </a:p>
                  </a:txBody>
                  <a:tcPr anchor="ctr"/>
                </a:tc>
                <a:tc>
                  <a:txBody>
                    <a:bodyPr/>
                    <a:lstStyle/>
                    <a:p>
                      <a:pPr algn="ctr"/>
                      <a:r>
                        <a:rPr lang="en-US" sz="2000" dirty="0"/>
                        <a:t>87.3</a:t>
                      </a:r>
                    </a:p>
                  </a:txBody>
                  <a:tcPr anchor="ctr"/>
                </a:tc>
                <a:tc rowSpan="2">
                  <a:txBody>
                    <a:bodyPr/>
                    <a:lstStyle/>
                    <a:p>
                      <a:pPr algn="ctr"/>
                      <a:r>
                        <a:rPr lang="en-US" sz="2000" dirty="0"/>
                        <a:t>14.6 years</a:t>
                      </a:r>
                    </a:p>
                  </a:txBody>
                  <a:tcPr anchor="ctr"/>
                </a:tc>
                <a:extLst>
                  <a:ext uri="{0D108BD9-81ED-4DB2-BD59-A6C34878D82A}">
                    <a16:rowId xmlns:a16="http://schemas.microsoft.com/office/drawing/2014/main" val="3999081224"/>
                  </a:ext>
                </a:extLst>
              </a:tr>
              <a:tr h="690448">
                <a:tc vMerge="1">
                  <a:txBody>
                    <a:bodyPr/>
                    <a:lstStyle/>
                    <a:p>
                      <a:endParaRPr lang="en-US" dirty="0"/>
                    </a:p>
                  </a:txBody>
                  <a:tcPr/>
                </a:tc>
                <a:tc>
                  <a:txBody>
                    <a:bodyPr/>
                    <a:lstStyle/>
                    <a:p>
                      <a:r>
                        <a:rPr lang="en-US" sz="2000" dirty="0"/>
                        <a:t>Lowest Incomes   (bottom 1%)</a:t>
                      </a:r>
                    </a:p>
                  </a:txBody>
                  <a:tcPr anchor="ctr"/>
                </a:tc>
                <a:tc>
                  <a:txBody>
                    <a:bodyPr/>
                    <a:lstStyle/>
                    <a:p>
                      <a:pPr algn="ctr"/>
                      <a:r>
                        <a:rPr lang="en-US" sz="2000" dirty="0"/>
                        <a:t>72.7</a:t>
                      </a:r>
                    </a:p>
                  </a:txBody>
                  <a:tcPr anchor="ctr"/>
                </a:tc>
                <a:tc vMerge="1">
                  <a:txBody>
                    <a:bodyPr/>
                    <a:lstStyle/>
                    <a:p>
                      <a:endParaRPr lang="en-US" dirty="0"/>
                    </a:p>
                  </a:txBody>
                  <a:tcPr/>
                </a:tc>
                <a:extLst>
                  <a:ext uri="{0D108BD9-81ED-4DB2-BD59-A6C34878D82A}">
                    <a16:rowId xmlns:a16="http://schemas.microsoft.com/office/drawing/2014/main" val="609024597"/>
                  </a:ext>
                </a:extLst>
              </a:tr>
            </a:tbl>
          </a:graphicData>
        </a:graphic>
      </p:graphicFrame>
      <p:sp>
        <p:nvSpPr>
          <p:cNvPr id="4" name="Slide Number Placeholder 3">
            <a:extLst>
              <a:ext uri="{FF2B5EF4-FFF2-40B4-BE49-F238E27FC236}">
                <a16:creationId xmlns:a16="http://schemas.microsoft.com/office/drawing/2014/main" id="{E5567013-ED32-BACC-90BA-B8E24B4501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75BE4ED0-A7C9-1B36-386B-D661D78731B1}"/>
              </a:ext>
            </a:extLst>
          </p:cNvPr>
          <p:cNvSpPr/>
          <p:nvPr/>
        </p:nvSpPr>
        <p:spPr>
          <a:xfrm>
            <a:off x="1878725" y="3803166"/>
            <a:ext cx="8434549" cy="14086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7" name="Content Placeholder 4">
            <a:extLst>
              <a:ext uri="{FF2B5EF4-FFF2-40B4-BE49-F238E27FC236}">
                <a16:creationId xmlns:a16="http://schemas.microsoft.com/office/drawing/2014/main" id="{22EC380F-79F6-3F1C-E293-D4442C469E11}"/>
              </a:ext>
            </a:extLst>
          </p:cNvPr>
          <p:cNvGraphicFramePr>
            <a:graphicFrameLocks/>
          </p:cNvGraphicFramePr>
          <p:nvPr>
            <p:extLst>
              <p:ext uri="{D42A27DB-BD31-4B8C-83A1-F6EECF244321}">
                <p14:modId xmlns:p14="http://schemas.microsoft.com/office/powerpoint/2010/main" val="3872813361"/>
              </p:ext>
            </p:extLst>
          </p:nvPr>
        </p:nvGraphicFramePr>
        <p:xfrm>
          <a:off x="1878725" y="1431501"/>
          <a:ext cx="8434549" cy="3932010"/>
        </p:xfrm>
        <a:graphic>
          <a:graphicData uri="http://schemas.openxmlformats.org/drawingml/2006/table">
            <a:tbl>
              <a:tblPr firstRow="1" bandRow="1">
                <a:tableStyleId>{5C22544A-7EE6-4342-B048-85BDC9FD1C3A}</a:tableStyleId>
              </a:tblPr>
              <a:tblGrid>
                <a:gridCol w="1276942">
                  <a:extLst>
                    <a:ext uri="{9D8B030D-6E8A-4147-A177-3AD203B41FA5}">
                      <a16:colId xmlns:a16="http://schemas.microsoft.com/office/drawing/2014/main" val="3387670143"/>
                    </a:ext>
                  </a:extLst>
                </a:gridCol>
                <a:gridCol w="3375762">
                  <a:extLst>
                    <a:ext uri="{9D8B030D-6E8A-4147-A177-3AD203B41FA5}">
                      <a16:colId xmlns:a16="http://schemas.microsoft.com/office/drawing/2014/main" val="592060939"/>
                    </a:ext>
                  </a:extLst>
                </a:gridCol>
                <a:gridCol w="1975757">
                  <a:extLst>
                    <a:ext uri="{9D8B030D-6E8A-4147-A177-3AD203B41FA5}">
                      <a16:colId xmlns:a16="http://schemas.microsoft.com/office/drawing/2014/main" val="54939130"/>
                    </a:ext>
                  </a:extLst>
                </a:gridCol>
                <a:gridCol w="1806088">
                  <a:extLst>
                    <a:ext uri="{9D8B030D-6E8A-4147-A177-3AD203B41FA5}">
                      <a16:colId xmlns:a16="http://schemas.microsoft.com/office/drawing/2014/main" val="1986669428"/>
                    </a:ext>
                  </a:extLst>
                </a:gridCol>
              </a:tblGrid>
              <a:tr h="773978">
                <a:tc>
                  <a:txBody>
                    <a:bodyPr/>
                    <a:lstStyle/>
                    <a:p>
                      <a:r>
                        <a:rPr lang="en-US" sz="2000" dirty="0"/>
                        <a:t>Sex</a:t>
                      </a:r>
                    </a:p>
                  </a:txBody>
                  <a:tcPr anchor="b"/>
                </a:tc>
                <a:tc>
                  <a:txBody>
                    <a:bodyPr/>
                    <a:lstStyle/>
                    <a:p>
                      <a:r>
                        <a:rPr lang="en-US" sz="2000" dirty="0"/>
                        <a:t>Income Category</a:t>
                      </a:r>
                    </a:p>
                  </a:txBody>
                  <a:tcPr anchor="b"/>
                </a:tc>
                <a:tc>
                  <a:txBody>
                    <a:bodyPr/>
                    <a:lstStyle/>
                    <a:p>
                      <a:pPr algn="ctr"/>
                      <a:r>
                        <a:rPr lang="en-US" sz="2000" dirty="0"/>
                        <a:t>Life Expectancy</a:t>
                      </a:r>
                    </a:p>
                    <a:p>
                      <a:pPr algn="ctr"/>
                      <a:r>
                        <a:rPr lang="en-US" sz="2000" dirty="0"/>
                        <a:t>(Years)</a:t>
                      </a:r>
                    </a:p>
                  </a:txBody>
                  <a:tcPr anchor="b"/>
                </a:tc>
                <a:tc>
                  <a:txBody>
                    <a:bodyPr/>
                    <a:lstStyle/>
                    <a:p>
                      <a:pPr algn="ctr"/>
                      <a:r>
                        <a:rPr lang="en-US" sz="2000" dirty="0"/>
                        <a:t>Difference</a:t>
                      </a:r>
                    </a:p>
                    <a:p>
                      <a:pPr algn="ctr"/>
                      <a:r>
                        <a:rPr lang="en-US" sz="2000" dirty="0"/>
                        <a:t>High vs Low</a:t>
                      </a:r>
                    </a:p>
                  </a:txBody>
                  <a:tcPr anchor="b"/>
                </a:tc>
                <a:extLst>
                  <a:ext uri="{0D108BD9-81ED-4DB2-BD59-A6C34878D82A}">
                    <a16:rowId xmlns:a16="http://schemas.microsoft.com/office/drawing/2014/main" val="2957690701"/>
                  </a:ext>
                </a:extLst>
              </a:tr>
              <a:tr h="690448">
                <a:tc rowSpan="2">
                  <a:txBody>
                    <a:bodyPr/>
                    <a:lstStyle/>
                    <a:p>
                      <a:r>
                        <a:rPr lang="en-US" sz="2400" b="1" dirty="0"/>
                        <a:t>Women</a:t>
                      </a:r>
                    </a:p>
                  </a:txBody>
                  <a:tcPr anchor="ctr"/>
                </a:tc>
                <a:tc>
                  <a:txBody>
                    <a:bodyPr/>
                    <a:lstStyle/>
                    <a:p>
                      <a:r>
                        <a:rPr lang="en-US" sz="2000" b="1" dirty="0"/>
                        <a:t>Highest</a:t>
                      </a:r>
                      <a:r>
                        <a:rPr lang="en-US" sz="2000" dirty="0"/>
                        <a:t> Incomes  (top 1%)</a:t>
                      </a:r>
                    </a:p>
                  </a:txBody>
                  <a:tcPr anchor="ctr"/>
                </a:tc>
                <a:tc>
                  <a:txBody>
                    <a:bodyPr/>
                    <a:lstStyle/>
                    <a:p>
                      <a:pPr algn="ctr"/>
                      <a:r>
                        <a:rPr lang="en-US" sz="2000" dirty="0"/>
                        <a:t>88.9</a:t>
                      </a:r>
                    </a:p>
                  </a:txBody>
                  <a:tcPr anchor="ctr"/>
                </a:tc>
                <a:tc rowSpan="2">
                  <a:txBody>
                    <a:bodyPr/>
                    <a:lstStyle/>
                    <a:p>
                      <a:pPr algn="ctr"/>
                      <a:r>
                        <a:rPr lang="en-US" sz="2000" dirty="0"/>
                        <a:t>10.1 years</a:t>
                      </a:r>
                    </a:p>
                  </a:txBody>
                  <a:tcPr anchor="ctr"/>
                </a:tc>
                <a:extLst>
                  <a:ext uri="{0D108BD9-81ED-4DB2-BD59-A6C34878D82A}">
                    <a16:rowId xmlns:a16="http://schemas.microsoft.com/office/drawing/2014/main" val="4085043843"/>
                  </a:ext>
                </a:extLst>
              </a:tr>
              <a:tr h="690448">
                <a:tc vMerge="1">
                  <a:txBody>
                    <a:bodyPr/>
                    <a:lstStyle/>
                    <a:p>
                      <a:endParaRPr lang="en-US" dirty="0"/>
                    </a:p>
                  </a:txBody>
                  <a:tcPr/>
                </a:tc>
                <a:tc>
                  <a:txBody>
                    <a:bodyPr/>
                    <a:lstStyle/>
                    <a:p>
                      <a:r>
                        <a:rPr lang="en-US" sz="2000" b="1" dirty="0"/>
                        <a:t>Lowest</a:t>
                      </a:r>
                      <a:r>
                        <a:rPr lang="en-US" sz="2000" dirty="0"/>
                        <a:t> Incomes   (bottom 1%)</a:t>
                      </a:r>
                    </a:p>
                  </a:txBody>
                  <a:tcPr anchor="ctr"/>
                </a:tc>
                <a:tc>
                  <a:txBody>
                    <a:bodyPr/>
                    <a:lstStyle/>
                    <a:p>
                      <a:pPr algn="ctr"/>
                      <a:r>
                        <a:rPr lang="en-US" sz="2000" dirty="0"/>
                        <a:t>78.8</a:t>
                      </a:r>
                    </a:p>
                  </a:txBody>
                  <a:tcPr anchor="ctr"/>
                </a:tc>
                <a:tc vMerge="1">
                  <a:txBody>
                    <a:bodyPr/>
                    <a:lstStyle/>
                    <a:p>
                      <a:endParaRPr lang="en-US" dirty="0"/>
                    </a:p>
                  </a:txBody>
                  <a:tcPr/>
                </a:tc>
                <a:extLst>
                  <a:ext uri="{0D108BD9-81ED-4DB2-BD59-A6C34878D82A}">
                    <a16:rowId xmlns:a16="http://schemas.microsoft.com/office/drawing/2014/main" val="1232087067"/>
                  </a:ext>
                </a:extLst>
              </a:tr>
              <a:tr h="300399">
                <a:tc gridSpan="4">
                  <a:txBody>
                    <a:bodyPr/>
                    <a:lstStyle/>
                    <a:p>
                      <a:endParaRPr lang="en-US" sz="2000" b="1" dirty="0"/>
                    </a:p>
                  </a:txBody>
                  <a:tcPr anchor="ctr"/>
                </a:tc>
                <a:tc hMerge="1">
                  <a:txBody>
                    <a:bodyPr/>
                    <a:lstStyle/>
                    <a:p>
                      <a:endParaRPr lang="en-US" sz="2000" dirty="0"/>
                    </a:p>
                  </a:txBody>
                  <a:tcPr anchor="ctr"/>
                </a:tc>
                <a:tc hMerge="1">
                  <a:txBody>
                    <a:bodyPr/>
                    <a:lstStyle/>
                    <a:p>
                      <a:pPr algn="ctr"/>
                      <a:endParaRPr lang="en-US" sz="2000" dirty="0"/>
                    </a:p>
                  </a:txBody>
                  <a:tcPr anchor="ctr"/>
                </a:tc>
                <a:tc hMerge="1">
                  <a:txBody>
                    <a:bodyPr/>
                    <a:lstStyle/>
                    <a:p>
                      <a:pPr algn="ctr"/>
                      <a:endParaRPr lang="en-US" sz="2000" dirty="0"/>
                    </a:p>
                  </a:txBody>
                  <a:tcPr anchor="ctr"/>
                </a:tc>
                <a:extLst>
                  <a:ext uri="{0D108BD9-81ED-4DB2-BD59-A6C34878D82A}">
                    <a16:rowId xmlns:a16="http://schemas.microsoft.com/office/drawing/2014/main" val="2745822818"/>
                  </a:ext>
                </a:extLst>
              </a:tr>
              <a:tr h="690448">
                <a:tc rowSpan="2">
                  <a:txBody>
                    <a:bodyPr/>
                    <a:lstStyle/>
                    <a:p>
                      <a:r>
                        <a:rPr lang="en-US" sz="2400" b="1" dirty="0"/>
                        <a:t>Men</a:t>
                      </a:r>
                    </a:p>
                  </a:txBody>
                  <a:tcPr anchor="ctr"/>
                </a:tc>
                <a:tc>
                  <a:txBody>
                    <a:bodyPr/>
                    <a:lstStyle/>
                    <a:p>
                      <a:r>
                        <a:rPr lang="en-US" sz="2000" b="1" dirty="0"/>
                        <a:t>Highest</a:t>
                      </a:r>
                      <a:r>
                        <a:rPr lang="en-US" sz="2000" dirty="0"/>
                        <a:t> Incomes  (top 1%)</a:t>
                      </a:r>
                    </a:p>
                  </a:txBody>
                  <a:tcPr anchor="ctr"/>
                </a:tc>
                <a:tc>
                  <a:txBody>
                    <a:bodyPr/>
                    <a:lstStyle/>
                    <a:p>
                      <a:pPr algn="ctr"/>
                      <a:r>
                        <a:rPr lang="en-US" sz="2000" dirty="0"/>
                        <a:t>87.3</a:t>
                      </a:r>
                    </a:p>
                  </a:txBody>
                  <a:tcPr anchor="ctr"/>
                </a:tc>
                <a:tc rowSpan="2">
                  <a:txBody>
                    <a:bodyPr/>
                    <a:lstStyle/>
                    <a:p>
                      <a:pPr algn="ctr"/>
                      <a:r>
                        <a:rPr lang="en-US" sz="2000" dirty="0"/>
                        <a:t>14.6 years</a:t>
                      </a:r>
                    </a:p>
                  </a:txBody>
                  <a:tcPr anchor="ctr"/>
                </a:tc>
                <a:extLst>
                  <a:ext uri="{0D108BD9-81ED-4DB2-BD59-A6C34878D82A}">
                    <a16:rowId xmlns:a16="http://schemas.microsoft.com/office/drawing/2014/main" val="3999081224"/>
                  </a:ext>
                </a:extLst>
              </a:tr>
              <a:tr h="690448">
                <a:tc vMerge="1">
                  <a:txBody>
                    <a:bodyPr/>
                    <a:lstStyle/>
                    <a:p>
                      <a:endParaRPr lang="en-US" dirty="0"/>
                    </a:p>
                  </a:txBody>
                  <a:tcPr/>
                </a:tc>
                <a:tc>
                  <a:txBody>
                    <a:bodyPr/>
                    <a:lstStyle/>
                    <a:p>
                      <a:r>
                        <a:rPr lang="en-US" sz="2000" b="1" dirty="0"/>
                        <a:t>Lowest</a:t>
                      </a:r>
                      <a:r>
                        <a:rPr lang="en-US" sz="2000" dirty="0"/>
                        <a:t> Incomes   (bottom 1%)</a:t>
                      </a:r>
                    </a:p>
                  </a:txBody>
                  <a:tcPr anchor="ctr"/>
                </a:tc>
                <a:tc>
                  <a:txBody>
                    <a:bodyPr/>
                    <a:lstStyle/>
                    <a:p>
                      <a:pPr algn="ctr"/>
                      <a:r>
                        <a:rPr lang="en-US" sz="2000" dirty="0"/>
                        <a:t>72.7</a:t>
                      </a:r>
                    </a:p>
                  </a:txBody>
                  <a:tcPr anchor="ctr"/>
                </a:tc>
                <a:tc vMerge="1">
                  <a:txBody>
                    <a:bodyPr/>
                    <a:lstStyle/>
                    <a:p>
                      <a:endParaRPr lang="en-US" dirty="0"/>
                    </a:p>
                  </a:txBody>
                  <a:tcPr/>
                </a:tc>
                <a:extLst>
                  <a:ext uri="{0D108BD9-81ED-4DB2-BD59-A6C34878D82A}">
                    <a16:rowId xmlns:a16="http://schemas.microsoft.com/office/drawing/2014/main" val="609024597"/>
                  </a:ext>
                </a:extLst>
              </a:tr>
            </a:tbl>
          </a:graphicData>
        </a:graphic>
      </p:graphicFrame>
      <p:sp>
        <p:nvSpPr>
          <p:cNvPr id="8" name="TextBox 7">
            <a:extLst>
              <a:ext uri="{FF2B5EF4-FFF2-40B4-BE49-F238E27FC236}">
                <a16:creationId xmlns:a16="http://schemas.microsoft.com/office/drawing/2014/main" id="{8799D5EB-3A10-F5F7-C3ED-77C025D92C8F}"/>
              </a:ext>
            </a:extLst>
          </p:cNvPr>
          <p:cNvSpPr txBox="1"/>
          <p:nvPr/>
        </p:nvSpPr>
        <p:spPr>
          <a:xfrm>
            <a:off x="3348569" y="6456851"/>
            <a:ext cx="522765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https://</a:t>
            </a:r>
            <a:r>
              <a:rPr kumimoji="0" lang="en-US" sz="1200" b="0" i="0" u="none" strike="noStrike" kern="1200" cap="none" spc="0" normalizeH="0" baseline="0" noProof="0" dirty="0" err="1">
                <a:ln>
                  <a:noFill/>
                </a:ln>
                <a:solidFill>
                  <a:prstClr val="black"/>
                </a:solidFill>
                <a:effectLst/>
                <a:uLnTx/>
                <a:uFillTx/>
                <a:latin typeface="Calibri"/>
                <a:ea typeface="+mn-ea"/>
                <a:cs typeface="+mn-cs"/>
              </a:rPr>
              <a:t>healthinequality.org</a:t>
            </a:r>
            <a:r>
              <a:rPr kumimoji="0" lang="en-US" sz="1200" b="0" i="0" u="none" strike="noStrike" kern="1200" cap="none" spc="0" normalizeH="0" baseline="0" noProof="0" dirty="0">
                <a:ln>
                  <a:noFill/>
                </a:ln>
                <a:solidFill>
                  <a:prstClr val="black"/>
                </a:solidFill>
                <a:effectLst/>
                <a:uLnTx/>
                <a:uFillTx/>
                <a:latin typeface="Calibri"/>
                <a:ea typeface="+mn-ea"/>
                <a:cs typeface="+mn-cs"/>
              </a:rPr>
              <a:t>/documents/paper/</a:t>
            </a:r>
            <a:r>
              <a:rPr kumimoji="0" lang="en-US" sz="1200" b="0" i="0" u="none" strike="noStrike" kern="1200" cap="none" spc="0" normalizeH="0" baseline="0" noProof="0" dirty="0" err="1">
                <a:ln>
                  <a:noFill/>
                </a:ln>
                <a:solidFill>
                  <a:prstClr val="black"/>
                </a:solidFill>
                <a:effectLst/>
                <a:uLnTx/>
                <a:uFillTx/>
                <a:latin typeface="Calibri"/>
                <a:ea typeface="+mn-ea"/>
                <a:cs typeface="+mn-cs"/>
              </a:rPr>
              <a:t>healthineq_summary.pdf</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07817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8B74-D14E-4839-922D-3977B2E2120F}"/>
              </a:ext>
            </a:extLst>
          </p:cNvPr>
          <p:cNvSpPr>
            <a:spLocks noGrp="1"/>
          </p:cNvSpPr>
          <p:nvPr>
            <p:ph type="title"/>
          </p:nvPr>
        </p:nvSpPr>
        <p:spPr>
          <a:xfrm>
            <a:off x="731325" y="0"/>
            <a:ext cx="10515600" cy="1325563"/>
          </a:xfrm>
        </p:spPr>
        <p:txBody>
          <a:bodyPr/>
          <a:lstStyle/>
          <a:p>
            <a:r>
              <a:rPr lang="en-US" dirty="0">
                <a:solidFill>
                  <a:schemeClr val="bg1"/>
                </a:solidFill>
              </a:rPr>
              <a:t>Infa</a:t>
            </a:r>
            <a:r>
              <a:rPr lang="en-US" dirty="0"/>
              <a:t>nt Mortality Comparison(2023)</a:t>
            </a:r>
          </a:p>
        </p:txBody>
      </p:sp>
      <p:sp>
        <p:nvSpPr>
          <p:cNvPr id="4" name="Slide Number Placeholder 3">
            <a:extLst>
              <a:ext uri="{FF2B5EF4-FFF2-40B4-BE49-F238E27FC236}">
                <a16:creationId xmlns:a16="http://schemas.microsoft.com/office/drawing/2014/main" id="{5AF7C62F-01AB-456A-ABB0-CEF4572090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6" name="TextBox 5">
            <a:extLst>
              <a:ext uri="{FF2B5EF4-FFF2-40B4-BE49-F238E27FC236}">
                <a16:creationId xmlns:a16="http://schemas.microsoft.com/office/drawing/2014/main" id="{9A86F4CA-AA88-4F0F-9307-7D936CCD2F9F}"/>
              </a:ext>
            </a:extLst>
          </p:cNvPr>
          <p:cNvSpPr txBox="1"/>
          <p:nvPr/>
        </p:nvSpPr>
        <p:spPr>
          <a:xfrm>
            <a:off x="3308932" y="6412788"/>
            <a:ext cx="6900869" cy="26161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Source: </a:t>
            </a:r>
            <a:r>
              <a:rPr lang="en-US" sz="1100" i="1" dirty="0">
                <a:solidFill>
                  <a:prstClr val="black"/>
                </a:solidFill>
                <a:latin typeface="Calibri"/>
              </a:rPr>
              <a:t>Health at a Glance, 2025</a:t>
            </a:r>
            <a:r>
              <a:rPr kumimoji="0" lang="en-US" sz="1100" b="0" i="0" u="none" strike="noStrike" kern="1200" cap="none" spc="0" normalizeH="0" baseline="0" noProof="0" dirty="0">
                <a:ln>
                  <a:noFill/>
                </a:ln>
                <a:solidFill>
                  <a:prstClr val="black"/>
                </a:solidFill>
                <a:effectLst/>
                <a:uLnTx/>
                <a:uFillTx/>
                <a:latin typeface="Calibri"/>
                <a:ea typeface="+mn-ea"/>
                <a:cs typeface="+mn-cs"/>
              </a:rPr>
              <a:t> OECD; graph by NEED</a:t>
            </a:r>
          </a:p>
        </p:txBody>
      </p:sp>
      <p:sp>
        <p:nvSpPr>
          <p:cNvPr id="7" name="TextBox 6">
            <a:extLst>
              <a:ext uri="{FF2B5EF4-FFF2-40B4-BE49-F238E27FC236}">
                <a16:creationId xmlns:a16="http://schemas.microsoft.com/office/drawing/2014/main" id="{1408C1BD-A8C1-42DB-BC97-5933A2AD52DA}"/>
              </a:ext>
            </a:extLst>
          </p:cNvPr>
          <p:cNvSpPr txBox="1"/>
          <p:nvPr/>
        </p:nvSpPr>
        <p:spPr>
          <a:xfrm>
            <a:off x="4494946" y="1241598"/>
            <a:ext cx="373465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Deaths per 1,000 live births </a:t>
            </a:r>
          </a:p>
        </p:txBody>
      </p:sp>
      <p:graphicFrame>
        <p:nvGraphicFramePr>
          <p:cNvPr id="3" name="Chart 2">
            <a:extLst>
              <a:ext uri="{FF2B5EF4-FFF2-40B4-BE49-F238E27FC236}">
                <a16:creationId xmlns:a16="http://schemas.microsoft.com/office/drawing/2014/main" id="{F1CBFD3E-54DC-C85F-683B-551F03B72A30}"/>
              </a:ext>
            </a:extLst>
          </p:cNvPr>
          <p:cNvGraphicFramePr>
            <a:graphicFrameLocks noGrp="1"/>
          </p:cNvGraphicFramePr>
          <p:nvPr>
            <p:extLst>
              <p:ext uri="{D42A27DB-BD31-4B8C-83A1-F6EECF244321}">
                <p14:modId xmlns:p14="http://schemas.microsoft.com/office/powerpoint/2010/main" val="1370653259"/>
              </p:ext>
            </p:extLst>
          </p:nvPr>
        </p:nvGraphicFramePr>
        <p:xfrm>
          <a:off x="757989" y="1078574"/>
          <a:ext cx="10353770" cy="53606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317024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0A9AA-A253-D383-C01C-F4D63A3C1B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DD4D7E-F6E4-96E6-F599-0BE5F6254E4F}"/>
              </a:ext>
            </a:extLst>
          </p:cNvPr>
          <p:cNvSpPr>
            <a:spLocks noGrp="1"/>
          </p:cNvSpPr>
          <p:nvPr>
            <p:ph type="title"/>
          </p:nvPr>
        </p:nvSpPr>
        <p:spPr>
          <a:xfrm>
            <a:off x="764675" y="0"/>
            <a:ext cx="10515600" cy="1325563"/>
          </a:xfrm>
        </p:spPr>
        <p:txBody>
          <a:bodyPr>
            <a:normAutofit/>
          </a:bodyPr>
          <a:lstStyle/>
          <a:p>
            <a:r>
              <a:rPr lang="en-US" sz="3800" dirty="0">
                <a:solidFill>
                  <a:schemeClr val="bg1"/>
                </a:solidFill>
              </a:rPr>
              <a:t>Infa</a:t>
            </a:r>
            <a:r>
              <a:rPr lang="en-US" sz="3800" dirty="0"/>
              <a:t>nt Mortality by Race/Ethnicity (2023)</a:t>
            </a:r>
          </a:p>
        </p:txBody>
      </p:sp>
      <p:pic>
        <p:nvPicPr>
          <p:cNvPr id="5" name="Picture 4">
            <a:extLst>
              <a:ext uri="{FF2B5EF4-FFF2-40B4-BE49-F238E27FC236}">
                <a16:creationId xmlns:a16="http://schemas.microsoft.com/office/drawing/2014/main" id="{98AFC555-DC10-9E4E-CD3D-2CE1E2C2D698}"/>
              </a:ext>
            </a:extLst>
          </p:cNvPr>
          <p:cNvPicPr>
            <a:picLocks noChangeAspect="1"/>
          </p:cNvPicPr>
          <p:nvPr/>
        </p:nvPicPr>
        <p:blipFill>
          <a:blip r:embed="rId3"/>
          <a:srcRect t="27657" r="20558" b="24553"/>
          <a:stretch>
            <a:fillRect/>
          </a:stretch>
        </p:blipFill>
        <p:spPr>
          <a:xfrm>
            <a:off x="653026" y="1901280"/>
            <a:ext cx="10205665" cy="4276493"/>
          </a:xfrm>
          <a:prstGeom prst="rect">
            <a:avLst/>
          </a:prstGeom>
        </p:spPr>
      </p:pic>
      <p:sp>
        <p:nvSpPr>
          <p:cNvPr id="6" name="TextBox 5">
            <a:extLst>
              <a:ext uri="{FF2B5EF4-FFF2-40B4-BE49-F238E27FC236}">
                <a16:creationId xmlns:a16="http://schemas.microsoft.com/office/drawing/2014/main" id="{F2119A7E-E0C7-8591-2F24-F384AB72185B}"/>
              </a:ext>
            </a:extLst>
          </p:cNvPr>
          <p:cNvSpPr txBox="1"/>
          <p:nvPr/>
        </p:nvSpPr>
        <p:spPr>
          <a:xfrm>
            <a:off x="3166949" y="6408644"/>
            <a:ext cx="8149970" cy="307777"/>
          </a:xfrm>
          <a:prstGeom prst="rect">
            <a:avLst/>
          </a:prstGeom>
          <a:noFill/>
        </p:spPr>
        <p:txBody>
          <a:bodyPr wrap="square" rtlCol="0">
            <a:spAutoFit/>
          </a:bodyPr>
          <a:lstStyle/>
          <a:p>
            <a:r>
              <a:rPr lang="en-US" sz="1400" dirty="0"/>
              <a:t>Source: Ely, DM, Driscoll, AK. </a:t>
            </a:r>
            <a:r>
              <a:rPr lang="en-US" sz="1400" i="1" dirty="0"/>
              <a:t>Infant mortality in the United States, 2023</a:t>
            </a:r>
            <a:r>
              <a:rPr lang="en-US" sz="1400" dirty="0"/>
              <a:t>, CDC</a:t>
            </a:r>
          </a:p>
        </p:txBody>
      </p:sp>
      <p:sp>
        <p:nvSpPr>
          <p:cNvPr id="3" name="TextBox 2">
            <a:extLst>
              <a:ext uri="{FF2B5EF4-FFF2-40B4-BE49-F238E27FC236}">
                <a16:creationId xmlns:a16="http://schemas.microsoft.com/office/drawing/2014/main" id="{4D2755F5-16EE-953B-6CAC-9C20245A3A4C}"/>
              </a:ext>
            </a:extLst>
          </p:cNvPr>
          <p:cNvSpPr txBox="1"/>
          <p:nvPr/>
        </p:nvSpPr>
        <p:spPr>
          <a:xfrm>
            <a:off x="2787805" y="1170878"/>
            <a:ext cx="5196468" cy="400110"/>
          </a:xfrm>
          <a:prstGeom prst="rect">
            <a:avLst/>
          </a:prstGeom>
          <a:noFill/>
        </p:spPr>
        <p:txBody>
          <a:bodyPr wrap="square" rtlCol="0">
            <a:spAutoFit/>
          </a:bodyPr>
          <a:lstStyle/>
          <a:p>
            <a:r>
              <a:rPr lang="en-US" sz="2000" b="1" dirty="0"/>
              <a:t>Deaths per 1,000 live births</a:t>
            </a:r>
            <a:endParaRPr lang="en-US" b="1" dirty="0"/>
          </a:p>
        </p:txBody>
      </p:sp>
    </p:spTree>
    <p:extLst>
      <p:ext uri="{BB962C8B-B14F-4D97-AF65-F5344CB8AC3E}">
        <p14:creationId xmlns:p14="http://schemas.microsoft.com/office/powerpoint/2010/main" val="7586307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C245C-D7DA-8358-FEAF-4703190413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AA0481-E65F-25C5-F06D-5930FAC3BB9F}"/>
              </a:ext>
            </a:extLst>
          </p:cNvPr>
          <p:cNvSpPr>
            <a:spLocks noGrp="1"/>
          </p:cNvSpPr>
          <p:nvPr>
            <p:ph type="title"/>
          </p:nvPr>
        </p:nvSpPr>
        <p:spPr>
          <a:xfrm>
            <a:off x="882803" y="-11151"/>
            <a:ext cx="11177751" cy="1325563"/>
          </a:xfrm>
        </p:spPr>
        <p:txBody>
          <a:bodyPr>
            <a:normAutofit/>
          </a:bodyPr>
          <a:lstStyle/>
          <a:p>
            <a:r>
              <a:rPr lang="en-US" sz="3600" dirty="0">
                <a:solidFill>
                  <a:schemeClr val="bg1"/>
                </a:solidFill>
              </a:rPr>
              <a:t>Ma</a:t>
            </a:r>
            <a:r>
              <a:rPr lang="en-US" sz="3600" dirty="0"/>
              <a:t>ternal Mortality Rates per 100,000 live births (2023)</a:t>
            </a:r>
            <a:endParaRPr lang="en-US" dirty="0"/>
          </a:p>
        </p:txBody>
      </p:sp>
      <p:sp>
        <p:nvSpPr>
          <p:cNvPr id="4" name="Slide Number Placeholder 3">
            <a:extLst>
              <a:ext uri="{FF2B5EF4-FFF2-40B4-BE49-F238E27FC236}">
                <a16:creationId xmlns:a16="http://schemas.microsoft.com/office/drawing/2014/main" id="{64930A06-2943-DCC3-ABCF-C9F1439234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6" name="TextBox 5">
            <a:extLst>
              <a:ext uri="{FF2B5EF4-FFF2-40B4-BE49-F238E27FC236}">
                <a16:creationId xmlns:a16="http://schemas.microsoft.com/office/drawing/2014/main" id="{768ECC46-E494-0B4A-EA3A-F63E079F4520}"/>
              </a:ext>
            </a:extLst>
          </p:cNvPr>
          <p:cNvSpPr txBox="1"/>
          <p:nvPr/>
        </p:nvSpPr>
        <p:spPr>
          <a:xfrm>
            <a:off x="3254478" y="6375037"/>
            <a:ext cx="893752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KFF analysis of OECD data</a:t>
            </a:r>
          </a:p>
        </p:txBody>
      </p:sp>
      <p:pic>
        <p:nvPicPr>
          <p:cNvPr id="8" name="Content Placeholder 7">
            <a:extLst>
              <a:ext uri="{FF2B5EF4-FFF2-40B4-BE49-F238E27FC236}">
                <a16:creationId xmlns:a16="http://schemas.microsoft.com/office/drawing/2014/main" id="{B5A7260B-D64F-F6AA-DFCB-AFC9770DF286}"/>
              </a:ext>
            </a:extLst>
          </p:cNvPr>
          <p:cNvPicPr>
            <a:picLocks noGrp="1" noChangeAspect="1"/>
          </p:cNvPicPr>
          <p:nvPr>
            <p:ph idx="1"/>
          </p:nvPr>
        </p:nvPicPr>
        <p:blipFill>
          <a:blip r:embed="rId2"/>
          <a:srcRect t="15941" b="22554"/>
          <a:stretch>
            <a:fillRect/>
          </a:stretch>
        </p:blipFill>
        <p:spPr>
          <a:xfrm>
            <a:off x="485842" y="1437072"/>
            <a:ext cx="11441164" cy="4350409"/>
          </a:xfrm>
          <a:prstGeom prst="rect">
            <a:avLst/>
          </a:prstGeom>
        </p:spPr>
      </p:pic>
    </p:spTree>
    <p:extLst>
      <p:ext uri="{BB962C8B-B14F-4D97-AF65-F5344CB8AC3E}">
        <p14:creationId xmlns:p14="http://schemas.microsoft.com/office/powerpoint/2010/main" val="22671445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4BD0E-721F-5796-5CA1-4EFA95A77D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AF52E0-B255-C5FE-43AD-4AE1312A8A94}"/>
              </a:ext>
            </a:extLst>
          </p:cNvPr>
          <p:cNvSpPr>
            <a:spLocks noGrp="1"/>
          </p:cNvSpPr>
          <p:nvPr>
            <p:ph type="title"/>
          </p:nvPr>
        </p:nvSpPr>
        <p:spPr/>
        <p:txBody>
          <a:bodyPr/>
          <a:lstStyle/>
          <a:p>
            <a:r>
              <a:rPr lang="en-US" dirty="0">
                <a:solidFill>
                  <a:schemeClr val="bg1"/>
                </a:solidFill>
              </a:rPr>
              <a:t>Ma</a:t>
            </a:r>
            <a:r>
              <a:rPr lang="en-US" dirty="0"/>
              <a:t>ternal Mortality Rates by Race</a:t>
            </a:r>
          </a:p>
        </p:txBody>
      </p:sp>
      <p:pic>
        <p:nvPicPr>
          <p:cNvPr id="6" name="Content Placeholder 5">
            <a:extLst>
              <a:ext uri="{FF2B5EF4-FFF2-40B4-BE49-F238E27FC236}">
                <a16:creationId xmlns:a16="http://schemas.microsoft.com/office/drawing/2014/main" id="{74F33F01-E4DA-B09A-179F-87C11461A457}"/>
              </a:ext>
            </a:extLst>
          </p:cNvPr>
          <p:cNvPicPr>
            <a:picLocks noGrp="1" noChangeAspect="1"/>
          </p:cNvPicPr>
          <p:nvPr>
            <p:ph idx="1"/>
          </p:nvPr>
        </p:nvPicPr>
        <p:blipFill>
          <a:blip r:embed="rId2"/>
          <a:srcRect t="5947" b="28704"/>
          <a:stretch>
            <a:fillRect/>
          </a:stretch>
        </p:blipFill>
        <p:spPr>
          <a:xfrm>
            <a:off x="744891" y="1477536"/>
            <a:ext cx="10608909" cy="4555274"/>
          </a:xfrm>
          <a:prstGeom prst="rect">
            <a:avLst/>
          </a:prstGeom>
        </p:spPr>
      </p:pic>
      <p:sp>
        <p:nvSpPr>
          <p:cNvPr id="7" name="TextBox 6">
            <a:extLst>
              <a:ext uri="{FF2B5EF4-FFF2-40B4-BE49-F238E27FC236}">
                <a16:creationId xmlns:a16="http://schemas.microsoft.com/office/drawing/2014/main" id="{C0285123-F7CA-23A7-F645-7D0F7A73610A}"/>
              </a:ext>
            </a:extLst>
          </p:cNvPr>
          <p:cNvSpPr txBox="1"/>
          <p:nvPr/>
        </p:nvSpPr>
        <p:spPr>
          <a:xfrm>
            <a:off x="3389971" y="6467705"/>
            <a:ext cx="8653346" cy="307777"/>
          </a:xfrm>
          <a:prstGeom prst="rect">
            <a:avLst/>
          </a:prstGeom>
          <a:noFill/>
        </p:spPr>
        <p:txBody>
          <a:bodyPr wrap="square" rtlCol="0">
            <a:spAutoFit/>
          </a:bodyPr>
          <a:lstStyle/>
          <a:p>
            <a:r>
              <a:rPr lang="en-US" sz="1400" dirty="0"/>
              <a:t> Source: </a:t>
            </a:r>
            <a:r>
              <a:rPr lang="en-US" sz="1400" i="1" dirty="0"/>
              <a:t>Pregnancy-Related Deaths by Race-Ethnicity</a:t>
            </a:r>
            <a:r>
              <a:rPr lang="en-US" sz="1400" dirty="0"/>
              <a:t>, 2023, CDC</a:t>
            </a:r>
            <a:endParaRPr lang="en-US" dirty="0"/>
          </a:p>
        </p:txBody>
      </p:sp>
    </p:spTree>
    <p:extLst>
      <p:ext uri="{BB962C8B-B14F-4D97-AF65-F5344CB8AC3E}">
        <p14:creationId xmlns:p14="http://schemas.microsoft.com/office/powerpoint/2010/main" val="2102206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08B90-72AA-495E-8B79-E41D1B1BB6AF}"/>
              </a:ext>
            </a:extLst>
          </p:cNvPr>
          <p:cNvSpPr>
            <a:spLocks noGrp="1"/>
          </p:cNvSpPr>
          <p:nvPr>
            <p:ph type="title"/>
          </p:nvPr>
        </p:nvSpPr>
        <p:spPr>
          <a:xfrm>
            <a:off x="726309" y="0"/>
            <a:ext cx="10515600" cy="1325563"/>
          </a:xfrm>
        </p:spPr>
        <p:txBody>
          <a:bodyPr>
            <a:normAutofit/>
          </a:bodyPr>
          <a:lstStyle/>
          <a:p>
            <a:r>
              <a:rPr lang="en-US" dirty="0">
                <a:solidFill>
                  <a:schemeClr val="bg1"/>
                </a:solidFill>
              </a:rPr>
              <a:t>Hea</a:t>
            </a:r>
            <a:r>
              <a:rPr lang="en-US" dirty="0"/>
              <a:t>lth Economics is Big Business</a:t>
            </a:r>
          </a:p>
        </p:txBody>
      </p:sp>
      <p:sp>
        <p:nvSpPr>
          <p:cNvPr id="3" name="Content Placeholder 2">
            <a:extLst>
              <a:ext uri="{FF2B5EF4-FFF2-40B4-BE49-F238E27FC236}">
                <a16:creationId xmlns:a16="http://schemas.microsoft.com/office/drawing/2014/main" id="{6764AFE4-321D-4C76-95D1-38EEDBEE5A62}"/>
              </a:ext>
            </a:extLst>
          </p:cNvPr>
          <p:cNvSpPr>
            <a:spLocks noGrp="1"/>
          </p:cNvSpPr>
          <p:nvPr>
            <p:ph idx="1"/>
          </p:nvPr>
        </p:nvSpPr>
        <p:spPr>
          <a:xfrm>
            <a:off x="896436" y="1155438"/>
            <a:ext cx="10610048" cy="4755748"/>
          </a:xfrm>
        </p:spPr>
        <p:txBody>
          <a:bodyPr>
            <a:normAutofit/>
          </a:bodyPr>
          <a:lstStyle/>
          <a:p>
            <a:pPr>
              <a:spcAft>
                <a:spcPts val="1000"/>
              </a:spcAft>
            </a:pPr>
            <a:r>
              <a:rPr lang="en-US" sz="3200" b="0" dirty="0"/>
              <a:t>Healthcare is the biggest industry and the largest employer in the U.S.</a:t>
            </a:r>
          </a:p>
          <a:p>
            <a:pPr>
              <a:spcAft>
                <a:spcPts val="1000"/>
              </a:spcAft>
            </a:pPr>
            <a:r>
              <a:rPr lang="en-US" sz="3200" b="0" dirty="0"/>
              <a:t>We spend </a:t>
            </a:r>
            <a:r>
              <a:rPr lang="en-US" sz="3200" dirty="0"/>
              <a:t>A LOT </a:t>
            </a:r>
            <a:r>
              <a:rPr lang="en-US" sz="3200" b="0" dirty="0"/>
              <a:t>on healthcare:</a:t>
            </a:r>
          </a:p>
          <a:p>
            <a:pPr lvl="1">
              <a:lnSpc>
                <a:spcPct val="100000"/>
              </a:lnSpc>
              <a:spcAft>
                <a:spcPts val="1000"/>
              </a:spcAft>
            </a:pPr>
            <a:r>
              <a:rPr lang="en-US" sz="2600" b="0" dirty="0">
                <a:solidFill>
                  <a:srgbClr val="0C4C88"/>
                </a:solidFill>
              </a:rPr>
              <a:t>In 202</a:t>
            </a:r>
            <a:r>
              <a:rPr lang="en-US" sz="2600" dirty="0">
                <a:solidFill>
                  <a:srgbClr val="0C4C88"/>
                </a:solidFill>
              </a:rPr>
              <a:t>4</a:t>
            </a:r>
            <a:r>
              <a:rPr lang="en-US" sz="2600" b="0" dirty="0">
                <a:solidFill>
                  <a:srgbClr val="0C4C88"/>
                </a:solidFill>
              </a:rPr>
              <a:t>, U.S. national health expenditures were about </a:t>
            </a:r>
            <a:r>
              <a:rPr lang="en-US" sz="2600" b="1" dirty="0">
                <a:solidFill>
                  <a:srgbClr val="0C4C88"/>
                </a:solidFill>
              </a:rPr>
              <a:t>$5.3 trillion</a:t>
            </a:r>
            <a:r>
              <a:rPr lang="en-US" sz="2600" dirty="0">
                <a:solidFill>
                  <a:srgbClr val="0C4C88"/>
                </a:solidFill>
              </a:rPr>
              <a:t> -- approximately </a:t>
            </a:r>
            <a:r>
              <a:rPr lang="en-US" sz="2600" b="1" dirty="0">
                <a:solidFill>
                  <a:srgbClr val="0C4C88"/>
                </a:solidFill>
              </a:rPr>
              <a:t>18.0% of GDP</a:t>
            </a:r>
            <a:r>
              <a:rPr lang="en-US" sz="2600" b="0" dirty="0">
                <a:solidFill>
                  <a:srgbClr val="0C4C88"/>
                </a:solidFill>
              </a:rPr>
              <a:t> </a:t>
            </a:r>
            <a:r>
              <a:rPr lang="en-US" sz="2600" dirty="0">
                <a:solidFill>
                  <a:srgbClr val="0C4C88"/>
                </a:solidFill>
              </a:rPr>
              <a:t>($15,000 per person)</a:t>
            </a:r>
            <a:endParaRPr lang="en-US" sz="2600" b="0" dirty="0">
              <a:solidFill>
                <a:srgbClr val="0C4C88"/>
              </a:solidFill>
            </a:endParaRPr>
          </a:p>
          <a:p>
            <a:pPr lvl="1">
              <a:lnSpc>
                <a:spcPct val="100000"/>
              </a:lnSpc>
              <a:spcAft>
                <a:spcPts val="1000"/>
              </a:spcAft>
            </a:pPr>
            <a:r>
              <a:rPr lang="en-US" sz="2600" dirty="0">
                <a:solidFill>
                  <a:srgbClr val="0C4C88"/>
                </a:solidFill>
              </a:rPr>
              <a:t>Expenditures grew 7.2% from 2023 to 2024</a:t>
            </a:r>
            <a:endParaRPr lang="en-US" sz="2600" b="0" dirty="0">
              <a:solidFill>
                <a:srgbClr val="0C4C88"/>
              </a:solidFill>
            </a:endParaRPr>
          </a:p>
        </p:txBody>
      </p:sp>
    </p:spTree>
    <p:extLst>
      <p:ext uri="{BB962C8B-B14F-4D97-AF65-F5344CB8AC3E}">
        <p14:creationId xmlns:p14="http://schemas.microsoft.com/office/powerpoint/2010/main" val="264054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2BD57-A5CE-DA05-D0D1-73B4F78AC6A1}"/>
              </a:ext>
            </a:extLst>
          </p:cNvPr>
          <p:cNvSpPr>
            <a:spLocks noGrp="1"/>
          </p:cNvSpPr>
          <p:nvPr>
            <p:ph type="title"/>
          </p:nvPr>
        </p:nvSpPr>
        <p:spPr>
          <a:xfrm>
            <a:off x="804747" y="256477"/>
            <a:ext cx="8551127" cy="1773044"/>
          </a:xfrm>
        </p:spPr>
        <p:txBody>
          <a:bodyPr>
            <a:normAutofit fontScale="90000"/>
          </a:bodyPr>
          <a:lstStyle/>
          <a:p>
            <a:pPr marL="803275" indent="-803275"/>
            <a:r>
              <a:rPr lang="en-US" dirty="0">
                <a:solidFill>
                  <a:schemeClr val="bg1"/>
                </a:solidFill>
              </a:rPr>
              <a:t>Age</a:t>
            </a:r>
            <a:r>
              <a:rPr lang="en-US" dirty="0"/>
              <a:t>-Adjusted Rate of Cancer Mortality per 100,000 by Race and Ethnicity, 2023</a:t>
            </a:r>
            <a:br>
              <a:rPr lang="en-US" dirty="0"/>
            </a:br>
            <a:endParaRPr lang="en-US" dirty="0"/>
          </a:p>
        </p:txBody>
      </p:sp>
      <p:pic>
        <p:nvPicPr>
          <p:cNvPr id="6" name="Content Placeholder 5">
            <a:extLst>
              <a:ext uri="{FF2B5EF4-FFF2-40B4-BE49-F238E27FC236}">
                <a16:creationId xmlns:a16="http://schemas.microsoft.com/office/drawing/2014/main" id="{E01EDA3F-1469-3B17-E2C0-7FFBBCEA5A95}"/>
              </a:ext>
            </a:extLst>
          </p:cNvPr>
          <p:cNvPicPr>
            <a:picLocks noGrp="1" noChangeAspect="1"/>
          </p:cNvPicPr>
          <p:nvPr>
            <p:ph idx="1"/>
          </p:nvPr>
        </p:nvPicPr>
        <p:blipFill>
          <a:blip r:embed="rId3"/>
          <a:srcRect t="14549" r="5019" b="32292"/>
          <a:stretch>
            <a:fillRect/>
          </a:stretch>
        </p:blipFill>
        <p:spPr>
          <a:xfrm>
            <a:off x="425605" y="1773044"/>
            <a:ext cx="11318254" cy="3612995"/>
          </a:xfrm>
          <a:prstGeom prst="rect">
            <a:avLst/>
          </a:prstGeom>
        </p:spPr>
      </p:pic>
      <p:sp>
        <p:nvSpPr>
          <p:cNvPr id="7" name="TextBox 6">
            <a:extLst>
              <a:ext uri="{FF2B5EF4-FFF2-40B4-BE49-F238E27FC236}">
                <a16:creationId xmlns:a16="http://schemas.microsoft.com/office/drawing/2014/main" id="{37CA2F51-F98F-6CA7-70D5-BE5FC0DB2F0D}"/>
              </a:ext>
            </a:extLst>
          </p:cNvPr>
          <p:cNvSpPr txBox="1"/>
          <p:nvPr/>
        </p:nvSpPr>
        <p:spPr>
          <a:xfrm>
            <a:off x="3222701" y="6400800"/>
            <a:ext cx="5363737" cy="369332"/>
          </a:xfrm>
          <a:prstGeom prst="rect">
            <a:avLst/>
          </a:prstGeom>
          <a:noFill/>
        </p:spPr>
        <p:txBody>
          <a:bodyPr wrap="square" rtlCol="0">
            <a:spAutoFit/>
          </a:bodyPr>
          <a:lstStyle/>
          <a:p>
            <a:r>
              <a:rPr lang="en-US" dirty="0"/>
              <a:t>Source: KFF analysis of CDC data</a:t>
            </a:r>
          </a:p>
        </p:txBody>
      </p:sp>
    </p:spTree>
    <p:extLst>
      <p:ext uri="{BB962C8B-B14F-4D97-AF65-F5344CB8AC3E}">
        <p14:creationId xmlns:p14="http://schemas.microsoft.com/office/powerpoint/2010/main" val="41247682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D3F1-8A29-4204-A7F3-E37D47463968}"/>
              </a:ext>
            </a:extLst>
          </p:cNvPr>
          <p:cNvSpPr>
            <a:spLocks noGrp="1"/>
          </p:cNvSpPr>
          <p:nvPr>
            <p:ph type="title"/>
          </p:nvPr>
        </p:nvSpPr>
        <p:spPr>
          <a:xfrm>
            <a:off x="755075" y="0"/>
            <a:ext cx="10515600" cy="1325563"/>
          </a:xfrm>
        </p:spPr>
        <p:txBody>
          <a:bodyPr>
            <a:normAutofit/>
          </a:bodyPr>
          <a:lstStyle/>
          <a:p>
            <a:r>
              <a:rPr lang="en-US"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Me</a:t>
            </a:r>
            <a:r>
              <a:rPr lang="en-US" i="0" dirty="0">
                <a:effectLst/>
                <a:latin typeface="Calibri" panose="020F0502020204030204" pitchFamily="34" charset="0"/>
                <a:ea typeface="Calibri" panose="020F0502020204030204" pitchFamily="34" charset="0"/>
                <a:cs typeface="Calibri" panose="020F0502020204030204" pitchFamily="34" charset="0"/>
              </a:rPr>
              <a:t>asles</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a:t>Immunization (2024)</a:t>
            </a:r>
          </a:p>
        </p:txBody>
      </p:sp>
      <p:sp>
        <p:nvSpPr>
          <p:cNvPr id="8" name="TextBox 7">
            <a:extLst>
              <a:ext uri="{FF2B5EF4-FFF2-40B4-BE49-F238E27FC236}">
                <a16:creationId xmlns:a16="http://schemas.microsoft.com/office/drawing/2014/main" id="{31A5FC68-7A78-4167-81CA-CC020C408177}"/>
              </a:ext>
            </a:extLst>
          </p:cNvPr>
          <p:cNvSpPr txBox="1"/>
          <p:nvPr/>
        </p:nvSpPr>
        <p:spPr>
          <a:xfrm>
            <a:off x="3308932" y="6412788"/>
            <a:ext cx="6900869" cy="24622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Source: </a:t>
            </a:r>
            <a:r>
              <a:rPr lang="en-US" sz="1000" i="1" dirty="0">
                <a:solidFill>
                  <a:prstClr val="black"/>
                </a:solidFill>
                <a:latin typeface="Calibri"/>
              </a:rPr>
              <a:t>Health at a Glance, 2025 </a:t>
            </a:r>
            <a:r>
              <a:rPr lang="en-US" sz="1000" dirty="0">
                <a:solidFill>
                  <a:prstClr val="black"/>
                </a:solidFill>
                <a:latin typeface="Calibri"/>
              </a:rPr>
              <a:t>OECD; graph by NEED</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9" name="Content Placeholder 8">
            <a:extLst>
              <a:ext uri="{FF2B5EF4-FFF2-40B4-BE49-F238E27FC236}">
                <a16:creationId xmlns:a16="http://schemas.microsoft.com/office/drawing/2014/main" id="{B3166A37-093A-5C8E-0C06-1C5F407E6651}"/>
              </a:ext>
            </a:extLst>
          </p:cNvPr>
          <p:cNvGraphicFramePr>
            <a:graphicFrameLocks noGrp="1"/>
          </p:cNvGraphicFramePr>
          <p:nvPr>
            <p:ph idx="1"/>
            <p:extLst>
              <p:ext uri="{D42A27DB-BD31-4B8C-83A1-F6EECF244321}">
                <p14:modId xmlns:p14="http://schemas.microsoft.com/office/powerpoint/2010/main" val="2071402316"/>
              </p:ext>
            </p:extLst>
          </p:nvPr>
        </p:nvGraphicFramePr>
        <p:xfrm>
          <a:off x="557561" y="1437174"/>
          <a:ext cx="10796239" cy="448420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1F11366D-6F07-F64F-92D5-5A4952A84AC2}"/>
              </a:ext>
            </a:extLst>
          </p:cNvPr>
          <p:cNvSpPr txBox="1"/>
          <p:nvPr/>
        </p:nvSpPr>
        <p:spPr>
          <a:xfrm>
            <a:off x="1728439" y="1037063"/>
            <a:ext cx="8943278" cy="400110"/>
          </a:xfrm>
          <a:prstGeom prst="rect">
            <a:avLst/>
          </a:prstGeom>
          <a:noFill/>
        </p:spPr>
        <p:txBody>
          <a:bodyPr wrap="square" rtlCol="0">
            <a:spAutoFit/>
          </a:bodyPr>
          <a:lstStyle/>
          <a:p>
            <a:r>
              <a:rPr lang="en-US" sz="2000" b="1" dirty="0"/>
              <a:t>Percentage of eligible children receiving two doses of measles vaccination</a:t>
            </a:r>
          </a:p>
        </p:txBody>
      </p:sp>
    </p:spTree>
    <p:extLst>
      <p:ext uri="{BB962C8B-B14F-4D97-AF65-F5344CB8AC3E}">
        <p14:creationId xmlns:p14="http://schemas.microsoft.com/office/powerpoint/2010/main" val="41365674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89ECA-577F-4F82-8E44-AAE4CB10B0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F0A917-1C3F-A50A-AFAF-E24EA6561F11}"/>
              </a:ext>
            </a:extLst>
          </p:cNvPr>
          <p:cNvSpPr>
            <a:spLocks noGrp="1"/>
          </p:cNvSpPr>
          <p:nvPr>
            <p:ph type="title"/>
          </p:nvPr>
        </p:nvSpPr>
        <p:spPr>
          <a:xfrm>
            <a:off x="755075" y="0"/>
            <a:ext cx="10515600" cy="1325563"/>
          </a:xfrm>
        </p:spPr>
        <p:txBody>
          <a:bodyPr>
            <a:normAutofit/>
          </a:bodyPr>
          <a:lstStyle/>
          <a:p>
            <a:r>
              <a:rPr lang="en-US" b="0" i="0" dirty="0">
                <a:solidFill>
                  <a:schemeClr val="bg1"/>
                </a:solidFill>
                <a:effectLst/>
                <a:latin typeface="InterFace"/>
              </a:rPr>
              <a:t> </a:t>
            </a:r>
            <a:r>
              <a:rPr lang="en-US" dirty="0">
                <a:solidFill>
                  <a:schemeClr val="bg1"/>
                </a:solidFill>
              </a:rPr>
              <a:t>Flu</a:t>
            </a:r>
            <a:r>
              <a:rPr lang="en-US" dirty="0"/>
              <a:t> Immunizations (2024)</a:t>
            </a:r>
          </a:p>
        </p:txBody>
      </p:sp>
      <p:sp>
        <p:nvSpPr>
          <p:cNvPr id="8" name="TextBox 7">
            <a:extLst>
              <a:ext uri="{FF2B5EF4-FFF2-40B4-BE49-F238E27FC236}">
                <a16:creationId xmlns:a16="http://schemas.microsoft.com/office/drawing/2014/main" id="{22C0802D-E4CE-9F48-7023-0620C44FDD39}"/>
              </a:ext>
            </a:extLst>
          </p:cNvPr>
          <p:cNvSpPr txBox="1"/>
          <p:nvPr/>
        </p:nvSpPr>
        <p:spPr>
          <a:xfrm>
            <a:off x="3308932" y="6412788"/>
            <a:ext cx="6900869" cy="24622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Source: </a:t>
            </a:r>
            <a:r>
              <a:rPr lang="en-US" sz="1000" i="1" dirty="0">
                <a:solidFill>
                  <a:prstClr val="black"/>
                </a:solidFill>
                <a:latin typeface="Calibri"/>
              </a:rPr>
              <a:t>Health at a Glance, 2025</a:t>
            </a:r>
            <a:r>
              <a:rPr lang="en-US" sz="1000" dirty="0">
                <a:solidFill>
                  <a:prstClr val="black"/>
                </a:solidFill>
                <a:latin typeface="Calibri"/>
              </a:rPr>
              <a:t> OECD; graph by NEED</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5" name="Content Placeholder 4">
            <a:extLst>
              <a:ext uri="{FF2B5EF4-FFF2-40B4-BE49-F238E27FC236}">
                <a16:creationId xmlns:a16="http://schemas.microsoft.com/office/drawing/2014/main" id="{0410D7EE-136E-F00A-1E80-0CD756AE6828}"/>
              </a:ext>
            </a:extLst>
          </p:cNvPr>
          <p:cNvGraphicFramePr>
            <a:graphicFrameLocks noGrp="1"/>
          </p:cNvGraphicFramePr>
          <p:nvPr>
            <p:ph idx="1"/>
            <p:extLst>
              <p:ext uri="{D42A27DB-BD31-4B8C-83A1-F6EECF244321}">
                <p14:modId xmlns:p14="http://schemas.microsoft.com/office/powerpoint/2010/main" val="237454914"/>
              </p:ext>
            </p:extLst>
          </p:nvPr>
        </p:nvGraphicFramePr>
        <p:xfrm>
          <a:off x="323385" y="1237785"/>
          <a:ext cx="11113540" cy="48953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57554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32BF-9043-4660-BCF2-5B61848ECEDB}"/>
              </a:ext>
            </a:extLst>
          </p:cNvPr>
          <p:cNvSpPr>
            <a:spLocks noGrp="1"/>
          </p:cNvSpPr>
          <p:nvPr>
            <p:ph type="title"/>
          </p:nvPr>
        </p:nvSpPr>
        <p:spPr>
          <a:xfrm>
            <a:off x="838200" y="0"/>
            <a:ext cx="10515600" cy="1325563"/>
          </a:xfrm>
        </p:spPr>
        <p:txBody>
          <a:bodyPr/>
          <a:lstStyle/>
          <a:p>
            <a:r>
              <a:rPr lang="en-US" dirty="0">
                <a:solidFill>
                  <a:schemeClr val="bg1"/>
                </a:solidFill>
              </a:rPr>
              <a:t>Bre</a:t>
            </a:r>
            <a:r>
              <a:rPr lang="en-US" dirty="0"/>
              <a:t>ast Cancer Screening (2023)</a:t>
            </a:r>
          </a:p>
        </p:txBody>
      </p:sp>
      <p:sp>
        <p:nvSpPr>
          <p:cNvPr id="8" name="TextBox 7">
            <a:extLst>
              <a:ext uri="{FF2B5EF4-FFF2-40B4-BE49-F238E27FC236}">
                <a16:creationId xmlns:a16="http://schemas.microsoft.com/office/drawing/2014/main" id="{D86CE798-6F5C-41E3-B89C-16236A72D53A}"/>
              </a:ext>
            </a:extLst>
          </p:cNvPr>
          <p:cNvSpPr txBox="1"/>
          <p:nvPr/>
        </p:nvSpPr>
        <p:spPr>
          <a:xfrm>
            <a:off x="3308932" y="6412788"/>
            <a:ext cx="6900869" cy="24622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Source: </a:t>
            </a:r>
            <a:r>
              <a:rPr lang="en-US" sz="1000" dirty="0">
                <a:solidFill>
                  <a:prstClr val="black"/>
                </a:solidFill>
                <a:latin typeface="Calibri"/>
              </a:rPr>
              <a:t> </a:t>
            </a:r>
            <a:r>
              <a:rPr lang="en-US" sz="1000" i="1" dirty="0">
                <a:solidFill>
                  <a:prstClr val="black"/>
                </a:solidFill>
                <a:latin typeface="Calibri"/>
              </a:rPr>
              <a:t>Health at a Glance, 2025 </a:t>
            </a:r>
            <a:r>
              <a:rPr lang="en-US" sz="1000" dirty="0">
                <a:solidFill>
                  <a:prstClr val="black"/>
                </a:solidFill>
                <a:latin typeface="Calibri"/>
              </a:rPr>
              <a:t> OECD; graph by NEED</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6" name="Chart 5">
            <a:extLst>
              <a:ext uri="{FF2B5EF4-FFF2-40B4-BE49-F238E27FC236}">
                <a16:creationId xmlns:a16="http://schemas.microsoft.com/office/drawing/2014/main" id="{16CE20F1-9E18-862C-7F35-46FC3D351E8F}"/>
              </a:ext>
            </a:extLst>
          </p:cNvPr>
          <p:cNvGraphicFramePr>
            <a:graphicFrameLocks noGrp="1"/>
          </p:cNvGraphicFramePr>
          <p:nvPr>
            <p:extLst>
              <p:ext uri="{D42A27DB-BD31-4B8C-83A1-F6EECF244321}">
                <p14:modId xmlns:p14="http://schemas.microsoft.com/office/powerpoint/2010/main" val="261859059"/>
              </p:ext>
            </p:extLst>
          </p:nvPr>
        </p:nvGraphicFramePr>
        <p:xfrm>
          <a:off x="880949" y="1025914"/>
          <a:ext cx="9668107" cy="54702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451103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8DB3D-9845-4067-1BD0-AD38F6AC61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C965EA-677F-D529-E0CD-0D3E889418FC}"/>
              </a:ext>
            </a:extLst>
          </p:cNvPr>
          <p:cNvSpPr>
            <a:spLocks noGrp="1"/>
          </p:cNvSpPr>
          <p:nvPr>
            <p:ph type="title"/>
          </p:nvPr>
        </p:nvSpPr>
        <p:spPr>
          <a:xfrm>
            <a:off x="838200" y="0"/>
            <a:ext cx="10515600" cy="1325563"/>
          </a:xfrm>
        </p:spPr>
        <p:txBody>
          <a:bodyPr/>
          <a:lstStyle/>
          <a:p>
            <a:r>
              <a:rPr lang="en-US" dirty="0">
                <a:solidFill>
                  <a:schemeClr val="bg1"/>
                </a:solidFill>
              </a:rPr>
              <a:t>Col</a:t>
            </a:r>
            <a:r>
              <a:rPr lang="en-US" dirty="0"/>
              <a:t>orectal Cancer Screening Coverage (2023)</a:t>
            </a:r>
          </a:p>
        </p:txBody>
      </p:sp>
      <p:sp>
        <p:nvSpPr>
          <p:cNvPr id="8" name="TextBox 7">
            <a:extLst>
              <a:ext uri="{FF2B5EF4-FFF2-40B4-BE49-F238E27FC236}">
                <a16:creationId xmlns:a16="http://schemas.microsoft.com/office/drawing/2014/main" id="{CE78079B-3630-13CA-4BB2-886FFEFC6FA6}"/>
              </a:ext>
            </a:extLst>
          </p:cNvPr>
          <p:cNvSpPr txBox="1"/>
          <p:nvPr/>
        </p:nvSpPr>
        <p:spPr>
          <a:xfrm>
            <a:off x="3308932" y="6412788"/>
            <a:ext cx="6900869" cy="24622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Source: </a:t>
            </a:r>
            <a:r>
              <a:rPr lang="en-US" sz="1000" dirty="0">
                <a:solidFill>
                  <a:prstClr val="black"/>
                </a:solidFill>
                <a:latin typeface="Calibri"/>
              </a:rPr>
              <a:t> </a:t>
            </a:r>
            <a:r>
              <a:rPr lang="en-US" sz="1000" i="1" dirty="0">
                <a:solidFill>
                  <a:prstClr val="black"/>
                </a:solidFill>
                <a:latin typeface="Calibri"/>
              </a:rPr>
              <a:t>Health at a Glance, 2025 </a:t>
            </a:r>
            <a:r>
              <a:rPr lang="en-US" sz="1000" dirty="0">
                <a:solidFill>
                  <a:prstClr val="black"/>
                </a:solidFill>
                <a:latin typeface="Calibri"/>
              </a:rPr>
              <a:t> OECD; graph by NEED</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3" name="Chart 2">
            <a:extLst>
              <a:ext uri="{FF2B5EF4-FFF2-40B4-BE49-F238E27FC236}">
                <a16:creationId xmlns:a16="http://schemas.microsoft.com/office/drawing/2014/main" id="{DAA7E57C-E126-3272-7B3B-DA4F6E50D0E1}"/>
              </a:ext>
            </a:extLst>
          </p:cNvPr>
          <p:cNvGraphicFramePr>
            <a:graphicFrameLocks noGrp="1"/>
          </p:cNvGraphicFramePr>
          <p:nvPr>
            <p:extLst>
              <p:ext uri="{D42A27DB-BD31-4B8C-83A1-F6EECF244321}">
                <p14:modId xmlns:p14="http://schemas.microsoft.com/office/powerpoint/2010/main" val="4196982112"/>
              </p:ext>
            </p:extLst>
          </p:nvPr>
        </p:nvGraphicFramePr>
        <p:xfrm>
          <a:off x="838201" y="1159727"/>
          <a:ext cx="9833516" cy="51518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42174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1C553-35DE-455A-A872-FBBFBF34B977}"/>
              </a:ext>
            </a:extLst>
          </p:cNvPr>
          <p:cNvSpPr>
            <a:spLocks noGrp="1"/>
          </p:cNvSpPr>
          <p:nvPr>
            <p:ph type="title"/>
          </p:nvPr>
        </p:nvSpPr>
        <p:spPr/>
        <p:txBody>
          <a:bodyPr/>
          <a:lstStyle/>
          <a:p>
            <a:r>
              <a:rPr lang="en-US" dirty="0">
                <a:solidFill>
                  <a:schemeClr val="bg1"/>
                </a:solidFill>
              </a:rPr>
              <a:t>Pre</a:t>
            </a:r>
            <a:r>
              <a:rPr lang="en-US" dirty="0"/>
              <a:t>vention and Screening</a:t>
            </a:r>
            <a:endParaRPr lang="en-US" b="0" dirty="0"/>
          </a:p>
        </p:txBody>
      </p:sp>
      <p:sp>
        <p:nvSpPr>
          <p:cNvPr id="3" name="Content Placeholder 2">
            <a:extLst>
              <a:ext uri="{FF2B5EF4-FFF2-40B4-BE49-F238E27FC236}">
                <a16:creationId xmlns:a16="http://schemas.microsoft.com/office/drawing/2014/main" id="{27EE80AC-9CAB-4764-8061-E5BD02922A29}"/>
              </a:ext>
            </a:extLst>
          </p:cNvPr>
          <p:cNvSpPr>
            <a:spLocks noGrp="1"/>
          </p:cNvSpPr>
          <p:nvPr>
            <p:ph idx="1"/>
          </p:nvPr>
        </p:nvSpPr>
        <p:spPr>
          <a:xfrm>
            <a:off x="838200" y="1187956"/>
            <a:ext cx="10515600" cy="4351338"/>
          </a:xfrm>
        </p:spPr>
        <p:txBody>
          <a:bodyPr>
            <a:normAutofit/>
          </a:bodyPr>
          <a:lstStyle/>
          <a:p>
            <a:pPr>
              <a:lnSpc>
                <a:spcPct val="100000"/>
              </a:lnSpc>
            </a:pPr>
            <a:r>
              <a:rPr lang="en-US" sz="3200" b="0" dirty="0"/>
              <a:t>The U.S. excels in several prevention measures</a:t>
            </a:r>
          </a:p>
          <a:p>
            <a:pPr lvl="1">
              <a:lnSpc>
                <a:spcPct val="100000"/>
              </a:lnSpc>
            </a:pPr>
            <a:r>
              <a:rPr lang="en-US" sz="2800" dirty="0"/>
              <a:t>i</a:t>
            </a:r>
            <a:r>
              <a:rPr lang="en-US" sz="2800" b="0" dirty="0"/>
              <a:t>ncluding</a:t>
            </a:r>
            <a:r>
              <a:rPr lang="en-US" sz="2800" b="1" dirty="0"/>
              <a:t> vaccinations </a:t>
            </a:r>
            <a:r>
              <a:rPr lang="en-US" sz="2800" b="0" dirty="0"/>
              <a:t>and</a:t>
            </a:r>
            <a:r>
              <a:rPr lang="en-US" sz="2800" b="1" dirty="0"/>
              <a:t> cancer screenings</a:t>
            </a:r>
            <a:r>
              <a:rPr lang="en-US" sz="2800" b="0" dirty="0"/>
              <a:t>.</a:t>
            </a:r>
          </a:p>
          <a:p>
            <a:pPr marL="0" indent="0">
              <a:lnSpc>
                <a:spcPct val="100000"/>
              </a:lnSpc>
              <a:buNone/>
            </a:pPr>
            <a:endParaRPr lang="en-US" sz="900" b="0" dirty="0"/>
          </a:p>
          <a:p>
            <a:pPr>
              <a:lnSpc>
                <a:spcPct val="100000"/>
              </a:lnSpc>
            </a:pPr>
            <a:r>
              <a:rPr lang="en-US" sz="3200" b="0" dirty="0"/>
              <a:t>Among OECD countries, the U.S. has</a:t>
            </a:r>
          </a:p>
          <a:p>
            <a:pPr lvl="1">
              <a:lnSpc>
                <a:spcPct val="100000"/>
              </a:lnSpc>
            </a:pPr>
            <a:r>
              <a:rPr lang="en-US" sz="2800" dirty="0"/>
              <a:t>T</a:t>
            </a:r>
            <a:r>
              <a:rPr lang="en-US" sz="2800" b="0" dirty="0"/>
              <a:t>he highest average five-year survival rate for breast cancer, </a:t>
            </a:r>
          </a:p>
          <a:p>
            <a:pPr lvl="1">
              <a:lnSpc>
                <a:spcPct val="100000"/>
              </a:lnSpc>
            </a:pPr>
            <a:r>
              <a:rPr lang="en-US" sz="2800" b="0" dirty="0"/>
              <a:t>but the lowest five-year survival rate for cervical cancer.</a:t>
            </a:r>
          </a:p>
        </p:txBody>
      </p:sp>
    </p:spTree>
    <p:extLst>
      <p:ext uri="{BB962C8B-B14F-4D97-AF65-F5344CB8AC3E}">
        <p14:creationId xmlns:p14="http://schemas.microsoft.com/office/powerpoint/2010/main" val="1375582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F9351-A50F-40DD-9D23-85FF5EE056C1}"/>
              </a:ext>
            </a:extLst>
          </p:cNvPr>
          <p:cNvSpPr>
            <a:spLocks noGrp="1"/>
          </p:cNvSpPr>
          <p:nvPr>
            <p:ph type="title"/>
          </p:nvPr>
        </p:nvSpPr>
        <p:spPr>
          <a:xfrm>
            <a:off x="838200" y="216007"/>
            <a:ext cx="10515600" cy="1325563"/>
          </a:xfrm>
        </p:spPr>
        <p:txBody>
          <a:bodyPr>
            <a:normAutofit/>
          </a:bodyPr>
          <a:lstStyle/>
          <a:p>
            <a:pPr lvl="0"/>
            <a:r>
              <a:rPr lang="en-US" dirty="0">
                <a:solidFill>
                  <a:schemeClr val="bg1"/>
                </a:solidFill>
              </a:rPr>
              <a:t>Per</a:t>
            </a:r>
            <a:r>
              <a:rPr lang="en-US" dirty="0"/>
              <a:t>cent of adults who have experienced</a:t>
            </a:r>
            <a:br>
              <a:rPr lang="en-US" dirty="0"/>
            </a:br>
            <a:r>
              <a:rPr lang="en-US" dirty="0"/>
              <a:t>medical, medication, or lab errors or delays</a:t>
            </a:r>
          </a:p>
        </p:txBody>
      </p:sp>
      <p:graphicFrame>
        <p:nvGraphicFramePr>
          <p:cNvPr id="5" name="Content Placeholder 4">
            <a:extLst>
              <a:ext uri="{FF2B5EF4-FFF2-40B4-BE49-F238E27FC236}">
                <a16:creationId xmlns:a16="http://schemas.microsoft.com/office/drawing/2014/main" id="{554455D3-5AE0-4D84-AA5E-79345FE6D869}"/>
              </a:ext>
            </a:extLst>
          </p:cNvPr>
          <p:cNvGraphicFramePr>
            <a:graphicFrameLocks noGrp="1"/>
          </p:cNvGraphicFramePr>
          <p:nvPr>
            <p:ph idx="1"/>
          </p:nvPr>
        </p:nvGraphicFramePr>
        <p:xfrm>
          <a:off x="838200" y="1959753"/>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A04B26EE-8AC7-4D8C-8C6C-7718DC6C01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6" name="TextBox 5">
            <a:extLst>
              <a:ext uri="{FF2B5EF4-FFF2-40B4-BE49-F238E27FC236}">
                <a16:creationId xmlns:a16="http://schemas.microsoft.com/office/drawing/2014/main" id="{73E84471-80A5-46E4-A306-9FBDE29851BB}"/>
              </a:ext>
            </a:extLst>
          </p:cNvPr>
          <p:cNvSpPr txBox="1"/>
          <p:nvPr/>
        </p:nvSpPr>
        <p:spPr>
          <a:xfrm>
            <a:off x="6979920" y="6451096"/>
            <a:ext cx="52120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bin" panose="020B0803050202020004" pitchFamily="34" charset="0"/>
                <a:ea typeface="+mn-ea"/>
                <a:cs typeface="Arial" panose="020B0604020202020204" pitchFamily="34" charset="0"/>
              </a:rPr>
              <a:t>Source: 2016 Commonwealth Fund International Health Policy Survey.</a:t>
            </a:r>
          </a:p>
        </p:txBody>
      </p:sp>
    </p:spTree>
    <p:extLst>
      <p:ext uri="{BB962C8B-B14F-4D97-AF65-F5344CB8AC3E}">
        <p14:creationId xmlns:p14="http://schemas.microsoft.com/office/powerpoint/2010/main" val="29779345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7762F-EBEE-4871-AD0B-7D51327A5D52}"/>
              </a:ext>
            </a:extLst>
          </p:cNvPr>
          <p:cNvSpPr>
            <a:spLocks noGrp="1"/>
          </p:cNvSpPr>
          <p:nvPr>
            <p:ph type="title"/>
          </p:nvPr>
        </p:nvSpPr>
        <p:spPr>
          <a:xfrm>
            <a:off x="909453" y="0"/>
            <a:ext cx="10515600" cy="1325563"/>
          </a:xfrm>
        </p:spPr>
        <p:txBody>
          <a:bodyPr/>
          <a:lstStyle/>
          <a:p>
            <a:r>
              <a:rPr lang="en-US" dirty="0">
                <a:solidFill>
                  <a:schemeClr val="bg1"/>
                </a:solidFill>
              </a:rPr>
              <a:t>Ob</a:t>
            </a:r>
            <a:r>
              <a:rPr lang="en-US" dirty="0"/>
              <a:t>esity Rates (2022)</a:t>
            </a:r>
          </a:p>
        </p:txBody>
      </p:sp>
      <p:sp>
        <p:nvSpPr>
          <p:cNvPr id="4" name="Slide Number Placeholder 3">
            <a:extLst>
              <a:ext uri="{FF2B5EF4-FFF2-40B4-BE49-F238E27FC236}">
                <a16:creationId xmlns:a16="http://schemas.microsoft.com/office/drawing/2014/main" id="{4715C415-0922-48A1-9506-B445ADDBBB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6" name="TextBox 5">
            <a:extLst>
              <a:ext uri="{FF2B5EF4-FFF2-40B4-BE49-F238E27FC236}">
                <a16:creationId xmlns:a16="http://schemas.microsoft.com/office/drawing/2014/main" id="{CD27D281-1A9F-455B-A890-B3F1455D6B47}"/>
              </a:ext>
            </a:extLst>
          </p:cNvPr>
          <p:cNvSpPr txBox="1"/>
          <p:nvPr/>
        </p:nvSpPr>
        <p:spPr>
          <a:xfrm>
            <a:off x="3308932" y="6412788"/>
            <a:ext cx="6900869" cy="26161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Source: </a:t>
            </a:r>
            <a:r>
              <a:rPr lang="en-US" sz="1100" dirty="0">
                <a:solidFill>
                  <a:prstClr val="black"/>
                </a:solidFill>
                <a:latin typeface="Calibri"/>
              </a:rPr>
              <a:t> The World Population Review; graph by NEED</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9" name="Content Placeholder 8">
            <a:extLst>
              <a:ext uri="{FF2B5EF4-FFF2-40B4-BE49-F238E27FC236}">
                <a16:creationId xmlns:a16="http://schemas.microsoft.com/office/drawing/2014/main" id="{9DAF5E3F-1E2C-4EF0-9330-BB62A5E66C09}"/>
              </a:ext>
            </a:extLst>
          </p:cNvPr>
          <p:cNvGraphicFramePr>
            <a:graphicFrameLocks noGrp="1"/>
          </p:cNvGraphicFramePr>
          <p:nvPr>
            <p:ph idx="1"/>
            <p:extLst>
              <p:ext uri="{D42A27DB-BD31-4B8C-83A1-F6EECF244321}">
                <p14:modId xmlns:p14="http://schemas.microsoft.com/office/powerpoint/2010/main" val="1287732887"/>
              </p:ext>
            </p:extLst>
          </p:nvPr>
        </p:nvGraphicFramePr>
        <p:xfrm>
          <a:off x="379142" y="1014762"/>
          <a:ext cx="10673576" cy="52154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75649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BB685-07CF-4B6B-82BA-88E3CD8A8DB5}"/>
              </a:ext>
            </a:extLst>
          </p:cNvPr>
          <p:cNvSpPr>
            <a:spLocks noGrp="1"/>
          </p:cNvSpPr>
          <p:nvPr>
            <p:ph type="title"/>
          </p:nvPr>
        </p:nvSpPr>
        <p:spPr>
          <a:xfrm>
            <a:off x="874549" y="167267"/>
            <a:ext cx="10515600" cy="1058780"/>
          </a:xfrm>
        </p:spPr>
        <p:txBody>
          <a:bodyPr/>
          <a:lstStyle/>
          <a:p>
            <a:r>
              <a:rPr lang="en-US" dirty="0">
                <a:solidFill>
                  <a:schemeClr val="bg1"/>
                </a:solidFill>
              </a:rPr>
              <a:t>Sui</a:t>
            </a:r>
            <a:r>
              <a:rPr lang="en-US" dirty="0"/>
              <a:t>cides per 100,000 people (2023)</a:t>
            </a:r>
            <a:endParaRPr lang="en-US" b="0" dirty="0"/>
          </a:p>
        </p:txBody>
      </p:sp>
      <p:sp>
        <p:nvSpPr>
          <p:cNvPr id="4" name="Slide Number Placeholder 3">
            <a:extLst>
              <a:ext uri="{FF2B5EF4-FFF2-40B4-BE49-F238E27FC236}">
                <a16:creationId xmlns:a16="http://schemas.microsoft.com/office/drawing/2014/main" id="{F917D9E7-7D4C-4497-A832-C31F5EACBA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7" name="TextBox 6">
            <a:extLst>
              <a:ext uri="{FF2B5EF4-FFF2-40B4-BE49-F238E27FC236}">
                <a16:creationId xmlns:a16="http://schemas.microsoft.com/office/drawing/2014/main" id="{B30D4892-BB15-4B19-98E6-1899D00E979D}"/>
              </a:ext>
            </a:extLst>
          </p:cNvPr>
          <p:cNvSpPr txBox="1"/>
          <p:nvPr/>
        </p:nvSpPr>
        <p:spPr>
          <a:xfrm>
            <a:off x="3308932" y="6412788"/>
            <a:ext cx="6900869" cy="24622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Source: NE</a:t>
            </a:r>
            <a:r>
              <a:rPr lang="en-US" sz="1000" dirty="0">
                <a:solidFill>
                  <a:prstClr val="black"/>
                </a:solidFill>
                <a:latin typeface="Calibri"/>
              </a:rPr>
              <a:t>ED graph using data from the World Population Review</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10" name="Content Placeholder 9">
            <a:extLst>
              <a:ext uri="{FF2B5EF4-FFF2-40B4-BE49-F238E27FC236}">
                <a16:creationId xmlns:a16="http://schemas.microsoft.com/office/drawing/2014/main" id="{8C0A3DEB-A63E-B379-6988-B8B22DE25B98}"/>
              </a:ext>
            </a:extLst>
          </p:cNvPr>
          <p:cNvGraphicFramePr>
            <a:graphicFrameLocks noGrp="1"/>
          </p:cNvGraphicFramePr>
          <p:nvPr>
            <p:ph idx="1"/>
            <p:extLst>
              <p:ext uri="{D42A27DB-BD31-4B8C-83A1-F6EECF244321}">
                <p14:modId xmlns:p14="http://schemas.microsoft.com/office/powerpoint/2010/main" val="751792330"/>
              </p:ext>
            </p:extLst>
          </p:nvPr>
        </p:nvGraphicFramePr>
        <p:xfrm>
          <a:off x="493713" y="1058780"/>
          <a:ext cx="10860087" cy="53540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51337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8688F-3FA7-8839-45D4-341922541C7B}"/>
              </a:ext>
            </a:extLst>
          </p:cNvPr>
          <p:cNvSpPr>
            <a:spLocks noGrp="1"/>
          </p:cNvSpPr>
          <p:nvPr>
            <p:ph type="title"/>
          </p:nvPr>
        </p:nvSpPr>
        <p:spPr>
          <a:xfrm>
            <a:off x="729914" y="0"/>
            <a:ext cx="10515600" cy="1325563"/>
          </a:xfrm>
        </p:spPr>
        <p:txBody>
          <a:bodyPr/>
          <a:lstStyle/>
          <a:p>
            <a:r>
              <a:rPr lang="en-US" dirty="0">
                <a:solidFill>
                  <a:schemeClr val="bg1"/>
                </a:solidFill>
              </a:rPr>
              <a:t>Can</a:t>
            </a:r>
            <a:r>
              <a:rPr lang="en-US" dirty="0"/>
              <a:t>cer Mortality, Deaths per 100,000 (2023)</a:t>
            </a:r>
          </a:p>
        </p:txBody>
      </p:sp>
      <p:graphicFrame>
        <p:nvGraphicFramePr>
          <p:cNvPr id="5" name="Content Placeholder 4">
            <a:extLst>
              <a:ext uri="{FF2B5EF4-FFF2-40B4-BE49-F238E27FC236}">
                <a16:creationId xmlns:a16="http://schemas.microsoft.com/office/drawing/2014/main" id="{7749EF03-B0EA-ABC3-3406-0BD2E71F8AE2}"/>
              </a:ext>
            </a:extLst>
          </p:cNvPr>
          <p:cNvGraphicFramePr>
            <a:graphicFrameLocks noGrp="1"/>
          </p:cNvGraphicFramePr>
          <p:nvPr>
            <p:ph idx="1"/>
            <p:extLst>
              <p:ext uri="{D42A27DB-BD31-4B8C-83A1-F6EECF244321}">
                <p14:modId xmlns:p14="http://schemas.microsoft.com/office/powerpoint/2010/main" val="3481682470"/>
              </p:ext>
            </p:extLst>
          </p:nvPr>
        </p:nvGraphicFramePr>
        <p:xfrm>
          <a:off x="838200" y="1325563"/>
          <a:ext cx="10515600" cy="49046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64A9CFFB-8FA3-5936-1CD2-EA194BFF344D}"/>
              </a:ext>
            </a:extLst>
          </p:cNvPr>
          <p:cNvSpPr txBox="1"/>
          <p:nvPr/>
        </p:nvSpPr>
        <p:spPr>
          <a:xfrm>
            <a:off x="3513220" y="6422733"/>
            <a:ext cx="7375358" cy="307777"/>
          </a:xfrm>
          <a:prstGeom prst="rect">
            <a:avLst/>
          </a:prstGeom>
          <a:noFill/>
        </p:spPr>
        <p:txBody>
          <a:bodyPr wrap="square" rtlCol="0">
            <a:spAutoFit/>
          </a:bodyPr>
          <a:lstStyle/>
          <a:p>
            <a:r>
              <a:rPr lang="en-US" sz="1400" dirty="0"/>
              <a:t>Source: </a:t>
            </a:r>
            <a:r>
              <a:rPr lang="en-US" sz="1400" i="1" dirty="0"/>
              <a:t>Health at a Glance, 2025</a:t>
            </a:r>
            <a:r>
              <a:rPr lang="en-US" sz="1400" dirty="0"/>
              <a:t> OECD; graph by NEED</a:t>
            </a:r>
          </a:p>
        </p:txBody>
      </p:sp>
    </p:spTree>
    <p:extLst>
      <p:ext uri="{BB962C8B-B14F-4D97-AF65-F5344CB8AC3E}">
        <p14:creationId xmlns:p14="http://schemas.microsoft.com/office/powerpoint/2010/main" val="1923975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E9EFDE-13FE-511C-8FDD-876FD6C12D0D}"/>
              </a:ext>
            </a:extLst>
          </p:cNvPr>
          <p:cNvPicPr>
            <a:picLocks noChangeAspect="1"/>
          </p:cNvPicPr>
          <p:nvPr/>
        </p:nvPicPr>
        <p:blipFill>
          <a:blip r:embed="rId2"/>
          <a:stretch>
            <a:fillRect/>
          </a:stretch>
        </p:blipFill>
        <p:spPr>
          <a:xfrm>
            <a:off x="844827" y="1093381"/>
            <a:ext cx="10294571" cy="5100811"/>
          </a:xfrm>
          <a:prstGeom prst="rect">
            <a:avLst/>
          </a:prstGeom>
        </p:spPr>
      </p:pic>
      <p:sp>
        <p:nvSpPr>
          <p:cNvPr id="2" name="Title 1">
            <a:extLst>
              <a:ext uri="{FF2B5EF4-FFF2-40B4-BE49-F238E27FC236}">
                <a16:creationId xmlns:a16="http://schemas.microsoft.com/office/drawing/2014/main" id="{E946C67F-1852-4B2C-C8B2-178A562F798B}"/>
              </a:ext>
            </a:extLst>
          </p:cNvPr>
          <p:cNvSpPr>
            <a:spLocks noGrp="1"/>
          </p:cNvSpPr>
          <p:nvPr>
            <p:ph type="title"/>
          </p:nvPr>
        </p:nvSpPr>
        <p:spPr>
          <a:xfrm>
            <a:off x="772884" y="0"/>
            <a:ext cx="10515600" cy="1325563"/>
          </a:xfrm>
        </p:spPr>
        <p:txBody>
          <a:bodyPr/>
          <a:lstStyle/>
          <a:p>
            <a:r>
              <a:rPr lang="en-US" dirty="0">
                <a:solidFill>
                  <a:schemeClr val="bg1"/>
                </a:solidFill>
              </a:rPr>
              <a:t>Nat</a:t>
            </a:r>
            <a:r>
              <a:rPr lang="en-US" dirty="0"/>
              <a:t>ional Health Expenditure as Percent of GDP</a:t>
            </a:r>
          </a:p>
        </p:txBody>
      </p:sp>
      <p:sp>
        <p:nvSpPr>
          <p:cNvPr id="10" name="TextBox 9">
            <a:extLst>
              <a:ext uri="{FF2B5EF4-FFF2-40B4-BE49-F238E27FC236}">
                <a16:creationId xmlns:a16="http://schemas.microsoft.com/office/drawing/2014/main" id="{8A586A7C-69E4-460F-3F65-4063F58E492A}"/>
              </a:ext>
            </a:extLst>
          </p:cNvPr>
          <p:cNvSpPr txBox="1"/>
          <p:nvPr/>
        </p:nvSpPr>
        <p:spPr>
          <a:xfrm>
            <a:off x="3233057" y="6389912"/>
            <a:ext cx="7739741" cy="369332"/>
          </a:xfrm>
          <a:prstGeom prst="rect">
            <a:avLst/>
          </a:prstGeom>
          <a:noFill/>
        </p:spPr>
        <p:txBody>
          <a:bodyPr wrap="square" rtlCol="0">
            <a:spAutoFit/>
          </a:bodyPr>
          <a:lstStyle/>
          <a:p>
            <a:r>
              <a:rPr lang="en-US" dirty="0"/>
              <a:t>Source: Centers for Medicare and Medicaid Services (graph by NEED)</a:t>
            </a:r>
            <a:endParaRPr lang="en-US" sz="1600" dirty="0"/>
          </a:p>
        </p:txBody>
      </p:sp>
      <p:sp>
        <p:nvSpPr>
          <p:cNvPr id="8" name="TextBox 7">
            <a:extLst>
              <a:ext uri="{FF2B5EF4-FFF2-40B4-BE49-F238E27FC236}">
                <a16:creationId xmlns:a16="http://schemas.microsoft.com/office/drawing/2014/main" id="{C450F2E3-2DB3-A1F0-D70E-DAED0A4D5CBA}"/>
              </a:ext>
            </a:extLst>
          </p:cNvPr>
          <p:cNvSpPr txBox="1"/>
          <p:nvPr/>
        </p:nvSpPr>
        <p:spPr>
          <a:xfrm>
            <a:off x="1774376" y="4604656"/>
            <a:ext cx="598714" cy="400110"/>
          </a:xfrm>
          <a:prstGeom prst="rect">
            <a:avLst/>
          </a:prstGeom>
          <a:noFill/>
        </p:spPr>
        <p:txBody>
          <a:bodyPr wrap="square" rtlCol="0">
            <a:spAutoFit/>
          </a:bodyPr>
          <a:lstStyle/>
          <a:p>
            <a:r>
              <a:rPr lang="en-US" sz="2000" dirty="0"/>
              <a:t>5%</a:t>
            </a:r>
            <a:endParaRPr lang="en-US" dirty="0"/>
          </a:p>
        </p:txBody>
      </p:sp>
      <p:sp>
        <p:nvSpPr>
          <p:cNvPr id="6" name="TextBox 5">
            <a:extLst>
              <a:ext uri="{FF2B5EF4-FFF2-40B4-BE49-F238E27FC236}">
                <a16:creationId xmlns:a16="http://schemas.microsoft.com/office/drawing/2014/main" id="{68B46DE7-A896-B951-9074-51E0CA116F31}"/>
              </a:ext>
            </a:extLst>
          </p:cNvPr>
          <p:cNvSpPr txBox="1"/>
          <p:nvPr/>
        </p:nvSpPr>
        <p:spPr>
          <a:xfrm>
            <a:off x="4441374" y="3331025"/>
            <a:ext cx="598714" cy="400110"/>
          </a:xfrm>
          <a:prstGeom prst="rect">
            <a:avLst/>
          </a:prstGeom>
          <a:noFill/>
        </p:spPr>
        <p:txBody>
          <a:bodyPr wrap="square" rtlCol="0">
            <a:spAutoFit/>
          </a:bodyPr>
          <a:lstStyle/>
          <a:p>
            <a:r>
              <a:rPr lang="en-US" sz="2000" dirty="0"/>
              <a:t>9%</a:t>
            </a:r>
            <a:endParaRPr lang="en-US" dirty="0"/>
          </a:p>
        </p:txBody>
      </p:sp>
      <p:sp>
        <p:nvSpPr>
          <p:cNvPr id="7" name="TextBox 6">
            <a:extLst>
              <a:ext uri="{FF2B5EF4-FFF2-40B4-BE49-F238E27FC236}">
                <a16:creationId xmlns:a16="http://schemas.microsoft.com/office/drawing/2014/main" id="{C10363F7-49E6-4232-2189-E27FD55B49E9}"/>
              </a:ext>
            </a:extLst>
          </p:cNvPr>
          <p:cNvSpPr txBox="1"/>
          <p:nvPr/>
        </p:nvSpPr>
        <p:spPr>
          <a:xfrm>
            <a:off x="7402289" y="2623454"/>
            <a:ext cx="772884" cy="400110"/>
          </a:xfrm>
          <a:prstGeom prst="rect">
            <a:avLst/>
          </a:prstGeom>
          <a:noFill/>
        </p:spPr>
        <p:txBody>
          <a:bodyPr wrap="square" rtlCol="0">
            <a:spAutoFit/>
          </a:bodyPr>
          <a:lstStyle/>
          <a:p>
            <a:r>
              <a:rPr lang="en-US" sz="2000" dirty="0"/>
              <a:t>13%</a:t>
            </a:r>
            <a:endParaRPr lang="en-US" dirty="0"/>
          </a:p>
        </p:txBody>
      </p:sp>
      <p:sp>
        <p:nvSpPr>
          <p:cNvPr id="9" name="TextBox 8">
            <a:extLst>
              <a:ext uri="{FF2B5EF4-FFF2-40B4-BE49-F238E27FC236}">
                <a16:creationId xmlns:a16="http://schemas.microsoft.com/office/drawing/2014/main" id="{886279D3-7DE2-1F33-ABB3-F91A4BA01A3C}"/>
              </a:ext>
            </a:extLst>
          </p:cNvPr>
          <p:cNvSpPr txBox="1"/>
          <p:nvPr/>
        </p:nvSpPr>
        <p:spPr>
          <a:xfrm>
            <a:off x="9873344" y="990596"/>
            <a:ext cx="870856" cy="400110"/>
          </a:xfrm>
          <a:prstGeom prst="rect">
            <a:avLst/>
          </a:prstGeom>
          <a:noFill/>
        </p:spPr>
        <p:txBody>
          <a:bodyPr wrap="square" rtlCol="0">
            <a:spAutoFit/>
          </a:bodyPr>
          <a:lstStyle/>
          <a:p>
            <a:r>
              <a:rPr lang="en-US" sz="2000" dirty="0"/>
              <a:t>19.5%</a:t>
            </a:r>
            <a:endParaRPr lang="en-US" dirty="0"/>
          </a:p>
        </p:txBody>
      </p:sp>
    </p:spTree>
    <p:extLst>
      <p:ext uri="{BB962C8B-B14F-4D97-AF65-F5344CB8AC3E}">
        <p14:creationId xmlns:p14="http://schemas.microsoft.com/office/powerpoint/2010/main" val="25375426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8CAAD-571F-22CF-7D97-500B6C1758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EDF48F-F617-9401-BF73-3EE7D6A73B48}"/>
              </a:ext>
            </a:extLst>
          </p:cNvPr>
          <p:cNvSpPr>
            <a:spLocks noGrp="1"/>
          </p:cNvSpPr>
          <p:nvPr>
            <p:ph type="title"/>
          </p:nvPr>
        </p:nvSpPr>
        <p:spPr>
          <a:xfrm>
            <a:off x="729914" y="0"/>
            <a:ext cx="10515600" cy="1325563"/>
          </a:xfrm>
        </p:spPr>
        <p:txBody>
          <a:bodyPr/>
          <a:lstStyle/>
          <a:p>
            <a:r>
              <a:rPr lang="en-US" dirty="0">
                <a:solidFill>
                  <a:schemeClr val="bg1"/>
                </a:solidFill>
              </a:rPr>
              <a:t>Hos</a:t>
            </a:r>
            <a:r>
              <a:rPr lang="en-US" dirty="0"/>
              <a:t>pital Admissions, Congestive Heart Failure</a:t>
            </a:r>
          </a:p>
        </p:txBody>
      </p:sp>
      <p:sp>
        <p:nvSpPr>
          <p:cNvPr id="6" name="TextBox 5">
            <a:extLst>
              <a:ext uri="{FF2B5EF4-FFF2-40B4-BE49-F238E27FC236}">
                <a16:creationId xmlns:a16="http://schemas.microsoft.com/office/drawing/2014/main" id="{D401D860-2083-76EC-42F7-0AE2CCE928C8}"/>
              </a:ext>
            </a:extLst>
          </p:cNvPr>
          <p:cNvSpPr txBox="1"/>
          <p:nvPr/>
        </p:nvSpPr>
        <p:spPr>
          <a:xfrm>
            <a:off x="3513220" y="6422733"/>
            <a:ext cx="7375358" cy="307777"/>
          </a:xfrm>
          <a:prstGeom prst="rect">
            <a:avLst/>
          </a:prstGeom>
          <a:noFill/>
        </p:spPr>
        <p:txBody>
          <a:bodyPr wrap="square" rtlCol="0">
            <a:spAutoFit/>
          </a:bodyPr>
          <a:lstStyle/>
          <a:p>
            <a:r>
              <a:rPr lang="en-US" sz="1400" dirty="0"/>
              <a:t>Source: </a:t>
            </a:r>
            <a:r>
              <a:rPr lang="en-US" sz="1400" i="1" dirty="0"/>
              <a:t>Health at a Glance, 2025</a:t>
            </a:r>
            <a:r>
              <a:rPr lang="en-US" sz="1400" dirty="0"/>
              <a:t> OECD; graph by NEED</a:t>
            </a:r>
          </a:p>
        </p:txBody>
      </p:sp>
      <p:graphicFrame>
        <p:nvGraphicFramePr>
          <p:cNvPr id="7" name="Content Placeholder 6">
            <a:extLst>
              <a:ext uri="{FF2B5EF4-FFF2-40B4-BE49-F238E27FC236}">
                <a16:creationId xmlns:a16="http://schemas.microsoft.com/office/drawing/2014/main" id="{16508CD2-262E-0055-D37B-FEE43405B06E}"/>
              </a:ext>
            </a:extLst>
          </p:cNvPr>
          <p:cNvGraphicFramePr>
            <a:graphicFrameLocks noGrp="1"/>
          </p:cNvGraphicFramePr>
          <p:nvPr>
            <p:ph idx="1"/>
            <p:extLst>
              <p:ext uri="{D42A27DB-BD31-4B8C-83A1-F6EECF244321}">
                <p14:modId xmlns:p14="http://schemas.microsoft.com/office/powerpoint/2010/main" val="1211018644"/>
              </p:ext>
            </p:extLst>
          </p:nvPr>
        </p:nvGraphicFramePr>
        <p:xfrm>
          <a:off x="729914" y="1148576"/>
          <a:ext cx="10623886" cy="49957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803534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68334-D6D4-778C-4C4D-DE66088783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93011F-A2C7-55DA-9CD0-F93AEB82D2E2}"/>
              </a:ext>
            </a:extLst>
          </p:cNvPr>
          <p:cNvSpPr>
            <a:spLocks noGrp="1"/>
          </p:cNvSpPr>
          <p:nvPr>
            <p:ph type="title"/>
          </p:nvPr>
        </p:nvSpPr>
        <p:spPr>
          <a:xfrm>
            <a:off x="729914" y="0"/>
            <a:ext cx="10515600" cy="1325563"/>
          </a:xfrm>
        </p:spPr>
        <p:txBody>
          <a:bodyPr/>
          <a:lstStyle/>
          <a:p>
            <a:r>
              <a:rPr lang="en-US" dirty="0">
                <a:solidFill>
                  <a:schemeClr val="bg1"/>
                </a:solidFill>
              </a:rPr>
              <a:t>Hos</a:t>
            </a:r>
            <a:r>
              <a:rPr lang="en-US" dirty="0"/>
              <a:t>pital Admissions, Diabetes (2023)</a:t>
            </a:r>
          </a:p>
        </p:txBody>
      </p:sp>
      <p:sp>
        <p:nvSpPr>
          <p:cNvPr id="6" name="TextBox 5">
            <a:extLst>
              <a:ext uri="{FF2B5EF4-FFF2-40B4-BE49-F238E27FC236}">
                <a16:creationId xmlns:a16="http://schemas.microsoft.com/office/drawing/2014/main" id="{5C0912FC-802D-BC2F-BEDE-E7CC30C5BD58}"/>
              </a:ext>
            </a:extLst>
          </p:cNvPr>
          <p:cNvSpPr txBox="1"/>
          <p:nvPr/>
        </p:nvSpPr>
        <p:spPr>
          <a:xfrm>
            <a:off x="3513220" y="6422733"/>
            <a:ext cx="7375358" cy="307777"/>
          </a:xfrm>
          <a:prstGeom prst="rect">
            <a:avLst/>
          </a:prstGeom>
          <a:noFill/>
        </p:spPr>
        <p:txBody>
          <a:bodyPr wrap="square" rtlCol="0">
            <a:spAutoFit/>
          </a:bodyPr>
          <a:lstStyle/>
          <a:p>
            <a:r>
              <a:rPr lang="en-US" sz="1400" dirty="0"/>
              <a:t>Source: </a:t>
            </a:r>
            <a:r>
              <a:rPr lang="en-US" sz="1400" i="1" dirty="0"/>
              <a:t>Health at a Glance, 2025</a:t>
            </a:r>
            <a:r>
              <a:rPr lang="en-US" sz="1400" dirty="0"/>
              <a:t> OECD; graph by NEED</a:t>
            </a:r>
          </a:p>
        </p:txBody>
      </p:sp>
      <p:graphicFrame>
        <p:nvGraphicFramePr>
          <p:cNvPr id="7" name="Content Placeholder 6">
            <a:extLst>
              <a:ext uri="{FF2B5EF4-FFF2-40B4-BE49-F238E27FC236}">
                <a16:creationId xmlns:a16="http://schemas.microsoft.com/office/drawing/2014/main" id="{D17D4965-7A5B-F060-4995-A1388FFE5A36}"/>
              </a:ext>
            </a:extLst>
          </p:cNvPr>
          <p:cNvGraphicFramePr>
            <a:graphicFrameLocks noGrp="1"/>
          </p:cNvGraphicFramePr>
          <p:nvPr>
            <p:ph idx="1"/>
            <p:extLst>
              <p:ext uri="{D42A27DB-BD31-4B8C-83A1-F6EECF244321}">
                <p14:modId xmlns:p14="http://schemas.microsoft.com/office/powerpoint/2010/main" val="1622506717"/>
              </p:ext>
            </p:extLst>
          </p:nvPr>
        </p:nvGraphicFramePr>
        <p:xfrm>
          <a:off x="604024" y="1253331"/>
          <a:ext cx="10641490" cy="48909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17248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4F534-5A6A-F886-DFF2-481FF1029434}"/>
              </a:ext>
            </a:extLst>
          </p:cNvPr>
          <p:cNvSpPr>
            <a:spLocks noGrp="1"/>
          </p:cNvSpPr>
          <p:nvPr>
            <p:ph type="title"/>
          </p:nvPr>
        </p:nvSpPr>
        <p:spPr>
          <a:xfrm>
            <a:off x="748992" y="256475"/>
            <a:ext cx="10515600" cy="1325563"/>
          </a:xfrm>
        </p:spPr>
        <p:txBody>
          <a:bodyPr>
            <a:normAutofit/>
          </a:bodyPr>
          <a:lstStyle/>
          <a:p>
            <a:r>
              <a:rPr lang="en-US" dirty="0">
                <a:solidFill>
                  <a:schemeClr val="bg1"/>
                </a:solidFill>
              </a:rPr>
              <a:t>Dru</a:t>
            </a:r>
            <a:r>
              <a:rPr lang="en-US" dirty="0"/>
              <a:t>g Overdose Deaths per 100,000 (2023)</a:t>
            </a:r>
            <a:br>
              <a:rPr lang="en-US" dirty="0"/>
            </a:br>
            <a:endParaRPr lang="en-US" dirty="0"/>
          </a:p>
        </p:txBody>
      </p:sp>
      <p:pic>
        <p:nvPicPr>
          <p:cNvPr id="6" name="Content Placeholder 5">
            <a:extLst>
              <a:ext uri="{FF2B5EF4-FFF2-40B4-BE49-F238E27FC236}">
                <a16:creationId xmlns:a16="http://schemas.microsoft.com/office/drawing/2014/main" id="{BE8F1B9E-6689-BB2E-899C-0BACA4D88EA1}"/>
              </a:ext>
            </a:extLst>
          </p:cNvPr>
          <p:cNvPicPr>
            <a:picLocks noGrp="1" noChangeAspect="1"/>
          </p:cNvPicPr>
          <p:nvPr>
            <p:ph idx="1"/>
          </p:nvPr>
        </p:nvPicPr>
        <p:blipFill>
          <a:blip r:embed="rId3"/>
          <a:srcRect t="13122" b="32292"/>
          <a:stretch>
            <a:fillRect/>
          </a:stretch>
        </p:blipFill>
        <p:spPr>
          <a:xfrm>
            <a:off x="670688" y="1616927"/>
            <a:ext cx="11110356" cy="4192857"/>
          </a:xfrm>
          <a:prstGeom prst="rect">
            <a:avLst/>
          </a:prstGeom>
        </p:spPr>
      </p:pic>
      <p:sp>
        <p:nvSpPr>
          <p:cNvPr id="4" name="Slide Number Placeholder 3">
            <a:extLst>
              <a:ext uri="{FF2B5EF4-FFF2-40B4-BE49-F238E27FC236}">
                <a16:creationId xmlns:a16="http://schemas.microsoft.com/office/drawing/2014/main" id="{E58E844C-9925-7148-4DEF-9017ADFE57AF}"/>
              </a:ext>
            </a:extLst>
          </p:cNvPr>
          <p:cNvSpPr>
            <a:spLocks noGrp="1"/>
          </p:cNvSpPr>
          <p:nvPr>
            <p:ph type="sldNum" sz="quarter" idx="12"/>
          </p:nvPr>
        </p:nvSpPr>
        <p:spPr/>
        <p:txBody>
          <a:bodyPr/>
          <a:lstStyle/>
          <a:p>
            <a:fld id="{D9F085D5-EC86-4F6A-B501-C1359CB39116}" type="slidenum">
              <a:rPr lang="en-GB" smtClean="0"/>
              <a:t>72</a:t>
            </a:fld>
            <a:endParaRPr lang="en-GB"/>
          </a:p>
        </p:txBody>
      </p:sp>
      <p:sp>
        <p:nvSpPr>
          <p:cNvPr id="7" name="TextBox 6">
            <a:extLst>
              <a:ext uri="{FF2B5EF4-FFF2-40B4-BE49-F238E27FC236}">
                <a16:creationId xmlns:a16="http://schemas.microsoft.com/office/drawing/2014/main" id="{F0D4E4CF-1869-1FCA-7025-DF7164DC7542}"/>
              </a:ext>
            </a:extLst>
          </p:cNvPr>
          <p:cNvSpPr txBox="1"/>
          <p:nvPr/>
        </p:nvSpPr>
        <p:spPr>
          <a:xfrm>
            <a:off x="3267308" y="6426074"/>
            <a:ext cx="3601844" cy="338554"/>
          </a:xfrm>
          <a:prstGeom prst="rect">
            <a:avLst/>
          </a:prstGeom>
          <a:noFill/>
        </p:spPr>
        <p:txBody>
          <a:bodyPr wrap="square" rtlCol="0">
            <a:spAutoFit/>
          </a:bodyPr>
          <a:lstStyle/>
          <a:p>
            <a:r>
              <a:rPr lang="en-US" sz="1600" dirty="0"/>
              <a:t>Source: KFF analysis of CDC data</a:t>
            </a:r>
            <a:endParaRPr lang="en-US" dirty="0"/>
          </a:p>
        </p:txBody>
      </p:sp>
    </p:spTree>
    <p:extLst>
      <p:ext uri="{BB962C8B-B14F-4D97-AF65-F5344CB8AC3E}">
        <p14:creationId xmlns:p14="http://schemas.microsoft.com/office/powerpoint/2010/main" val="17088767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6C51E-2A14-47D6-BE16-7C77EED69328}"/>
              </a:ext>
            </a:extLst>
          </p:cNvPr>
          <p:cNvSpPr>
            <a:spLocks noGrp="1"/>
          </p:cNvSpPr>
          <p:nvPr>
            <p:ph type="title"/>
          </p:nvPr>
        </p:nvSpPr>
        <p:spPr>
          <a:xfrm>
            <a:off x="766950" y="0"/>
            <a:ext cx="10515600" cy="1325563"/>
          </a:xfrm>
        </p:spPr>
        <p:txBody>
          <a:bodyPr>
            <a:normAutofit/>
          </a:bodyPr>
          <a:lstStyle/>
          <a:p>
            <a:r>
              <a:rPr lang="en-US" sz="3600" dirty="0">
                <a:solidFill>
                  <a:schemeClr val="bg1"/>
                </a:solidFill>
              </a:rPr>
              <a:t>Adu</a:t>
            </a:r>
            <a:r>
              <a:rPr lang="en-US" sz="3600" dirty="0"/>
              <a:t>lts with Multiple Chronic Conditions, 2016</a:t>
            </a:r>
          </a:p>
        </p:txBody>
      </p:sp>
      <p:sp>
        <p:nvSpPr>
          <p:cNvPr id="4" name="Slide Number Placeholder 3">
            <a:extLst>
              <a:ext uri="{FF2B5EF4-FFF2-40B4-BE49-F238E27FC236}">
                <a16:creationId xmlns:a16="http://schemas.microsoft.com/office/drawing/2014/main" id="{6E59D77E-F3A0-47ED-A53C-27DAC1D33A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7" name="Object 2">
            <a:extLst>
              <a:ext uri="{FF2B5EF4-FFF2-40B4-BE49-F238E27FC236}">
                <a16:creationId xmlns:a16="http://schemas.microsoft.com/office/drawing/2014/main" id="{0F6BCAC3-2855-4215-B915-874724A258FF}"/>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9BD8518C-74B9-4E31-AF45-6240E9921269}"/>
              </a:ext>
            </a:extLst>
          </p:cNvPr>
          <p:cNvSpPr txBox="1"/>
          <p:nvPr/>
        </p:nvSpPr>
        <p:spPr>
          <a:xfrm>
            <a:off x="3308932" y="6412788"/>
            <a:ext cx="6900869" cy="3693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Source: </a:t>
            </a:r>
            <a:r>
              <a:rPr kumimoji="0" lang="en-US" sz="9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900" b="0" i="0" u="none" strike="noStrike" kern="1200" cap="none" spc="0" normalizeH="0" baseline="0" noProof="0" dirty="0">
                <a:ln>
                  <a:noFill/>
                </a:ln>
                <a:solidFill>
                  <a:prstClr val="black"/>
                </a:solidFill>
                <a:effectLst/>
                <a:uLnTx/>
                <a:uFillTx/>
                <a:latin typeface="Calibri"/>
                <a:ea typeface="+mn-ea"/>
                <a:cs typeface="+mn-cs"/>
              </a:rPr>
              <a:t> </a:t>
            </a:r>
            <a:r>
              <a:rPr kumimoji="0" lang="en-US" sz="9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9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9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900" b="0" i="0" u="none" strike="noStrike" kern="1200" cap="none" spc="0" normalizeH="0" baseline="0" noProof="0" dirty="0">
                <a:ln>
                  <a:noFill/>
                </a:ln>
                <a:solidFill>
                  <a:prstClr val="black"/>
                </a:solidFill>
                <a:effectLst/>
                <a:uLnTx/>
                <a:uFillTx/>
                <a:latin typeface="Calibri"/>
                <a:ea typeface="+mn-ea"/>
                <a:cs typeface="+mn-cs"/>
              </a:rPr>
              <a:t>(Commonwealth Fund, Jan. 2020).</a:t>
            </a:r>
          </a:p>
        </p:txBody>
      </p:sp>
    </p:spTree>
    <p:extLst>
      <p:ext uri="{BB962C8B-B14F-4D97-AF65-F5344CB8AC3E}">
        <p14:creationId xmlns:p14="http://schemas.microsoft.com/office/powerpoint/2010/main" val="23287210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519FC-F3A6-40EE-B8DB-024F6D99B85D}"/>
              </a:ext>
            </a:extLst>
          </p:cNvPr>
          <p:cNvSpPr>
            <a:spLocks noGrp="1"/>
          </p:cNvSpPr>
          <p:nvPr>
            <p:ph type="title"/>
          </p:nvPr>
        </p:nvSpPr>
        <p:spPr>
          <a:xfrm>
            <a:off x="897027" y="0"/>
            <a:ext cx="10515600" cy="1325563"/>
          </a:xfrm>
        </p:spPr>
        <p:txBody>
          <a:bodyPr/>
          <a:lstStyle/>
          <a:p>
            <a:r>
              <a:rPr lang="en-US" dirty="0">
                <a:solidFill>
                  <a:schemeClr val="bg1"/>
                </a:solidFill>
              </a:rPr>
              <a:t>No</a:t>
            </a:r>
            <a:r>
              <a:rPr lang="en-US" dirty="0"/>
              <a:t>tes About U.S. Healthcare Quality</a:t>
            </a:r>
          </a:p>
        </p:txBody>
      </p:sp>
      <p:sp>
        <p:nvSpPr>
          <p:cNvPr id="3" name="Content Placeholder 2">
            <a:extLst>
              <a:ext uri="{FF2B5EF4-FFF2-40B4-BE49-F238E27FC236}">
                <a16:creationId xmlns:a16="http://schemas.microsoft.com/office/drawing/2014/main" id="{E03FA129-2416-44F6-A5AA-E0441DA2B772}"/>
              </a:ext>
            </a:extLst>
          </p:cNvPr>
          <p:cNvSpPr>
            <a:spLocks noGrp="1"/>
          </p:cNvSpPr>
          <p:nvPr>
            <p:ph idx="1"/>
          </p:nvPr>
        </p:nvSpPr>
        <p:spPr>
          <a:xfrm>
            <a:off x="1008323" y="1014761"/>
            <a:ext cx="10515600" cy="5408341"/>
          </a:xfrm>
        </p:spPr>
        <p:txBody>
          <a:bodyPr>
            <a:normAutofit/>
          </a:bodyPr>
          <a:lstStyle/>
          <a:p>
            <a:r>
              <a:rPr lang="en-US" b="0" dirty="0"/>
              <a:t>The U.S. has the </a:t>
            </a:r>
            <a:r>
              <a:rPr lang="en-US" dirty="0"/>
              <a:t>highest chronic disease burden </a:t>
            </a:r>
          </a:p>
          <a:p>
            <a:pPr lvl="1">
              <a:spcAft>
                <a:spcPts val="1000"/>
              </a:spcAft>
            </a:pPr>
            <a:r>
              <a:rPr lang="en-US" b="0" dirty="0"/>
              <a:t>and an obesity rate that is two times higher than the OECD average.</a:t>
            </a:r>
          </a:p>
          <a:p>
            <a:r>
              <a:rPr lang="en-US" b="0" dirty="0"/>
              <a:t>The U.S. has the </a:t>
            </a:r>
            <a:r>
              <a:rPr lang="en-US" dirty="0"/>
              <a:t>highest rate of avoidable deaths</a:t>
            </a:r>
            <a:r>
              <a:rPr lang="en-US" b="0" dirty="0"/>
              <a:t> and one of the highest rates of hospitalization for avoidable causes.</a:t>
            </a:r>
          </a:p>
          <a:p>
            <a:r>
              <a:rPr lang="en-US" b="0" dirty="0"/>
              <a:t>Americans use more </a:t>
            </a:r>
            <a:r>
              <a:rPr lang="en-US" dirty="0"/>
              <a:t>expensive technologies </a:t>
            </a:r>
            <a:r>
              <a:rPr lang="en-US" b="0" dirty="0"/>
              <a:t>and</a:t>
            </a:r>
            <a:r>
              <a:rPr lang="en-US" dirty="0"/>
              <a:t> specialists</a:t>
            </a:r>
            <a:endParaRPr lang="en-US" b="0" dirty="0"/>
          </a:p>
          <a:p>
            <a:pPr lvl="1">
              <a:spcAft>
                <a:spcPts val="1000"/>
              </a:spcAft>
            </a:pPr>
            <a:r>
              <a:rPr lang="en-US" b="0" dirty="0"/>
              <a:t>MRIs, and specialized procedures, such as hip replacements, more often than our peers.</a:t>
            </a:r>
          </a:p>
          <a:p>
            <a:r>
              <a:rPr lang="en-US" b="0" dirty="0"/>
              <a:t>The U.S. outperforms its peers in terms of many </a:t>
            </a:r>
            <a:r>
              <a:rPr lang="en-US" dirty="0"/>
              <a:t>preventive measures</a:t>
            </a:r>
          </a:p>
          <a:p>
            <a:r>
              <a:rPr lang="en-US" dirty="0"/>
              <a:t>Avoidable deaths are higher in U.S., perhaps indicating less access to care </a:t>
            </a:r>
            <a:endParaRPr lang="en-US" b="0" dirty="0"/>
          </a:p>
        </p:txBody>
      </p:sp>
    </p:spTree>
    <p:extLst>
      <p:ext uri="{BB962C8B-B14F-4D97-AF65-F5344CB8AC3E}">
        <p14:creationId xmlns:p14="http://schemas.microsoft.com/office/powerpoint/2010/main" val="25923787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A4E1D-3610-D7AA-FEDD-2A88F0B03D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A91A33-1A84-5520-7175-3D97EE15266C}"/>
              </a:ext>
            </a:extLst>
          </p:cNvPr>
          <p:cNvSpPr>
            <a:spLocks noGrp="1"/>
          </p:cNvSpPr>
          <p:nvPr>
            <p:ph type="title"/>
          </p:nvPr>
        </p:nvSpPr>
        <p:spPr>
          <a:xfrm>
            <a:off x="831850" y="2150229"/>
            <a:ext cx="9846660" cy="1009793"/>
          </a:xfrm>
        </p:spPr>
        <p:txBody>
          <a:bodyPr>
            <a:normAutofit/>
          </a:bodyPr>
          <a:lstStyle/>
          <a:p>
            <a:pPr algn="ctr"/>
            <a:r>
              <a:rPr lang="en-US" dirty="0"/>
              <a:t>The Economics of Healthcare</a:t>
            </a:r>
          </a:p>
        </p:txBody>
      </p:sp>
      <p:sp>
        <p:nvSpPr>
          <p:cNvPr id="3" name="Text Placeholder 2">
            <a:extLst>
              <a:ext uri="{FF2B5EF4-FFF2-40B4-BE49-F238E27FC236}">
                <a16:creationId xmlns:a16="http://schemas.microsoft.com/office/drawing/2014/main" id="{30A53C92-0D9A-55AA-BE8E-A1B0F8E8B7E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9E1ACF-4A2F-CC34-E76A-4CC938611B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23876709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DB5E-0C6F-E041-80D0-77829FA0701E}"/>
              </a:ext>
            </a:extLst>
          </p:cNvPr>
          <p:cNvSpPr>
            <a:spLocks noGrp="1"/>
          </p:cNvSpPr>
          <p:nvPr>
            <p:ph type="title"/>
          </p:nvPr>
        </p:nvSpPr>
        <p:spPr>
          <a:xfrm>
            <a:off x="847530" y="0"/>
            <a:ext cx="10515600" cy="1325563"/>
          </a:xfrm>
        </p:spPr>
        <p:txBody>
          <a:bodyPr/>
          <a:lstStyle/>
          <a:p>
            <a:r>
              <a:rPr lang="en-US" dirty="0">
                <a:solidFill>
                  <a:schemeClr val="bg1"/>
                </a:solidFill>
              </a:rPr>
              <a:t>An</a:t>
            </a:r>
            <a:r>
              <a:rPr lang="en-US" dirty="0"/>
              <a:t> Economic View </a:t>
            </a:r>
          </a:p>
        </p:txBody>
      </p:sp>
      <p:sp>
        <p:nvSpPr>
          <p:cNvPr id="3" name="Content Placeholder 2">
            <a:extLst>
              <a:ext uri="{FF2B5EF4-FFF2-40B4-BE49-F238E27FC236}">
                <a16:creationId xmlns:a16="http://schemas.microsoft.com/office/drawing/2014/main" id="{5EFD0E5E-CC94-8B42-BFFF-FB7D7F1485A4}"/>
              </a:ext>
            </a:extLst>
          </p:cNvPr>
          <p:cNvSpPr>
            <a:spLocks noGrp="1"/>
          </p:cNvSpPr>
          <p:nvPr>
            <p:ph idx="1"/>
          </p:nvPr>
        </p:nvSpPr>
        <p:spPr>
          <a:xfrm>
            <a:off x="1211580" y="1105280"/>
            <a:ext cx="10142220" cy="4301990"/>
          </a:xfrm>
        </p:spPr>
        <p:txBody>
          <a:bodyPr numCol="1">
            <a:normAutofit/>
          </a:bodyPr>
          <a:lstStyle/>
          <a:p>
            <a:pPr marL="0" indent="0">
              <a:spcAft>
                <a:spcPts val="1800"/>
              </a:spcAft>
              <a:buNone/>
            </a:pPr>
            <a:r>
              <a:rPr lang="en-US" sz="3600" b="0" dirty="0"/>
              <a:t>The Healthcare system consists of many </a:t>
            </a:r>
            <a:r>
              <a:rPr lang="en-US" sz="3600" b="0" u="sng" dirty="0"/>
              <a:t>markets</a:t>
            </a:r>
            <a:r>
              <a:rPr lang="en-US" sz="3600" b="0" dirty="0"/>
              <a:t>:</a:t>
            </a:r>
          </a:p>
          <a:p>
            <a:pPr lvl="1">
              <a:buFont typeface="Arial" panose="020B0604020202020204" pitchFamily="34" charset="0"/>
              <a:buChar char="•"/>
            </a:pPr>
            <a:r>
              <a:rPr lang="en-US" sz="2800" dirty="0"/>
              <a:t>Medical services</a:t>
            </a:r>
          </a:p>
          <a:p>
            <a:pPr lvl="1">
              <a:buFont typeface="Arial" panose="020B0604020202020204" pitchFamily="34" charset="0"/>
              <a:buChar char="•"/>
            </a:pPr>
            <a:r>
              <a:rPr lang="en-US" sz="2800" dirty="0"/>
              <a:t>Physicians</a:t>
            </a:r>
          </a:p>
          <a:p>
            <a:pPr lvl="1">
              <a:buFont typeface="Arial" panose="020B0604020202020204" pitchFamily="34" charset="0"/>
              <a:buChar char="•"/>
            </a:pPr>
            <a:r>
              <a:rPr lang="en-US" sz="2800" dirty="0"/>
              <a:t>Nurses</a:t>
            </a:r>
          </a:p>
          <a:p>
            <a:pPr lvl="1">
              <a:buFont typeface="Arial" panose="020B0604020202020204" pitchFamily="34" charset="0"/>
              <a:buChar char="•"/>
            </a:pPr>
            <a:r>
              <a:rPr lang="en-US" sz="2800" dirty="0"/>
              <a:t>Other care providers</a:t>
            </a:r>
          </a:p>
          <a:p>
            <a:pPr lvl="1">
              <a:buFont typeface="Arial" panose="020B0604020202020204" pitchFamily="34" charset="0"/>
              <a:buChar char="•"/>
            </a:pPr>
            <a:r>
              <a:rPr lang="en-US" sz="2800" dirty="0"/>
              <a:t>Hospital facilities</a:t>
            </a:r>
          </a:p>
          <a:p>
            <a:pPr lvl="1">
              <a:buFont typeface="Arial" panose="020B0604020202020204" pitchFamily="34" charset="0"/>
              <a:buChar char="•"/>
            </a:pPr>
            <a:r>
              <a:rPr lang="en-US" sz="2800" dirty="0"/>
              <a:t>Pharmaceuticals</a:t>
            </a:r>
          </a:p>
        </p:txBody>
      </p:sp>
      <p:sp>
        <p:nvSpPr>
          <p:cNvPr id="4" name="Slide Number Placeholder 3">
            <a:extLst>
              <a:ext uri="{FF2B5EF4-FFF2-40B4-BE49-F238E27FC236}">
                <a16:creationId xmlns:a16="http://schemas.microsoft.com/office/drawing/2014/main" id="{496231E5-4840-754B-950B-A60BCDCC2B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5" name="TextBox 4">
            <a:extLst>
              <a:ext uri="{FF2B5EF4-FFF2-40B4-BE49-F238E27FC236}">
                <a16:creationId xmlns:a16="http://schemas.microsoft.com/office/drawing/2014/main" id="{79533560-A330-B615-E8F7-A4B88B3F4333}"/>
              </a:ext>
            </a:extLst>
          </p:cNvPr>
          <p:cNvSpPr txBox="1"/>
          <p:nvPr/>
        </p:nvSpPr>
        <p:spPr>
          <a:xfrm>
            <a:off x="5660572" y="2244812"/>
            <a:ext cx="5883107" cy="2954655"/>
          </a:xfrm>
          <a:prstGeom prst="rect">
            <a:avLst/>
          </a:prstGeom>
          <a:noFill/>
        </p:spPr>
        <p:txBody>
          <a:bodyPr wrap="square" rtlCol="0">
            <a:spAutoFit/>
          </a:bodyPr>
          <a:lstStyle/>
          <a:p>
            <a:pPr marL="742950" lvl="1" indent="-285750">
              <a:buFont typeface="Arial" panose="020B0604020202020204" pitchFamily="34" charset="0"/>
              <a:buChar char="•"/>
            </a:pPr>
            <a:r>
              <a:rPr lang="en-US" sz="2800" dirty="0"/>
              <a:t>Health Insurance</a:t>
            </a:r>
          </a:p>
          <a:p>
            <a:pPr marL="742950" lvl="1" indent="-285750">
              <a:buFont typeface="Arial" panose="020B0604020202020204" pitchFamily="34" charset="0"/>
              <a:buChar char="•"/>
            </a:pPr>
            <a:r>
              <a:rPr lang="en-US" sz="2800" dirty="0"/>
              <a:t>Medical supplies (e.g., diagnostic and therapeutic equipment)</a:t>
            </a:r>
          </a:p>
          <a:p>
            <a:pPr marL="742950" lvl="1" indent="-285750">
              <a:buFont typeface="Arial" panose="020B0604020202020204" pitchFamily="34" charset="0"/>
              <a:buChar char="•"/>
            </a:pPr>
            <a:r>
              <a:rPr lang="en-US" sz="2800" b="0" dirty="0"/>
              <a:t>Nursing homes</a:t>
            </a:r>
          </a:p>
          <a:p>
            <a:pPr marL="742950" lvl="1" indent="-285750">
              <a:buFont typeface="Arial" panose="020B0604020202020204" pitchFamily="34" charset="0"/>
              <a:buChar char="•"/>
            </a:pPr>
            <a:r>
              <a:rPr lang="en-US" sz="2800" dirty="0"/>
              <a:t>Rehab facilities</a:t>
            </a:r>
          </a:p>
          <a:p>
            <a:pPr marL="742950" lvl="1" indent="-285750">
              <a:buFont typeface="Arial" panose="020B0604020202020204" pitchFamily="34" charset="0"/>
              <a:buChar char="•"/>
            </a:pPr>
            <a:r>
              <a:rPr lang="en-US" sz="2800" b="0" dirty="0"/>
              <a:t>Other?</a:t>
            </a:r>
          </a:p>
          <a:p>
            <a:endParaRPr lang="en-US" dirty="0"/>
          </a:p>
        </p:txBody>
      </p:sp>
    </p:spTree>
    <p:extLst>
      <p:ext uri="{BB962C8B-B14F-4D97-AF65-F5344CB8AC3E}">
        <p14:creationId xmlns:p14="http://schemas.microsoft.com/office/powerpoint/2010/main" val="14977118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D6590-76DC-45AD-B496-C0B777A3F183}"/>
              </a:ext>
            </a:extLst>
          </p:cNvPr>
          <p:cNvSpPr>
            <a:spLocks noGrp="1"/>
          </p:cNvSpPr>
          <p:nvPr>
            <p:ph type="title"/>
          </p:nvPr>
        </p:nvSpPr>
        <p:spPr>
          <a:xfrm>
            <a:off x="757175" y="0"/>
            <a:ext cx="10515600" cy="1325563"/>
          </a:xfrm>
        </p:spPr>
        <p:txBody>
          <a:bodyPr>
            <a:normAutofit/>
          </a:bodyPr>
          <a:lstStyle/>
          <a:p>
            <a:r>
              <a:rPr lang="en-US" sz="4400" dirty="0">
                <a:solidFill>
                  <a:schemeClr val="bg1"/>
                </a:solidFill>
              </a:rPr>
              <a:t>Me</a:t>
            </a:r>
            <a:r>
              <a:rPr lang="en-US" sz="4400" dirty="0"/>
              <a:t>dical Services Unlike Other Products</a:t>
            </a:r>
          </a:p>
        </p:txBody>
      </p:sp>
      <p:sp>
        <p:nvSpPr>
          <p:cNvPr id="3" name="Content Placeholder 2">
            <a:extLst>
              <a:ext uri="{FF2B5EF4-FFF2-40B4-BE49-F238E27FC236}">
                <a16:creationId xmlns:a16="http://schemas.microsoft.com/office/drawing/2014/main" id="{AE7CADC0-0D54-40EA-B4AE-52359F6289A6}"/>
              </a:ext>
            </a:extLst>
          </p:cNvPr>
          <p:cNvSpPr>
            <a:spLocks noGrp="1"/>
          </p:cNvSpPr>
          <p:nvPr>
            <p:ph idx="1"/>
          </p:nvPr>
        </p:nvSpPr>
        <p:spPr>
          <a:xfrm>
            <a:off x="1003852" y="986589"/>
            <a:ext cx="10147927" cy="5269831"/>
          </a:xfrm>
        </p:spPr>
        <p:txBody>
          <a:bodyPr>
            <a:noAutofit/>
          </a:bodyPr>
          <a:lstStyle/>
          <a:p>
            <a:r>
              <a:rPr lang="en-US" b="0" dirty="0">
                <a:cs typeface="Arial" charset="0"/>
              </a:rPr>
              <a:t>For most products, the price reflects </a:t>
            </a:r>
            <a:r>
              <a:rPr lang="en-US" b="0" dirty="0"/>
              <a:t>the good’s value to buyers and the cost to sellers for producing the good; prices </a:t>
            </a:r>
            <a:r>
              <a:rPr lang="en-US" b="0" dirty="0">
                <a:cs typeface="Arial" charset="0"/>
              </a:rPr>
              <a:t>adjust to balance supply and demand.</a:t>
            </a:r>
          </a:p>
          <a:p>
            <a:pPr lvl="1">
              <a:spcAft>
                <a:spcPts val="1000"/>
              </a:spcAft>
            </a:pPr>
            <a:r>
              <a:rPr lang="en-US" dirty="0">
                <a:solidFill>
                  <a:srgbClr val="0C4C88"/>
                </a:solidFill>
                <a:cs typeface="Arial" charset="0"/>
                <a:sym typeface="Wingdings" panose="05000000000000000000" pitchFamily="2" charset="2"/>
              </a:rPr>
              <a:t></a:t>
            </a:r>
            <a:r>
              <a:rPr lang="en-US" dirty="0">
                <a:solidFill>
                  <a:srgbClr val="0C4C88"/>
                </a:solidFill>
                <a:cs typeface="Arial" charset="0"/>
              </a:rPr>
              <a:t>Market</a:t>
            </a:r>
            <a:r>
              <a:rPr lang="en-US" b="0" dirty="0">
                <a:solidFill>
                  <a:srgbClr val="0C4C88"/>
                </a:solidFill>
                <a:cs typeface="Arial" charset="0"/>
              </a:rPr>
              <a:t> prices guide economic decisions and help to allocate society’s scarce resources. </a:t>
            </a:r>
          </a:p>
          <a:p>
            <a:pPr>
              <a:spcAft>
                <a:spcPts val="1000"/>
              </a:spcAft>
            </a:pPr>
            <a:r>
              <a:rPr lang="en-US" b="0" dirty="0"/>
              <a:t>Third-party payment system separates buyers (and many sellers!) from the true cost of the products/services they are consuming</a:t>
            </a:r>
            <a:endParaRPr lang="en-US" b="0" dirty="0">
              <a:cs typeface="Arial" charset="0"/>
            </a:endParaRPr>
          </a:p>
          <a:p>
            <a:r>
              <a:rPr lang="en-US" b="0" dirty="0"/>
              <a:t>Many healthcare products/services are heterogeneous across consumers </a:t>
            </a:r>
          </a:p>
          <a:p>
            <a:pPr lvl="1">
              <a:spcAft>
                <a:spcPts val="1000"/>
              </a:spcAft>
            </a:pPr>
            <a:r>
              <a:rPr lang="en-US" b="0" dirty="0">
                <a:solidFill>
                  <a:srgbClr val="0C4C88"/>
                </a:solidFill>
                <a:sym typeface="Wingdings" panose="05000000000000000000" pitchFamily="2" charset="2"/>
              </a:rPr>
              <a:t></a:t>
            </a:r>
            <a:r>
              <a:rPr lang="en-US" b="0" dirty="0">
                <a:solidFill>
                  <a:srgbClr val="0C4C88"/>
                </a:solidFill>
              </a:rPr>
              <a:t>Buyers are poorly informed and ask suppliers what they need</a:t>
            </a:r>
          </a:p>
        </p:txBody>
      </p:sp>
    </p:spTree>
    <p:extLst>
      <p:ext uri="{BB962C8B-B14F-4D97-AF65-F5344CB8AC3E}">
        <p14:creationId xmlns:p14="http://schemas.microsoft.com/office/powerpoint/2010/main" val="409396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615EB-076C-460B-ACF8-990887B875B3}"/>
              </a:ext>
            </a:extLst>
          </p:cNvPr>
          <p:cNvSpPr>
            <a:spLocks noGrp="1"/>
          </p:cNvSpPr>
          <p:nvPr>
            <p:ph type="title"/>
          </p:nvPr>
        </p:nvSpPr>
        <p:spPr>
          <a:xfrm>
            <a:off x="731325" y="0"/>
            <a:ext cx="10515600" cy="1325563"/>
          </a:xfrm>
        </p:spPr>
        <p:txBody>
          <a:bodyPr/>
          <a:lstStyle/>
          <a:p>
            <a:r>
              <a:rPr lang="en-US" dirty="0">
                <a:solidFill>
                  <a:schemeClr val="bg1"/>
                </a:solidFill>
              </a:rPr>
              <a:t>Hea</a:t>
            </a:r>
            <a:r>
              <a:rPr lang="en-US" dirty="0"/>
              <a:t>lth Care Markets are Different</a:t>
            </a:r>
          </a:p>
        </p:txBody>
      </p:sp>
      <p:sp>
        <p:nvSpPr>
          <p:cNvPr id="4" name="Slide Number Placeholder 3">
            <a:extLst>
              <a:ext uri="{FF2B5EF4-FFF2-40B4-BE49-F238E27FC236}">
                <a16:creationId xmlns:a16="http://schemas.microsoft.com/office/drawing/2014/main" id="{B8EE91C8-3892-4B9D-98AA-C8B3F97666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8AC1EA69-E13D-4FFC-96DB-ADB735ED8041}"/>
              </a:ext>
            </a:extLst>
          </p:cNvPr>
          <p:cNvSpPr/>
          <p:nvPr/>
        </p:nvSpPr>
        <p:spPr>
          <a:xfrm>
            <a:off x="3199431" y="4297024"/>
            <a:ext cx="2157979" cy="13908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674E980E-7F49-45F2-9D6F-BBE37E88EE38}"/>
              </a:ext>
            </a:extLst>
          </p:cNvPr>
          <p:cNvSpPr/>
          <p:nvPr/>
        </p:nvSpPr>
        <p:spPr>
          <a:xfrm>
            <a:off x="7209237" y="4231694"/>
            <a:ext cx="2280442" cy="139089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3C7CA57B-40B5-4CB9-821C-58A0E0E340D7}"/>
              </a:ext>
            </a:extLst>
          </p:cNvPr>
          <p:cNvSpPr txBox="1"/>
          <p:nvPr/>
        </p:nvSpPr>
        <p:spPr>
          <a:xfrm>
            <a:off x="3690736" y="4455587"/>
            <a:ext cx="13813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Consumers</a:t>
            </a:r>
          </a:p>
        </p:txBody>
      </p:sp>
      <p:sp>
        <p:nvSpPr>
          <p:cNvPr id="9" name="TextBox 8">
            <a:extLst>
              <a:ext uri="{FF2B5EF4-FFF2-40B4-BE49-F238E27FC236}">
                <a16:creationId xmlns:a16="http://schemas.microsoft.com/office/drawing/2014/main" id="{30F2C115-C1DD-4070-A969-D83461173692}"/>
              </a:ext>
            </a:extLst>
          </p:cNvPr>
          <p:cNvSpPr txBox="1"/>
          <p:nvPr/>
        </p:nvSpPr>
        <p:spPr>
          <a:xfrm>
            <a:off x="7798054" y="4455587"/>
            <a:ext cx="13813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Producers</a:t>
            </a:r>
          </a:p>
        </p:txBody>
      </p:sp>
      <p:cxnSp>
        <p:nvCxnSpPr>
          <p:cNvPr id="11" name="Straight Arrow Connector 10">
            <a:extLst>
              <a:ext uri="{FF2B5EF4-FFF2-40B4-BE49-F238E27FC236}">
                <a16:creationId xmlns:a16="http://schemas.microsoft.com/office/drawing/2014/main" id="{8675B1F5-EC90-4FD6-B26F-98E4437976D7}"/>
              </a:ext>
            </a:extLst>
          </p:cNvPr>
          <p:cNvCxnSpPr/>
          <p:nvPr/>
        </p:nvCxnSpPr>
        <p:spPr>
          <a:xfrm flipH="1">
            <a:off x="5357410" y="4640253"/>
            <a:ext cx="1845014"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a:extLst>
              <a:ext uri="{FF2B5EF4-FFF2-40B4-BE49-F238E27FC236}">
                <a16:creationId xmlns:a16="http://schemas.microsoft.com/office/drawing/2014/main" id="{F0DC1E06-F44B-4CD8-A95F-C37EE1565C65}"/>
              </a:ext>
            </a:extLst>
          </p:cNvPr>
          <p:cNvCxnSpPr/>
          <p:nvPr/>
        </p:nvCxnSpPr>
        <p:spPr>
          <a:xfrm>
            <a:off x="5357410" y="5233481"/>
            <a:ext cx="184501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00C4483-32E0-4FE9-A60C-30E04B87D998}"/>
              </a:ext>
            </a:extLst>
          </p:cNvPr>
          <p:cNvSpPr txBox="1"/>
          <p:nvPr/>
        </p:nvSpPr>
        <p:spPr>
          <a:xfrm>
            <a:off x="5761108" y="4231694"/>
            <a:ext cx="10376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Services</a:t>
            </a:r>
          </a:p>
        </p:txBody>
      </p:sp>
      <p:sp>
        <p:nvSpPr>
          <p:cNvPr id="15" name="TextBox 14">
            <a:extLst>
              <a:ext uri="{FF2B5EF4-FFF2-40B4-BE49-F238E27FC236}">
                <a16:creationId xmlns:a16="http://schemas.microsoft.com/office/drawing/2014/main" id="{7CBFA504-418B-4312-B1CD-385330020409}"/>
              </a:ext>
            </a:extLst>
          </p:cNvPr>
          <p:cNvSpPr txBox="1"/>
          <p:nvPr/>
        </p:nvSpPr>
        <p:spPr>
          <a:xfrm>
            <a:off x="5928103" y="4759589"/>
            <a:ext cx="7149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Price</a:t>
            </a:r>
          </a:p>
        </p:txBody>
      </p:sp>
      <p:sp>
        <p:nvSpPr>
          <p:cNvPr id="17" name="TextBox 16">
            <a:extLst>
              <a:ext uri="{FF2B5EF4-FFF2-40B4-BE49-F238E27FC236}">
                <a16:creationId xmlns:a16="http://schemas.microsoft.com/office/drawing/2014/main" id="{EA81E07A-7BFF-4920-BDF5-C274886F1F5E}"/>
              </a:ext>
            </a:extLst>
          </p:cNvPr>
          <p:cNvSpPr txBox="1"/>
          <p:nvPr/>
        </p:nvSpPr>
        <p:spPr>
          <a:xfrm>
            <a:off x="3784617" y="4992469"/>
            <a:ext cx="14267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Patients</a:t>
            </a:r>
          </a:p>
        </p:txBody>
      </p:sp>
      <p:sp>
        <p:nvSpPr>
          <p:cNvPr id="18" name="TextBox 17">
            <a:extLst>
              <a:ext uri="{FF2B5EF4-FFF2-40B4-BE49-F238E27FC236}">
                <a16:creationId xmlns:a16="http://schemas.microsoft.com/office/drawing/2014/main" id="{5E19C311-DD41-4D36-8952-283BB2865713}"/>
              </a:ext>
            </a:extLst>
          </p:cNvPr>
          <p:cNvSpPr txBox="1"/>
          <p:nvPr/>
        </p:nvSpPr>
        <p:spPr>
          <a:xfrm>
            <a:off x="7348497" y="4839695"/>
            <a:ext cx="2280442"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Health Care Providers </a:t>
            </a:r>
            <a:r>
              <a:rPr kumimoji="0" lang="en-US" sz="1600" b="0" i="0" u="none" strike="noStrike" kern="1200" cap="none" spc="0" normalizeH="0" baseline="0" noProof="0" dirty="0">
                <a:ln>
                  <a:noFill/>
                </a:ln>
                <a:solidFill>
                  <a:prstClr val="black"/>
                </a:solidFill>
                <a:effectLst/>
                <a:uLnTx/>
                <a:uFillTx/>
                <a:latin typeface="Calibri"/>
                <a:ea typeface="+mn-ea"/>
                <a:cs typeface="+mn-cs"/>
              </a:rPr>
              <a:t>(hospitals, physicians)</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708BEF54-30E2-460F-815E-C75D04EB90C4}"/>
              </a:ext>
            </a:extLst>
          </p:cNvPr>
          <p:cNvSpPr txBox="1"/>
          <p:nvPr/>
        </p:nvSpPr>
        <p:spPr>
          <a:xfrm>
            <a:off x="5343875" y="5340757"/>
            <a:ext cx="20369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Out-of-pocket fees</a:t>
            </a:r>
          </a:p>
        </p:txBody>
      </p:sp>
      <p:sp>
        <p:nvSpPr>
          <p:cNvPr id="20" name="Rectangle 19">
            <a:extLst>
              <a:ext uri="{FF2B5EF4-FFF2-40B4-BE49-F238E27FC236}">
                <a16:creationId xmlns:a16="http://schemas.microsoft.com/office/drawing/2014/main" id="{BA5685AE-EA8E-4393-A373-3060D7993992}"/>
              </a:ext>
            </a:extLst>
          </p:cNvPr>
          <p:cNvSpPr/>
          <p:nvPr/>
        </p:nvSpPr>
        <p:spPr>
          <a:xfrm>
            <a:off x="5283358" y="1528652"/>
            <a:ext cx="2157979" cy="13908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63EDE41F-665E-499C-BE97-0B101DD2B682}"/>
              </a:ext>
            </a:extLst>
          </p:cNvPr>
          <p:cNvSpPr txBox="1"/>
          <p:nvPr/>
        </p:nvSpPr>
        <p:spPr>
          <a:xfrm>
            <a:off x="5386946" y="1836201"/>
            <a:ext cx="196155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Insurer 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third-party payers</a:t>
            </a:r>
          </a:p>
        </p:txBody>
      </p:sp>
      <p:cxnSp>
        <p:nvCxnSpPr>
          <p:cNvPr id="22" name="Straight Arrow Connector 21">
            <a:extLst>
              <a:ext uri="{FF2B5EF4-FFF2-40B4-BE49-F238E27FC236}">
                <a16:creationId xmlns:a16="http://schemas.microsoft.com/office/drawing/2014/main" id="{14020A72-7F3E-4723-8277-43CCE992A68B}"/>
              </a:ext>
            </a:extLst>
          </p:cNvPr>
          <p:cNvCxnSpPr>
            <a:cxnSpLocks/>
          </p:cNvCxnSpPr>
          <p:nvPr/>
        </p:nvCxnSpPr>
        <p:spPr>
          <a:xfrm flipH="1" flipV="1">
            <a:off x="7493415" y="3004680"/>
            <a:ext cx="472551" cy="959511"/>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27" name="TextBox 26">
            <a:extLst>
              <a:ext uri="{FF2B5EF4-FFF2-40B4-BE49-F238E27FC236}">
                <a16:creationId xmlns:a16="http://schemas.microsoft.com/office/drawing/2014/main" id="{22976B9E-A0E1-4C92-9433-EE04E28EBACF}"/>
              </a:ext>
            </a:extLst>
          </p:cNvPr>
          <p:cNvSpPr txBox="1"/>
          <p:nvPr/>
        </p:nvSpPr>
        <p:spPr>
          <a:xfrm>
            <a:off x="7965966" y="3167896"/>
            <a:ext cx="1123892" cy="3700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Claims</a:t>
            </a:r>
          </a:p>
        </p:txBody>
      </p:sp>
      <p:sp>
        <p:nvSpPr>
          <p:cNvPr id="30" name="TextBox 29">
            <a:extLst>
              <a:ext uri="{FF2B5EF4-FFF2-40B4-BE49-F238E27FC236}">
                <a16:creationId xmlns:a16="http://schemas.microsoft.com/office/drawing/2014/main" id="{69435D6C-4CAC-4489-9226-AB3269850F84}"/>
              </a:ext>
            </a:extLst>
          </p:cNvPr>
          <p:cNvSpPr txBox="1"/>
          <p:nvPr/>
        </p:nvSpPr>
        <p:spPr>
          <a:xfrm>
            <a:off x="3668025" y="3317860"/>
            <a:ext cx="10946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Insurance Coverage</a:t>
            </a:r>
          </a:p>
        </p:txBody>
      </p:sp>
      <p:cxnSp>
        <p:nvCxnSpPr>
          <p:cNvPr id="31" name="Straight Arrow Connector 30">
            <a:extLst>
              <a:ext uri="{FF2B5EF4-FFF2-40B4-BE49-F238E27FC236}">
                <a16:creationId xmlns:a16="http://schemas.microsoft.com/office/drawing/2014/main" id="{74218182-7331-4E7F-8BDD-EB1F93DD7B04}"/>
              </a:ext>
            </a:extLst>
          </p:cNvPr>
          <p:cNvCxnSpPr>
            <a:cxnSpLocks/>
          </p:cNvCxnSpPr>
          <p:nvPr/>
        </p:nvCxnSpPr>
        <p:spPr>
          <a:xfrm flipV="1">
            <a:off x="4880436" y="3004680"/>
            <a:ext cx="745046" cy="121891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32" name="Straight Arrow Connector 31">
            <a:extLst>
              <a:ext uri="{FF2B5EF4-FFF2-40B4-BE49-F238E27FC236}">
                <a16:creationId xmlns:a16="http://schemas.microsoft.com/office/drawing/2014/main" id="{F81F1833-95E3-41B3-8958-79B410359F1F}"/>
              </a:ext>
            </a:extLst>
          </p:cNvPr>
          <p:cNvCxnSpPr>
            <a:cxnSpLocks/>
          </p:cNvCxnSpPr>
          <p:nvPr/>
        </p:nvCxnSpPr>
        <p:spPr>
          <a:xfrm flipH="1">
            <a:off x="4531439" y="3044257"/>
            <a:ext cx="785037" cy="11531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454F880-96FD-430E-B790-316E4AFF8C86}"/>
              </a:ext>
            </a:extLst>
          </p:cNvPr>
          <p:cNvSpPr txBox="1"/>
          <p:nvPr/>
        </p:nvSpPr>
        <p:spPr>
          <a:xfrm>
            <a:off x="5485008" y="3168629"/>
            <a:ext cx="11860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Premiums</a:t>
            </a:r>
          </a:p>
        </p:txBody>
      </p:sp>
      <p:sp>
        <p:nvSpPr>
          <p:cNvPr id="38" name="Oval 37">
            <a:extLst>
              <a:ext uri="{FF2B5EF4-FFF2-40B4-BE49-F238E27FC236}">
                <a16:creationId xmlns:a16="http://schemas.microsoft.com/office/drawing/2014/main" id="{C2966E2B-2718-4112-BE1C-6A107362580C}"/>
              </a:ext>
            </a:extLst>
          </p:cNvPr>
          <p:cNvSpPr/>
          <p:nvPr/>
        </p:nvSpPr>
        <p:spPr>
          <a:xfrm>
            <a:off x="1038230" y="1398988"/>
            <a:ext cx="2887665" cy="1536142"/>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TextBox 38">
            <a:extLst>
              <a:ext uri="{FF2B5EF4-FFF2-40B4-BE49-F238E27FC236}">
                <a16:creationId xmlns:a16="http://schemas.microsoft.com/office/drawing/2014/main" id="{6AD1B3ED-7605-4747-96FB-69076A72D204}"/>
              </a:ext>
            </a:extLst>
          </p:cNvPr>
          <p:cNvSpPr txBox="1"/>
          <p:nvPr/>
        </p:nvSpPr>
        <p:spPr>
          <a:xfrm>
            <a:off x="1365370" y="1854765"/>
            <a:ext cx="209563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Sponsor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(Gov’t or Employer)</a:t>
            </a:r>
          </a:p>
        </p:txBody>
      </p:sp>
      <p:cxnSp>
        <p:nvCxnSpPr>
          <p:cNvPr id="40" name="Straight Arrow Connector 39">
            <a:extLst>
              <a:ext uri="{FF2B5EF4-FFF2-40B4-BE49-F238E27FC236}">
                <a16:creationId xmlns:a16="http://schemas.microsoft.com/office/drawing/2014/main" id="{97D30FA5-AE5E-4849-A1FE-82C2DAD91B80}"/>
              </a:ext>
            </a:extLst>
          </p:cNvPr>
          <p:cNvCxnSpPr>
            <a:cxnSpLocks/>
          </p:cNvCxnSpPr>
          <p:nvPr/>
        </p:nvCxnSpPr>
        <p:spPr>
          <a:xfrm flipH="1" flipV="1">
            <a:off x="1841968" y="2919542"/>
            <a:ext cx="1334865" cy="1920154"/>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43" name="TextBox 42">
            <a:extLst>
              <a:ext uri="{FF2B5EF4-FFF2-40B4-BE49-F238E27FC236}">
                <a16:creationId xmlns:a16="http://schemas.microsoft.com/office/drawing/2014/main" id="{AD24A590-A698-42AB-96FA-E6BC772323C2}"/>
              </a:ext>
            </a:extLst>
          </p:cNvPr>
          <p:cNvSpPr txBox="1"/>
          <p:nvPr/>
        </p:nvSpPr>
        <p:spPr>
          <a:xfrm>
            <a:off x="1365370" y="3397158"/>
            <a:ext cx="200942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Taxes or Lower Wages</a:t>
            </a:r>
          </a:p>
        </p:txBody>
      </p:sp>
      <p:cxnSp>
        <p:nvCxnSpPr>
          <p:cNvPr id="45" name="Straight Arrow Connector 44">
            <a:extLst>
              <a:ext uri="{FF2B5EF4-FFF2-40B4-BE49-F238E27FC236}">
                <a16:creationId xmlns:a16="http://schemas.microsoft.com/office/drawing/2014/main" id="{7F9A0C03-1EF8-4D1E-843D-024E42FA1489}"/>
              </a:ext>
            </a:extLst>
          </p:cNvPr>
          <p:cNvCxnSpPr>
            <a:cxnSpLocks/>
            <a:stCxn id="38" idx="6"/>
          </p:cNvCxnSpPr>
          <p:nvPr/>
        </p:nvCxnSpPr>
        <p:spPr>
          <a:xfrm>
            <a:off x="3925895" y="2167059"/>
            <a:ext cx="1249726"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51" name="TextBox 50">
            <a:extLst>
              <a:ext uri="{FF2B5EF4-FFF2-40B4-BE49-F238E27FC236}">
                <a16:creationId xmlns:a16="http://schemas.microsoft.com/office/drawing/2014/main" id="{50569A1D-A81F-4834-9C90-8F4EEB8018AE}"/>
              </a:ext>
            </a:extLst>
          </p:cNvPr>
          <p:cNvSpPr txBox="1"/>
          <p:nvPr/>
        </p:nvSpPr>
        <p:spPr>
          <a:xfrm>
            <a:off x="4033632" y="1809973"/>
            <a:ext cx="20094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Premiums </a:t>
            </a:r>
          </a:p>
        </p:txBody>
      </p:sp>
      <p:cxnSp>
        <p:nvCxnSpPr>
          <p:cNvPr id="3" name="Straight Arrow Connector 2">
            <a:extLst>
              <a:ext uri="{FF2B5EF4-FFF2-40B4-BE49-F238E27FC236}">
                <a16:creationId xmlns:a16="http://schemas.microsoft.com/office/drawing/2014/main" id="{EC168714-B8C1-D433-99B2-90070AFC334D}"/>
              </a:ext>
            </a:extLst>
          </p:cNvPr>
          <p:cNvCxnSpPr>
            <a:cxnSpLocks/>
          </p:cNvCxnSpPr>
          <p:nvPr/>
        </p:nvCxnSpPr>
        <p:spPr>
          <a:xfrm>
            <a:off x="7198349" y="2997770"/>
            <a:ext cx="531342" cy="114376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2C7E245-2C27-F175-C13B-BE11041A6612}"/>
              </a:ext>
            </a:extLst>
          </p:cNvPr>
          <p:cNvSpPr txBox="1"/>
          <p:nvPr/>
        </p:nvSpPr>
        <p:spPr>
          <a:xfrm>
            <a:off x="6431963" y="3525162"/>
            <a:ext cx="118607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Pay</a:t>
            </a:r>
            <a:r>
              <a:rPr lang="en-US" dirty="0" err="1">
                <a:solidFill>
                  <a:prstClr val="black"/>
                </a:solidFill>
                <a:latin typeface="Calibri"/>
              </a:rPr>
              <a:t>ment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231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31"/>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19" grpId="0"/>
      <p:bldP spid="20" grpId="0" animBg="1"/>
      <p:bldP spid="21" grpId="0"/>
      <p:bldP spid="27" grpId="0"/>
      <p:bldP spid="30" grpId="0"/>
      <p:bldP spid="37" grpId="0"/>
      <p:bldP spid="37" grpId="1"/>
      <p:bldP spid="38" grpId="0" animBg="1"/>
      <p:bldP spid="39" grpId="0"/>
      <p:bldP spid="43" grpId="0"/>
      <p:bldP spid="51" grpId="0"/>
      <p:bldP spid="1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92606-4CF5-1E02-571D-55E2F231AAF0}"/>
              </a:ext>
            </a:extLst>
          </p:cNvPr>
          <p:cNvSpPr>
            <a:spLocks noGrp="1"/>
          </p:cNvSpPr>
          <p:nvPr>
            <p:ph type="title"/>
          </p:nvPr>
        </p:nvSpPr>
        <p:spPr>
          <a:xfrm>
            <a:off x="914802" y="21090"/>
            <a:ext cx="10515600" cy="1325563"/>
          </a:xfrm>
        </p:spPr>
        <p:txBody>
          <a:bodyPr/>
          <a:lstStyle/>
          <a:p>
            <a:r>
              <a:rPr lang="en-US" dirty="0">
                <a:solidFill>
                  <a:schemeClr val="bg1"/>
                </a:solidFill>
              </a:rPr>
              <a:t>Ho</a:t>
            </a:r>
            <a:r>
              <a:rPr lang="en-US" dirty="0"/>
              <a:t>w much does an office visit cost to produce?</a:t>
            </a:r>
          </a:p>
        </p:txBody>
      </p:sp>
      <p:sp>
        <p:nvSpPr>
          <p:cNvPr id="3" name="Content Placeholder 2">
            <a:extLst>
              <a:ext uri="{FF2B5EF4-FFF2-40B4-BE49-F238E27FC236}">
                <a16:creationId xmlns:a16="http://schemas.microsoft.com/office/drawing/2014/main" id="{063D46AA-E5EA-2439-22F8-CE31128E5DF8}"/>
              </a:ext>
            </a:extLst>
          </p:cNvPr>
          <p:cNvSpPr>
            <a:spLocks noGrp="1"/>
          </p:cNvSpPr>
          <p:nvPr>
            <p:ph idx="1"/>
          </p:nvPr>
        </p:nvSpPr>
        <p:spPr>
          <a:xfrm>
            <a:off x="1282390" y="1248937"/>
            <a:ext cx="8552986" cy="4673131"/>
          </a:xfrm>
        </p:spPr>
        <p:txBody>
          <a:bodyPr/>
          <a:lstStyle/>
          <a:p>
            <a:r>
              <a:rPr lang="en-US" b="0" dirty="0"/>
              <a:t>Any ideas? Includes cost of facility and supplies, wages for doctors and nurses and other staff, their utilities and insurance, etc.  (Do the doctors know???)</a:t>
            </a:r>
          </a:p>
          <a:p>
            <a:pPr marL="0" indent="0">
              <a:buNone/>
            </a:pPr>
            <a:endParaRPr lang="en-US" sz="1200" b="0" dirty="0"/>
          </a:p>
          <a:p>
            <a:r>
              <a:rPr lang="en-US" b="0" dirty="0"/>
              <a:t>We pay a small co-pay</a:t>
            </a:r>
          </a:p>
          <a:p>
            <a:endParaRPr lang="en-US" sz="1400" b="0" dirty="0"/>
          </a:p>
          <a:p>
            <a:r>
              <a:rPr lang="en-US" b="0" dirty="0"/>
              <a:t>One result is that we consume more healthcare than we would if we had to pay its full cost (moral hazard)</a:t>
            </a:r>
          </a:p>
        </p:txBody>
      </p:sp>
      <p:sp>
        <p:nvSpPr>
          <p:cNvPr id="4" name="Slide Number Placeholder 3">
            <a:extLst>
              <a:ext uri="{FF2B5EF4-FFF2-40B4-BE49-F238E27FC236}">
                <a16:creationId xmlns:a16="http://schemas.microsoft.com/office/drawing/2014/main" id="{E02ED1EB-F571-D1C9-98A0-7300C656E66E}"/>
              </a:ext>
            </a:extLst>
          </p:cNvPr>
          <p:cNvSpPr>
            <a:spLocks noGrp="1"/>
          </p:cNvSpPr>
          <p:nvPr>
            <p:ph type="sldNum" sz="quarter" idx="12"/>
          </p:nvPr>
        </p:nvSpPr>
        <p:spPr/>
        <p:txBody>
          <a:bodyPr/>
          <a:lstStyle/>
          <a:p>
            <a:fld id="{D9F085D5-EC86-4F6A-B501-C1359CB39116}" type="slidenum">
              <a:rPr lang="en-GB" smtClean="0"/>
              <a:t>79</a:t>
            </a:fld>
            <a:endParaRPr lang="en-GB"/>
          </a:p>
        </p:txBody>
      </p:sp>
    </p:spTree>
    <p:extLst>
      <p:ext uri="{BB962C8B-B14F-4D97-AF65-F5344CB8AC3E}">
        <p14:creationId xmlns:p14="http://schemas.microsoft.com/office/powerpoint/2010/main" val="199336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3D13B-CC57-40B8-8714-0298EA98ECE5}"/>
              </a:ext>
            </a:extLst>
          </p:cNvPr>
          <p:cNvSpPr>
            <a:spLocks noGrp="1"/>
          </p:cNvSpPr>
          <p:nvPr>
            <p:ph type="title"/>
          </p:nvPr>
        </p:nvSpPr>
        <p:spPr>
          <a:xfrm>
            <a:off x="734782" y="0"/>
            <a:ext cx="10515600" cy="1325563"/>
          </a:xfrm>
        </p:spPr>
        <p:txBody>
          <a:bodyPr/>
          <a:lstStyle/>
          <a:p>
            <a:r>
              <a:rPr lang="en-US" dirty="0">
                <a:solidFill>
                  <a:schemeClr val="bg1"/>
                </a:solidFill>
              </a:rPr>
              <a:t>Hea</a:t>
            </a:r>
            <a:r>
              <a:rPr lang="en-US" dirty="0"/>
              <a:t>lth Care Spending as % of GDP, 1980–2018</a:t>
            </a:r>
          </a:p>
        </p:txBody>
      </p:sp>
      <p:graphicFrame>
        <p:nvGraphicFramePr>
          <p:cNvPr id="4" name="Object 3">
            <a:extLst>
              <a:ext uri="{FF2B5EF4-FFF2-40B4-BE49-F238E27FC236}">
                <a16:creationId xmlns:a16="http://schemas.microsoft.com/office/drawing/2014/main" id="{DE110973-04DC-4408-8E1B-52FBA84767D4}"/>
              </a:ext>
            </a:extLst>
          </p:cNvPr>
          <p:cNvGraphicFramePr>
            <a:graphicFrameLocks noChangeAspect="1"/>
          </p:cNvGraphicFramePr>
          <p:nvPr>
            <p:extLst>
              <p:ext uri="{D42A27DB-BD31-4B8C-83A1-F6EECF244321}">
                <p14:modId xmlns:p14="http://schemas.microsoft.com/office/powerpoint/2010/main" val="2721029009"/>
              </p:ext>
            </p:extLst>
          </p:nvPr>
        </p:nvGraphicFramePr>
        <p:xfrm>
          <a:off x="1220788" y="942230"/>
          <a:ext cx="10341435" cy="528015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A149F8C-95E8-4024-A83A-61C46A408BE8}"/>
              </a:ext>
            </a:extLst>
          </p:cNvPr>
          <p:cNvSpPr txBox="1"/>
          <p:nvPr/>
        </p:nvSpPr>
        <p:spPr>
          <a:xfrm>
            <a:off x="3239730" y="6346017"/>
            <a:ext cx="8937522"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14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14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1400" b="0" i="0" u="none" strike="noStrike" kern="1200" cap="none" spc="0" normalizeH="0" baseline="0" noProof="0" dirty="0">
                <a:ln>
                  <a:noFill/>
                </a:ln>
                <a:solidFill>
                  <a:prstClr val="black"/>
                </a:solidFill>
                <a:effectLst/>
                <a:uLnTx/>
                <a:uFillTx/>
                <a:latin typeface="Calibri"/>
                <a:ea typeface="+mn-ea"/>
                <a:cs typeface="+mn-cs"/>
              </a:rPr>
              <a:t>(Commonwealth Fund, Jan. 2020).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FB24F288-D3FC-494D-9109-D327C024327F}"/>
              </a:ext>
            </a:extLst>
          </p:cNvPr>
          <p:cNvSpPr/>
          <p:nvPr/>
        </p:nvSpPr>
        <p:spPr>
          <a:xfrm>
            <a:off x="5175544" y="3059668"/>
            <a:ext cx="1612301" cy="369332"/>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Everybody Else</a:t>
            </a:r>
          </a:p>
        </p:txBody>
      </p:sp>
    </p:spTree>
    <p:extLst>
      <p:ext uri="{BB962C8B-B14F-4D97-AF65-F5344CB8AC3E}">
        <p14:creationId xmlns:p14="http://schemas.microsoft.com/office/powerpoint/2010/main" val="8246837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1444662" y="1486212"/>
            <a:ext cx="9097926" cy="4662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Clr>
                <a:srgbClr val="0C4C88"/>
              </a:buClr>
              <a:buSzPct val="125000"/>
              <a:buFont typeface="Arial" panose="020B0604020202020204" pitchFamily="34" charset="0"/>
              <a:buChar char="•"/>
            </a:pPr>
            <a:r>
              <a:rPr lang="en-US" altLang="en-US" dirty="0">
                <a:solidFill>
                  <a:srgbClr val="0C4C88"/>
                </a:solidFill>
                <a:latin typeface="+mn-lt"/>
                <a:ea typeface="ＭＳ Ｐゴシック" pitchFamily="34" charset="-128"/>
              </a:rPr>
              <a:t>Rising incomes </a:t>
            </a:r>
          </a:p>
          <a:p>
            <a:pPr lvl="1" eaLnBrk="1" hangingPunct="1">
              <a:buClr>
                <a:srgbClr val="0C4C88"/>
              </a:buClr>
              <a:buSzPct val="125000"/>
              <a:buFont typeface="Arial" panose="020B0604020202020204" pitchFamily="34" charset="0"/>
              <a:buChar char="•"/>
            </a:pPr>
            <a:r>
              <a:rPr lang="en-US" altLang="en-US" sz="2400" dirty="0">
                <a:latin typeface="+mn-lt"/>
                <a:ea typeface="ＭＳ Ｐゴシック" pitchFamily="34" charset="-128"/>
              </a:rPr>
              <a:t>health care is a “normal” good</a:t>
            </a:r>
          </a:p>
          <a:p>
            <a:pPr eaLnBrk="1" hangingPunct="1">
              <a:buClr>
                <a:srgbClr val="0C4C88"/>
              </a:buClr>
              <a:buSzPct val="125000"/>
              <a:buFont typeface="Arial" panose="020B0604020202020204" pitchFamily="34" charset="0"/>
              <a:buChar char="•"/>
            </a:pPr>
            <a:r>
              <a:rPr lang="en-US" altLang="en-US" dirty="0">
                <a:solidFill>
                  <a:srgbClr val="0C4C88"/>
                </a:solidFill>
                <a:latin typeface="+mn-lt"/>
                <a:ea typeface="ＭＳ Ｐゴシック" pitchFamily="34" charset="-128"/>
              </a:rPr>
              <a:t>Aging population</a:t>
            </a:r>
          </a:p>
          <a:p>
            <a:pPr eaLnBrk="1" hangingPunct="1">
              <a:buClr>
                <a:srgbClr val="0C4C88"/>
              </a:buClr>
              <a:buSzPct val="125000"/>
              <a:buFont typeface="Arial" panose="020B0604020202020204" pitchFamily="34" charset="0"/>
              <a:buChar char="•"/>
            </a:pPr>
            <a:r>
              <a:rPr lang="en-US" altLang="en-US" dirty="0">
                <a:solidFill>
                  <a:srgbClr val="0C4C88"/>
                </a:solidFill>
                <a:latin typeface="+mn-lt"/>
                <a:ea typeface="ＭＳ Ｐゴシック" pitchFamily="34" charset="-128"/>
              </a:rPr>
              <a:t>Unhealthy lifestyles</a:t>
            </a:r>
          </a:p>
          <a:p>
            <a:pPr eaLnBrk="1" hangingPunct="1">
              <a:buClr>
                <a:srgbClr val="0C4C88"/>
              </a:buClr>
              <a:buSzPct val="125000"/>
              <a:buFont typeface="Arial" panose="020B0604020202020204" pitchFamily="34" charset="0"/>
              <a:buChar char="•"/>
            </a:pPr>
            <a:r>
              <a:rPr lang="en-US" dirty="0">
                <a:solidFill>
                  <a:srgbClr val="0C4C88"/>
                </a:solidFill>
                <a:latin typeface="+mn-lt"/>
              </a:rPr>
              <a:t>Over-indulgence in specialized care</a:t>
            </a:r>
          </a:p>
          <a:p>
            <a:pPr lvl="1" eaLnBrk="1" hangingPunct="1">
              <a:buClr>
                <a:srgbClr val="0C4C88"/>
              </a:buClr>
              <a:buSzPct val="125000"/>
              <a:buFont typeface="Arial" panose="020B0604020202020204" pitchFamily="34" charset="0"/>
              <a:buChar char="•"/>
            </a:pPr>
            <a:r>
              <a:rPr lang="en-US" sz="2400" dirty="0">
                <a:latin typeface="+mn-lt"/>
              </a:rPr>
              <a:t>2 in 5 adults in the U.S. get general care from specialists</a:t>
            </a:r>
            <a:endParaRPr lang="en-US" altLang="en-US" sz="2400" dirty="0">
              <a:solidFill>
                <a:srgbClr val="0C4C88"/>
              </a:solidFill>
              <a:latin typeface="+mn-lt"/>
              <a:ea typeface="ＭＳ Ｐゴシック" pitchFamily="34" charset="-128"/>
            </a:endParaRPr>
          </a:p>
        </p:txBody>
      </p:sp>
      <p:sp>
        <p:nvSpPr>
          <p:cNvPr id="19459" name="Rectangle 4"/>
          <p:cNvSpPr>
            <a:spLocks noChangeArrowheads="1"/>
          </p:cNvSpPr>
          <p:nvPr/>
        </p:nvSpPr>
        <p:spPr bwMode="auto">
          <a:xfrm>
            <a:off x="1524000" y="6594475"/>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b="1">
                <a:solidFill>
                  <a:srgbClr val="FFFFFF"/>
                </a:solidFill>
                <a:ea typeface="ＭＳ Ｐゴシック" pitchFamily="34" charset="-128"/>
              </a:rPr>
              <a:t>LO4</a:t>
            </a:r>
          </a:p>
        </p:txBody>
      </p:sp>
      <p:sp>
        <p:nvSpPr>
          <p:cNvPr id="19460" name="Rectangle 2"/>
          <p:cNvSpPr>
            <a:spLocks noChangeArrowheads="1"/>
          </p:cNvSpPr>
          <p:nvPr/>
        </p:nvSpPr>
        <p:spPr bwMode="auto">
          <a:xfrm>
            <a:off x="1957388" y="0"/>
            <a:ext cx="83185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3600" b="1" dirty="0">
                <a:solidFill>
                  <a:srgbClr val="FFFFFF"/>
                </a:solidFill>
                <a:latin typeface="Tahoma" pitchFamily="34" charset="0"/>
                <a:ea typeface="ＭＳ Ｐゴシック" pitchFamily="34" charset="-128"/>
              </a:rPr>
              <a:t>Why the Rapid Rise in Costs?</a:t>
            </a:r>
          </a:p>
        </p:txBody>
      </p:sp>
      <p:sp>
        <p:nvSpPr>
          <p:cNvPr id="19461" name="Text Box 11"/>
          <p:cNvSpPr txBox="1">
            <a:spLocks noChangeArrowheads="1"/>
          </p:cNvSpPr>
          <p:nvPr/>
        </p:nvSpPr>
        <p:spPr bwMode="auto">
          <a:xfrm>
            <a:off x="9906000" y="6572250"/>
            <a:ext cx="636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a:solidFill>
                  <a:srgbClr val="FFFFFF"/>
                </a:solidFill>
                <a:ea typeface="ＭＳ Ｐゴシック" pitchFamily="34" charset="-128"/>
                <a:cs typeface="Arial" pitchFamily="34" charset="0"/>
              </a:rPr>
              <a:t>21-</a:t>
            </a:r>
            <a:fld id="{833FD2BC-4EB1-4C41-988D-883186C0143B}" type="slidenum">
              <a:rPr lang="en-US" altLang="en-US" sz="1400">
                <a:solidFill>
                  <a:srgbClr val="FFFFFF"/>
                </a:solidFill>
                <a:ea typeface="ＭＳ Ｐゴシック" pitchFamily="34" charset="-128"/>
                <a:cs typeface="Arial" pitchFamily="34" charset="0"/>
              </a:rPr>
              <a:pPr eaLnBrk="1" hangingPunct="1">
                <a:spcBef>
                  <a:spcPct val="0"/>
                </a:spcBef>
                <a:buFontTx/>
                <a:buNone/>
              </a:pPr>
              <a:t>80</a:t>
            </a:fld>
            <a:endParaRPr lang="en-US" altLang="en-US" sz="1400">
              <a:solidFill>
                <a:srgbClr val="FFFFFF"/>
              </a:solidFill>
              <a:ea typeface="ＭＳ Ｐゴシック" pitchFamily="34" charset="-128"/>
              <a:cs typeface="Arial" pitchFamily="34" charset="0"/>
            </a:endParaRPr>
          </a:p>
        </p:txBody>
      </p:sp>
      <p:sp>
        <p:nvSpPr>
          <p:cNvPr id="6" name="Rectangle 2"/>
          <p:cNvSpPr>
            <a:spLocks noGrp="1" noChangeArrowheads="1"/>
          </p:cNvSpPr>
          <p:nvPr>
            <p:ph type="title"/>
          </p:nvPr>
        </p:nvSpPr>
        <p:spPr>
          <a:xfrm>
            <a:off x="819815" y="278530"/>
            <a:ext cx="8866188" cy="806450"/>
          </a:xfrm>
        </p:spPr>
        <p:txBody>
          <a:bodyPr>
            <a:normAutofit/>
          </a:bodyPr>
          <a:lstStyle/>
          <a:p>
            <a:pPr eaLnBrk="1" hangingPunct="1"/>
            <a:r>
              <a:rPr lang="en-US" altLang="en-US" sz="3600" dirty="0">
                <a:solidFill>
                  <a:schemeClr val="bg1"/>
                </a:solidFill>
                <a:ea typeface="ＭＳ Ｐゴシック" pitchFamily="34" charset="-128"/>
              </a:rPr>
              <a:t>Risi</a:t>
            </a:r>
            <a:r>
              <a:rPr lang="en-US" altLang="en-US" sz="3600" dirty="0">
                <a:ea typeface="ＭＳ Ｐゴシック" pitchFamily="34" charset="-128"/>
              </a:rPr>
              <a:t>ng HC Expenditures: Demand factors</a:t>
            </a:r>
          </a:p>
        </p:txBody>
      </p:sp>
    </p:spTree>
    <p:extLst>
      <p:ext uri="{BB962C8B-B14F-4D97-AF65-F5344CB8AC3E}">
        <p14:creationId xmlns:p14="http://schemas.microsoft.com/office/powerpoint/2010/main" val="2058861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fade">
                                      <p:cBhvr>
                                        <p:cTn id="7" dur="500"/>
                                        <p:tgtEl>
                                          <p:spTgt spid="1945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458">
                                            <p:txEl>
                                              <p:pRg st="1" end="1"/>
                                            </p:txEl>
                                          </p:spTgt>
                                        </p:tgtEl>
                                        <p:attrNameLst>
                                          <p:attrName>style.visibility</p:attrName>
                                        </p:attrNameLst>
                                      </p:cBhvr>
                                      <p:to>
                                        <p:strVal val="visible"/>
                                      </p:to>
                                    </p:set>
                                    <p:animEffect transition="in" filter="fade">
                                      <p:cBhvr>
                                        <p:cTn id="10" dur="500"/>
                                        <p:tgtEl>
                                          <p:spTgt spid="1945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458">
                                            <p:txEl>
                                              <p:pRg st="2" end="2"/>
                                            </p:txEl>
                                          </p:spTgt>
                                        </p:tgtEl>
                                        <p:attrNameLst>
                                          <p:attrName>style.visibility</p:attrName>
                                        </p:attrNameLst>
                                      </p:cBhvr>
                                      <p:to>
                                        <p:strVal val="visible"/>
                                      </p:to>
                                    </p:set>
                                    <p:animEffect transition="in" filter="fade">
                                      <p:cBhvr>
                                        <p:cTn id="15" dur="500"/>
                                        <p:tgtEl>
                                          <p:spTgt spid="1945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9458">
                                            <p:txEl>
                                              <p:pRg st="3" end="3"/>
                                            </p:txEl>
                                          </p:spTgt>
                                        </p:tgtEl>
                                        <p:attrNameLst>
                                          <p:attrName>style.visibility</p:attrName>
                                        </p:attrNameLst>
                                      </p:cBhvr>
                                      <p:to>
                                        <p:strVal val="visible"/>
                                      </p:to>
                                    </p:set>
                                    <p:animEffect transition="in" filter="fade">
                                      <p:cBhvr>
                                        <p:cTn id="20" dur="500"/>
                                        <p:tgtEl>
                                          <p:spTgt spid="1945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458">
                                            <p:txEl>
                                              <p:pRg st="4" end="4"/>
                                            </p:txEl>
                                          </p:spTgt>
                                        </p:tgtEl>
                                        <p:attrNameLst>
                                          <p:attrName>style.visibility</p:attrName>
                                        </p:attrNameLst>
                                      </p:cBhvr>
                                      <p:to>
                                        <p:strVal val="visible"/>
                                      </p:to>
                                    </p:set>
                                    <p:animEffect transition="in" filter="fade">
                                      <p:cBhvr>
                                        <p:cTn id="25" dur="500"/>
                                        <p:tgtEl>
                                          <p:spTgt spid="19458">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9458">
                                            <p:txEl>
                                              <p:pRg st="5" end="5"/>
                                            </p:txEl>
                                          </p:spTgt>
                                        </p:tgtEl>
                                        <p:attrNameLst>
                                          <p:attrName>style.visibility</p:attrName>
                                        </p:attrNameLst>
                                      </p:cBhvr>
                                      <p:to>
                                        <p:strVal val="visible"/>
                                      </p:to>
                                    </p:set>
                                    <p:animEffect transition="in" filter="fade">
                                      <p:cBhvr>
                                        <p:cTn id="28" dur="500"/>
                                        <p:tgtEl>
                                          <p:spTgt spid="194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86E71-C3BC-318E-7264-5CE82720B160}"/>
            </a:ext>
          </a:extLst>
        </p:cNvPr>
        <p:cNvGrpSpPr/>
        <p:nvPr/>
      </p:nvGrpSpPr>
      <p:grpSpPr>
        <a:xfrm>
          <a:off x="0" y="0"/>
          <a:ext cx="0" cy="0"/>
          <a:chOff x="0" y="0"/>
          <a:chExt cx="0" cy="0"/>
        </a:xfrm>
      </p:grpSpPr>
      <p:sp>
        <p:nvSpPr>
          <p:cNvPr id="19458" name="Rectangle 3">
            <a:extLst>
              <a:ext uri="{FF2B5EF4-FFF2-40B4-BE49-F238E27FC236}">
                <a16:creationId xmlns:a16="http://schemas.microsoft.com/office/drawing/2014/main" id="{49E0860F-2F8F-8B04-B2E3-58986D7F0CAF}"/>
              </a:ext>
            </a:extLst>
          </p:cNvPr>
          <p:cNvSpPr>
            <a:spLocks noChangeArrowheads="1"/>
          </p:cNvSpPr>
          <p:nvPr/>
        </p:nvSpPr>
        <p:spPr bwMode="auto">
          <a:xfrm>
            <a:off x="1444662" y="1736203"/>
            <a:ext cx="9097926" cy="4465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Clr>
                <a:srgbClr val="0C4C88"/>
              </a:buClr>
              <a:buSzPct val="125000"/>
              <a:buFont typeface="Arial" panose="020B0604020202020204" pitchFamily="34" charset="0"/>
              <a:buChar char="•"/>
            </a:pPr>
            <a:r>
              <a:rPr lang="en-US" altLang="en-US" dirty="0">
                <a:solidFill>
                  <a:srgbClr val="0C4C88"/>
                </a:solidFill>
                <a:latin typeface="+mn-lt"/>
                <a:ea typeface="ＭＳ Ｐゴシック" pitchFamily="34" charset="-128"/>
              </a:rPr>
              <a:t>Role of providers:</a:t>
            </a:r>
          </a:p>
          <a:p>
            <a:pPr lvl="1" eaLnBrk="1" hangingPunct="1">
              <a:buClr>
                <a:srgbClr val="0C4C88"/>
              </a:buClr>
              <a:buSzPct val="125000"/>
              <a:buFont typeface="Arial" panose="020B0604020202020204" pitchFamily="34" charset="0"/>
              <a:buChar char="•"/>
            </a:pPr>
            <a:r>
              <a:rPr lang="en-US" altLang="en-US" dirty="0">
                <a:solidFill>
                  <a:srgbClr val="0C4C88"/>
                </a:solidFill>
                <a:latin typeface="+mn-lt"/>
                <a:ea typeface="ＭＳ Ｐゴシック" pitchFamily="34" charset="-128"/>
              </a:rPr>
              <a:t>Supplier induced demand (?)</a:t>
            </a:r>
          </a:p>
          <a:p>
            <a:pPr lvl="1" eaLnBrk="1" hangingPunct="1">
              <a:buClr>
                <a:srgbClr val="0C4C88"/>
              </a:buClr>
              <a:buSzPct val="125000"/>
              <a:buFont typeface="Arial" panose="020B0604020202020204" pitchFamily="34" charset="0"/>
              <a:buChar char="•"/>
            </a:pPr>
            <a:r>
              <a:rPr lang="en-US" altLang="en-US" dirty="0">
                <a:solidFill>
                  <a:srgbClr val="0C4C88"/>
                </a:solidFill>
                <a:latin typeface="+mn-lt"/>
                <a:ea typeface="ＭＳ Ｐゴシック" pitchFamily="34" charset="-128"/>
              </a:rPr>
              <a:t>Defensive medicine (?)</a:t>
            </a:r>
          </a:p>
          <a:p>
            <a:pPr eaLnBrk="1" hangingPunct="1">
              <a:buClr>
                <a:srgbClr val="0C4C88"/>
              </a:buClr>
              <a:buSzPct val="125000"/>
              <a:buFont typeface="Arial" panose="020B0604020202020204" pitchFamily="34" charset="0"/>
              <a:buChar char="•"/>
            </a:pPr>
            <a:r>
              <a:rPr lang="en-US" altLang="en-US" b="1" dirty="0">
                <a:solidFill>
                  <a:srgbClr val="0C4C88"/>
                </a:solidFill>
                <a:latin typeface="+mn-lt"/>
                <a:ea typeface="ＭＳ Ｐゴシック" pitchFamily="34" charset="-128"/>
              </a:rPr>
              <a:t>Third-party payer system separates consumers from the cost of services</a:t>
            </a:r>
          </a:p>
          <a:p>
            <a:pPr marL="457200" lvl="1" indent="0" eaLnBrk="1" hangingPunct="1">
              <a:buClr>
                <a:srgbClr val="0C4C88"/>
              </a:buClr>
              <a:buSzPct val="125000"/>
              <a:buNone/>
            </a:pPr>
            <a:r>
              <a:rPr lang="en-US" altLang="en-US" b="1" dirty="0">
                <a:solidFill>
                  <a:srgbClr val="0C4C88"/>
                </a:solidFill>
                <a:latin typeface="+mn-lt"/>
                <a:ea typeface="ＭＳ Ｐゴシック" pitchFamily="34" charset="-128"/>
                <a:sym typeface="Wingdings" panose="05000000000000000000" pitchFamily="2" charset="2"/>
              </a:rPr>
              <a:t></a:t>
            </a:r>
            <a:r>
              <a:rPr lang="en-US" altLang="en-US" b="1" dirty="0">
                <a:solidFill>
                  <a:srgbClr val="0C4C88"/>
                </a:solidFill>
                <a:latin typeface="+mn-lt"/>
                <a:ea typeface="ＭＳ Ｐゴシック" pitchFamily="34" charset="-128"/>
              </a:rPr>
              <a:t>Prices can’t properly signal surpluses or shortages, etc.</a:t>
            </a:r>
          </a:p>
        </p:txBody>
      </p:sp>
      <p:sp>
        <p:nvSpPr>
          <p:cNvPr id="19459" name="Rectangle 4">
            <a:extLst>
              <a:ext uri="{FF2B5EF4-FFF2-40B4-BE49-F238E27FC236}">
                <a16:creationId xmlns:a16="http://schemas.microsoft.com/office/drawing/2014/main" id="{0018ED90-4A84-D84C-1082-91B54E265E40}"/>
              </a:ext>
            </a:extLst>
          </p:cNvPr>
          <p:cNvSpPr>
            <a:spLocks noChangeArrowheads="1"/>
          </p:cNvSpPr>
          <p:nvPr/>
        </p:nvSpPr>
        <p:spPr bwMode="auto">
          <a:xfrm>
            <a:off x="1524000" y="6594475"/>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b="1">
                <a:solidFill>
                  <a:srgbClr val="FFFFFF"/>
                </a:solidFill>
                <a:ea typeface="ＭＳ Ｐゴシック" pitchFamily="34" charset="-128"/>
              </a:rPr>
              <a:t>LO4</a:t>
            </a:r>
          </a:p>
        </p:txBody>
      </p:sp>
      <p:sp>
        <p:nvSpPr>
          <p:cNvPr id="19460" name="Rectangle 2">
            <a:extLst>
              <a:ext uri="{FF2B5EF4-FFF2-40B4-BE49-F238E27FC236}">
                <a16:creationId xmlns:a16="http://schemas.microsoft.com/office/drawing/2014/main" id="{9D87461B-020C-DBC7-7DFE-8E3AB9A6F66D}"/>
              </a:ext>
            </a:extLst>
          </p:cNvPr>
          <p:cNvSpPr>
            <a:spLocks noChangeArrowheads="1"/>
          </p:cNvSpPr>
          <p:nvPr/>
        </p:nvSpPr>
        <p:spPr bwMode="auto">
          <a:xfrm>
            <a:off x="1957388" y="0"/>
            <a:ext cx="83185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3600" b="1" dirty="0">
                <a:solidFill>
                  <a:srgbClr val="FFFFFF"/>
                </a:solidFill>
                <a:latin typeface="Tahoma" pitchFamily="34" charset="0"/>
                <a:ea typeface="ＭＳ Ｐゴシック" pitchFamily="34" charset="-128"/>
              </a:rPr>
              <a:t>Why the Rapid Rise in Costs?</a:t>
            </a:r>
          </a:p>
        </p:txBody>
      </p:sp>
      <p:sp>
        <p:nvSpPr>
          <p:cNvPr id="19461" name="Text Box 11">
            <a:extLst>
              <a:ext uri="{FF2B5EF4-FFF2-40B4-BE49-F238E27FC236}">
                <a16:creationId xmlns:a16="http://schemas.microsoft.com/office/drawing/2014/main" id="{3CF906DE-8046-359D-C6E7-F6007966DCFB}"/>
              </a:ext>
            </a:extLst>
          </p:cNvPr>
          <p:cNvSpPr txBox="1">
            <a:spLocks noChangeArrowheads="1"/>
          </p:cNvSpPr>
          <p:nvPr/>
        </p:nvSpPr>
        <p:spPr bwMode="auto">
          <a:xfrm>
            <a:off x="9906000" y="6572250"/>
            <a:ext cx="636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a:solidFill>
                  <a:srgbClr val="FFFFFF"/>
                </a:solidFill>
                <a:ea typeface="ＭＳ Ｐゴシック" pitchFamily="34" charset="-128"/>
                <a:cs typeface="Arial" pitchFamily="34" charset="0"/>
              </a:rPr>
              <a:t>21-</a:t>
            </a:r>
            <a:fld id="{833FD2BC-4EB1-4C41-988D-883186C0143B}" type="slidenum">
              <a:rPr lang="en-US" altLang="en-US" sz="1400">
                <a:solidFill>
                  <a:srgbClr val="FFFFFF"/>
                </a:solidFill>
                <a:ea typeface="ＭＳ Ｐゴシック" pitchFamily="34" charset="-128"/>
                <a:cs typeface="Arial" pitchFamily="34" charset="0"/>
              </a:rPr>
              <a:pPr eaLnBrk="1" hangingPunct="1">
                <a:spcBef>
                  <a:spcPct val="0"/>
                </a:spcBef>
                <a:buFontTx/>
                <a:buNone/>
              </a:pPr>
              <a:t>81</a:t>
            </a:fld>
            <a:endParaRPr lang="en-US" altLang="en-US" sz="1400">
              <a:solidFill>
                <a:srgbClr val="FFFFFF"/>
              </a:solidFill>
              <a:ea typeface="ＭＳ Ｐゴシック" pitchFamily="34" charset="-128"/>
              <a:cs typeface="Arial" pitchFamily="34" charset="0"/>
            </a:endParaRPr>
          </a:p>
        </p:txBody>
      </p:sp>
      <p:sp>
        <p:nvSpPr>
          <p:cNvPr id="6" name="Rectangle 2">
            <a:extLst>
              <a:ext uri="{FF2B5EF4-FFF2-40B4-BE49-F238E27FC236}">
                <a16:creationId xmlns:a16="http://schemas.microsoft.com/office/drawing/2014/main" id="{B5958930-0918-D9C9-7843-0E7D454960FC}"/>
              </a:ext>
            </a:extLst>
          </p:cNvPr>
          <p:cNvSpPr>
            <a:spLocks noGrp="1" noChangeArrowheads="1"/>
          </p:cNvSpPr>
          <p:nvPr>
            <p:ph type="title"/>
          </p:nvPr>
        </p:nvSpPr>
        <p:spPr>
          <a:xfrm>
            <a:off x="854062" y="289681"/>
            <a:ext cx="9421825" cy="806450"/>
          </a:xfrm>
        </p:spPr>
        <p:txBody>
          <a:bodyPr>
            <a:normAutofit fontScale="90000"/>
          </a:bodyPr>
          <a:lstStyle/>
          <a:p>
            <a:pPr eaLnBrk="1" hangingPunct="1"/>
            <a:r>
              <a:rPr lang="en-US" altLang="en-US" dirty="0">
                <a:solidFill>
                  <a:schemeClr val="bg1"/>
                </a:solidFill>
                <a:ea typeface="ＭＳ Ｐゴシック" pitchFamily="34" charset="-128"/>
              </a:rPr>
              <a:t>Risi</a:t>
            </a:r>
            <a:r>
              <a:rPr lang="en-US" altLang="en-US" dirty="0">
                <a:ea typeface="ＭＳ Ｐゴシック" pitchFamily="34" charset="-128"/>
              </a:rPr>
              <a:t>ng HC Expenditures: Demand factors (cont.)</a:t>
            </a:r>
            <a:endParaRPr lang="en-US" altLang="en-US" sz="3600" dirty="0">
              <a:ea typeface="ＭＳ Ｐゴシック" pitchFamily="34" charset="-128"/>
            </a:endParaRPr>
          </a:p>
        </p:txBody>
      </p:sp>
    </p:spTree>
    <p:extLst>
      <p:ext uri="{BB962C8B-B14F-4D97-AF65-F5344CB8AC3E}">
        <p14:creationId xmlns:p14="http://schemas.microsoft.com/office/powerpoint/2010/main" val="26449525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58">
                                            <p:txEl>
                                              <p:pRg st="3" end="3"/>
                                            </p:txEl>
                                          </p:spTgt>
                                        </p:tgtEl>
                                        <p:attrNameLst>
                                          <p:attrName>style.visibility</p:attrName>
                                        </p:attrNameLst>
                                      </p:cBhvr>
                                      <p:to>
                                        <p:strVal val="visible"/>
                                      </p:to>
                                    </p:set>
                                    <p:animEffect transition="in" filter="fade">
                                      <p:cBhvr>
                                        <p:cTn id="7" dur="500"/>
                                        <p:tgtEl>
                                          <p:spTgt spid="19458">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458">
                                            <p:txEl>
                                              <p:pRg st="4" end="4"/>
                                            </p:txEl>
                                          </p:spTgt>
                                        </p:tgtEl>
                                        <p:attrNameLst>
                                          <p:attrName>style.visibility</p:attrName>
                                        </p:attrNameLst>
                                      </p:cBhvr>
                                      <p:to>
                                        <p:strVal val="visible"/>
                                      </p:to>
                                    </p:set>
                                    <p:animEffect transition="in" filter="fade">
                                      <p:cBhvr>
                                        <p:cTn id="10" dur="500"/>
                                        <p:tgtEl>
                                          <p:spTgt spid="194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58454" y="104274"/>
            <a:ext cx="9144000" cy="1176338"/>
          </a:xfrm>
        </p:spPr>
        <p:txBody>
          <a:bodyPr>
            <a:normAutofit/>
          </a:bodyPr>
          <a:lstStyle/>
          <a:p>
            <a:pPr eaLnBrk="1" hangingPunct="1">
              <a:lnSpc>
                <a:spcPct val="85000"/>
              </a:lnSpc>
            </a:pPr>
            <a:r>
              <a:rPr lang="en-US" altLang="en-US" dirty="0">
                <a:solidFill>
                  <a:schemeClr val="bg1"/>
                </a:solidFill>
                <a:ea typeface="ＭＳ Ｐゴシック" pitchFamily="34" charset="-128"/>
              </a:rPr>
              <a:t>Risi</a:t>
            </a:r>
            <a:r>
              <a:rPr lang="en-US" altLang="en-US" dirty="0">
                <a:ea typeface="ＭＳ Ｐゴシック" pitchFamily="34" charset="-128"/>
              </a:rPr>
              <a:t>ng HC Expenditures: Supply Factors</a:t>
            </a:r>
          </a:p>
        </p:txBody>
      </p:sp>
      <p:sp>
        <p:nvSpPr>
          <p:cNvPr id="22531" name="Rectangle 3"/>
          <p:cNvSpPr>
            <a:spLocks noGrp="1" noChangeArrowheads="1"/>
          </p:cNvSpPr>
          <p:nvPr>
            <p:ph idx="1"/>
          </p:nvPr>
        </p:nvSpPr>
        <p:spPr>
          <a:xfrm>
            <a:off x="1435261" y="1287145"/>
            <a:ext cx="8470739" cy="4592794"/>
          </a:xfrm>
        </p:spPr>
        <p:txBody>
          <a:bodyPr>
            <a:noAutofit/>
          </a:bodyPr>
          <a:lstStyle/>
          <a:p>
            <a:pPr eaLnBrk="1" hangingPunct="1">
              <a:buSzPct val="125000"/>
            </a:pPr>
            <a:r>
              <a:rPr lang="en-US" altLang="en-US" sz="3200" b="0" dirty="0">
                <a:ea typeface="ＭＳ Ｐゴシック" pitchFamily="34" charset="-128"/>
              </a:rPr>
              <a:t>Limited supply of physicians</a:t>
            </a:r>
          </a:p>
          <a:p>
            <a:pPr eaLnBrk="1" hangingPunct="1">
              <a:buSzPct val="125000"/>
            </a:pPr>
            <a:r>
              <a:rPr lang="en-US" altLang="en-US" sz="3200" b="0" dirty="0">
                <a:ea typeface="ＭＳ Ｐゴシック" pitchFamily="34" charset="-128"/>
              </a:rPr>
              <a:t>Changes in medical technology</a:t>
            </a:r>
          </a:p>
          <a:p>
            <a:pPr lvl="1"/>
            <a:r>
              <a:rPr lang="en-US" dirty="0"/>
              <a:t>improved quality of tests, procedures, drugs, etc.</a:t>
            </a:r>
          </a:p>
          <a:p>
            <a:pPr eaLnBrk="1" hangingPunct="1">
              <a:buSzPct val="125000"/>
            </a:pPr>
            <a:r>
              <a:rPr lang="en-US" altLang="en-US" sz="3200" b="0" dirty="0">
                <a:ea typeface="ＭＳ Ｐゴシック" pitchFamily="34" charset="-128"/>
              </a:rPr>
              <a:t>Slow productivity growth</a:t>
            </a:r>
          </a:p>
          <a:p>
            <a:pPr eaLnBrk="1" hangingPunct="1">
              <a:buSzPct val="125000"/>
            </a:pPr>
            <a:r>
              <a:rPr lang="en-US" altLang="en-US" sz="3200" b="0" dirty="0">
                <a:ea typeface="ＭＳ Ｐゴシック" pitchFamily="34" charset="-128"/>
              </a:rPr>
              <a:t>Complex payment systems</a:t>
            </a:r>
          </a:p>
          <a:p>
            <a:pPr eaLnBrk="1" hangingPunct="1">
              <a:buSzPct val="125000"/>
            </a:pPr>
            <a:r>
              <a:rPr lang="en-US" sz="3200" b="0" dirty="0"/>
              <a:t>High administrative costs &amp; lack of price control</a:t>
            </a:r>
          </a:p>
          <a:p>
            <a:pPr lvl="1">
              <a:buSzPct val="125000"/>
            </a:pPr>
            <a:r>
              <a:rPr lang="en-US" b="0" dirty="0"/>
              <a:t>Health care payers and providers spend $496 billion per year on billing/insurance costs</a:t>
            </a:r>
            <a:endParaRPr lang="en-US" altLang="en-US" b="0" dirty="0">
              <a:ea typeface="ＭＳ Ｐゴシック" pitchFamily="34" charset="-128"/>
            </a:endParaRPr>
          </a:p>
        </p:txBody>
      </p:sp>
      <p:sp>
        <p:nvSpPr>
          <p:cNvPr id="22532" name="Rectangle 4"/>
          <p:cNvSpPr>
            <a:spLocks noChangeArrowheads="1"/>
          </p:cNvSpPr>
          <p:nvPr/>
        </p:nvSpPr>
        <p:spPr bwMode="auto">
          <a:xfrm>
            <a:off x="1524000" y="6594475"/>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b="1">
                <a:solidFill>
                  <a:srgbClr val="FFFFFF"/>
                </a:solidFill>
                <a:ea typeface="ＭＳ Ｐゴシック" pitchFamily="34" charset="-128"/>
              </a:rPr>
              <a:t>LO4</a:t>
            </a:r>
          </a:p>
        </p:txBody>
      </p:sp>
      <p:sp>
        <p:nvSpPr>
          <p:cNvPr id="22533" name="Text Box 11"/>
          <p:cNvSpPr txBox="1">
            <a:spLocks noChangeArrowheads="1"/>
          </p:cNvSpPr>
          <p:nvPr/>
        </p:nvSpPr>
        <p:spPr bwMode="auto">
          <a:xfrm>
            <a:off x="9906000" y="6572250"/>
            <a:ext cx="636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a:solidFill>
                  <a:srgbClr val="FFFFFF"/>
                </a:solidFill>
                <a:ea typeface="ＭＳ Ｐゴシック" pitchFamily="34" charset="-128"/>
                <a:cs typeface="Arial" pitchFamily="34" charset="0"/>
              </a:rPr>
              <a:t>21-</a:t>
            </a:r>
            <a:fld id="{340D3C2B-1471-4C3A-9D17-1763F57C2D1D}" type="slidenum">
              <a:rPr lang="en-US" altLang="en-US" sz="1400">
                <a:solidFill>
                  <a:srgbClr val="FFFFFF"/>
                </a:solidFill>
                <a:ea typeface="ＭＳ Ｐゴシック" pitchFamily="34" charset="-128"/>
                <a:cs typeface="Arial" pitchFamily="34" charset="0"/>
              </a:rPr>
              <a:pPr eaLnBrk="1" hangingPunct="1">
                <a:spcBef>
                  <a:spcPct val="0"/>
                </a:spcBef>
                <a:buFontTx/>
                <a:buNone/>
              </a:pPr>
              <a:t>82</a:t>
            </a:fld>
            <a:endParaRPr lang="en-US" altLang="en-US" sz="1400">
              <a:solidFill>
                <a:srgbClr val="FFFFFF"/>
              </a:solidFill>
              <a:ea typeface="ＭＳ Ｐゴシック" pitchFamily="34" charset="-128"/>
              <a:cs typeface="Arial" pitchFamily="34" charset="0"/>
            </a:endParaRPr>
          </a:p>
        </p:txBody>
      </p:sp>
    </p:spTree>
    <p:extLst>
      <p:ext uri="{BB962C8B-B14F-4D97-AF65-F5344CB8AC3E}">
        <p14:creationId xmlns:p14="http://schemas.microsoft.com/office/powerpoint/2010/main" val="42411121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fade">
                                      <p:cBhvr>
                                        <p:cTn id="12" dur="500"/>
                                        <p:tgtEl>
                                          <p:spTgt spid="22531">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animEffect transition="in" filter="fade">
                                      <p:cBhvr>
                                        <p:cTn id="15" dur="500"/>
                                        <p:tgtEl>
                                          <p:spTgt spid="2253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531">
                                            <p:txEl>
                                              <p:pRg st="3" end="3"/>
                                            </p:txEl>
                                          </p:spTgt>
                                        </p:tgtEl>
                                        <p:attrNameLst>
                                          <p:attrName>style.visibility</p:attrName>
                                        </p:attrNameLst>
                                      </p:cBhvr>
                                      <p:to>
                                        <p:strVal val="visible"/>
                                      </p:to>
                                    </p:set>
                                    <p:animEffect transition="in" filter="fade">
                                      <p:cBhvr>
                                        <p:cTn id="20" dur="500"/>
                                        <p:tgtEl>
                                          <p:spTgt spid="2253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2531">
                                            <p:txEl>
                                              <p:pRg st="4" end="4"/>
                                            </p:txEl>
                                          </p:spTgt>
                                        </p:tgtEl>
                                        <p:attrNameLst>
                                          <p:attrName>style.visibility</p:attrName>
                                        </p:attrNameLst>
                                      </p:cBhvr>
                                      <p:to>
                                        <p:strVal val="visible"/>
                                      </p:to>
                                    </p:set>
                                    <p:animEffect transition="in" filter="fade">
                                      <p:cBhvr>
                                        <p:cTn id="25" dur="500"/>
                                        <p:tgtEl>
                                          <p:spTgt spid="2253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2531">
                                            <p:txEl>
                                              <p:pRg st="5" end="5"/>
                                            </p:txEl>
                                          </p:spTgt>
                                        </p:tgtEl>
                                        <p:attrNameLst>
                                          <p:attrName>style.visibility</p:attrName>
                                        </p:attrNameLst>
                                      </p:cBhvr>
                                      <p:to>
                                        <p:strVal val="visible"/>
                                      </p:to>
                                    </p:set>
                                    <p:animEffect transition="in" filter="fade">
                                      <p:cBhvr>
                                        <p:cTn id="30" dur="500"/>
                                        <p:tgtEl>
                                          <p:spTgt spid="22531">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531">
                                            <p:txEl>
                                              <p:pRg st="6" end="6"/>
                                            </p:txEl>
                                          </p:spTgt>
                                        </p:tgtEl>
                                        <p:attrNameLst>
                                          <p:attrName>style.visibility</p:attrName>
                                        </p:attrNameLst>
                                      </p:cBhvr>
                                      <p:to>
                                        <p:strVal val="visible"/>
                                      </p:to>
                                    </p:set>
                                    <p:animEffect transition="in" filter="fade">
                                      <p:cBhvr>
                                        <p:cTn id="33" dur="500"/>
                                        <p:tgtEl>
                                          <p:spTgt spid="225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40B38-EF25-2ED9-D455-30BD1F3EDC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462569-D035-FD1F-65CA-1F063BF708F7}"/>
              </a:ext>
            </a:extLst>
          </p:cNvPr>
          <p:cNvSpPr>
            <a:spLocks noGrp="1"/>
          </p:cNvSpPr>
          <p:nvPr>
            <p:ph type="title"/>
          </p:nvPr>
        </p:nvSpPr>
        <p:spPr>
          <a:xfrm>
            <a:off x="691985" y="0"/>
            <a:ext cx="10515600" cy="1325563"/>
          </a:xfrm>
        </p:spPr>
        <p:txBody>
          <a:bodyPr/>
          <a:lstStyle/>
          <a:p>
            <a:r>
              <a:rPr lang="en-US" dirty="0">
                <a:solidFill>
                  <a:schemeClr val="bg1"/>
                </a:solidFill>
              </a:rPr>
              <a:t>Two</a:t>
            </a:r>
            <a:r>
              <a:rPr lang="en-US" dirty="0"/>
              <a:t> Comments</a:t>
            </a:r>
          </a:p>
        </p:txBody>
      </p:sp>
      <p:sp>
        <p:nvSpPr>
          <p:cNvPr id="3" name="Content Placeholder 2">
            <a:extLst>
              <a:ext uri="{FF2B5EF4-FFF2-40B4-BE49-F238E27FC236}">
                <a16:creationId xmlns:a16="http://schemas.microsoft.com/office/drawing/2014/main" id="{EFE7AEAF-11BD-71DF-E7AA-3217F374CFEE}"/>
              </a:ext>
            </a:extLst>
          </p:cNvPr>
          <p:cNvSpPr>
            <a:spLocks noGrp="1"/>
          </p:cNvSpPr>
          <p:nvPr>
            <p:ph idx="1"/>
          </p:nvPr>
        </p:nvSpPr>
        <p:spPr/>
        <p:txBody>
          <a:bodyPr/>
          <a:lstStyle/>
          <a:p>
            <a:pPr marL="514350" indent="-514350">
              <a:buFont typeface="+mj-lt"/>
              <a:buAutoNum type="arabicPeriod"/>
            </a:pPr>
            <a:r>
              <a:rPr lang="en-US" sz="3200" b="0" dirty="0"/>
              <a:t>The United States has the only profit-motivated healthcare system in the world.</a:t>
            </a:r>
          </a:p>
          <a:p>
            <a:pPr marL="514350" indent="-514350">
              <a:buFont typeface="+mj-lt"/>
              <a:buAutoNum type="arabicPeriod"/>
            </a:pPr>
            <a:r>
              <a:rPr lang="en-US" sz="3200" b="0" dirty="0"/>
              <a:t>We have a health RESTORATION system, not a health </a:t>
            </a:r>
            <a:r>
              <a:rPr lang="en-US" sz="3200" u="sng" dirty="0"/>
              <a:t>CARE </a:t>
            </a:r>
            <a:r>
              <a:rPr lang="en-US" sz="3200" b="0" dirty="0"/>
              <a:t>system.</a:t>
            </a:r>
          </a:p>
          <a:p>
            <a:pPr marL="0" indent="0" algn="ctr">
              <a:buNone/>
            </a:pPr>
            <a:endParaRPr lang="en-US" sz="3200" b="0" dirty="0"/>
          </a:p>
        </p:txBody>
      </p:sp>
      <p:sp>
        <p:nvSpPr>
          <p:cNvPr id="4" name="Slide Number Placeholder 3">
            <a:extLst>
              <a:ext uri="{FF2B5EF4-FFF2-40B4-BE49-F238E27FC236}">
                <a16:creationId xmlns:a16="http://schemas.microsoft.com/office/drawing/2014/main" id="{ED40B7C9-1FE1-AB6F-FCB2-335AE013EE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309890358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A3005-4CD4-884A-BE31-8B5299EA9203}"/>
              </a:ext>
            </a:extLst>
          </p:cNvPr>
          <p:cNvSpPr>
            <a:spLocks noGrp="1"/>
          </p:cNvSpPr>
          <p:nvPr>
            <p:ph type="title"/>
          </p:nvPr>
        </p:nvSpPr>
        <p:spPr>
          <a:xfrm>
            <a:off x="752475" y="0"/>
            <a:ext cx="10515600" cy="1325563"/>
          </a:xfrm>
        </p:spPr>
        <p:txBody>
          <a:bodyPr>
            <a:normAutofit/>
          </a:bodyPr>
          <a:lstStyle/>
          <a:p>
            <a:r>
              <a:rPr lang="en-US" sz="3600" dirty="0">
                <a:solidFill>
                  <a:schemeClr val="bg1"/>
                </a:solidFill>
              </a:rPr>
              <a:t>Ano</a:t>
            </a:r>
            <a:r>
              <a:rPr lang="en-US" sz="3600" dirty="0"/>
              <a:t>ther Difference: “Right” or Moral Imperative</a:t>
            </a:r>
          </a:p>
        </p:txBody>
      </p:sp>
      <p:sp>
        <p:nvSpPr>
          <p:cNvPr id="3" name="Content Placeholder 2">
            <a:extLst>
              <a:ext uri="{FF2B5EF4-FFF2-40B4-BE49-F238E27FC236}">
                <a16:creationId xmlns:a16="http://schemas.microsoft.com/office/drawing/2014/main" id="{6A527E5F-F7FB-CD45-8102-9D5F24CFDF0D}"/>
              </a:ext>
            </a:extLst>
          </p:cNvPr>
          <p:cNvSpPr>
            <a:spLocks noGrp="1"/>
          </p:cNvSpPr>
          <p:nvPr>
            <p:ph idx="1"/>
          </p:nvPr>
        </p:nvSpPr>
        <p:spPr>
          <a:xfrm>
            <a:off x="838200" y="1169043"/>
            <a:ext cx="10515600" cy="4753025"/>
          </a:xfrm>
        </p:spPr>
        <p:txBody>
          <a:bodyPr/>
          <a:lstStyle/>
          <a:p>
            <a:r>
              <a:rPr lang="en-US" dirty="0"/>
              <a:t>Health care as a product is often viewed as a “right” or moral imperative.</a:t>
            </a:r>
          </a:p>
          <a:p>
            <a:pPr lvl="1"/>
            <a:r>
              <a:rPr lang="en-US" dirty="0"/>
              <a:t>This view argues for greater government interaction in the market, primarily to promote access.</a:t>
            </a:r>
          </a:p>
          <a:p>
            <a:pPr lvl="2"/>
            <a:r>
              <a:rPr lang="en-US" dirty="0">
                <a:sym typeface="Wingdings" panose="05000000000000000000" pitchFamily="2" charset="2"/>
              </a:rPr>
              <a:t></a:t>
            </a:r>
            <a:r>
              <a:rPr lang="en-US" dirty="0"/>
              <a:t>Subsidies for insurance and care.</a:t>
            </a:r>
          </a:p>
          <a:p>
            <a:pPr lvl="2"/>
            <a:r>
              <a:rPr lang="en-US" dirty="0">
                <a:sym typeface="Wingdings" panose="05000000000000000000" pitchFamily="2" charset="2"/>
              </a:rPr>
              <a:t></a:t>
            </a:r>
            <a:r>
              <a:rPr lang="en-US" dirty="0"/>
              <a:t>Market regulations to reduce inequities.</a:t>
            </a:r>
          </a:p>
          <a:p>
            <a:r>
              <a:rPr lang="en-US" dirty="0"/>
              <a:t>Unfettered free markets are unlikely to achieve social goals with respect to health care.</a:t>
            </a:r>
          </a:p>
        </p:txBody>
      </p:sp>
      <p:sp>
        <p:nvSpPr>
          <p:cNvPr id="4" name="Slide Number Placeholder 3">
            <a:extLst>
              <a:ext uri="{FF2B5EF4-FFF2-40B4-BE49-F238E27FC236}">
                <a16:creationId xmlns:a16="http://schemas.microsoft.com/office/drawing/2014/main" id="{8B34C82A-3B67-CE41-95E3-4643FAB4BD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458169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40734" y="96838"/>
            <a:ext cx="9144000" cy="1149350"/>
          </a:xfrm>
        </p:spPr>
        <p:txBody>
          <a:bodyPr>
            <a:normAutofit/>
          </a:bodyPr>
          <a:lstStyle/>
          <a:p>
            <a:pPr eaLnBrk="1" hangingPunct="1">
              <a:lnSpc>
                <a:spcPct val="85000"/>
              </a:lnSpc>
            </a:pPr>
            <a:r>
              <a:rPr lang="en-US" altLang="en-US" dirty="0">
                <a:solidFill>
                  <a:schemeClr val="bg1"/>
                </a:solidFill>
                <a:ea typeface="ＭＳ Ｐゴシック" pitchFamily="34" charset="-128"/>
              </a:rPr>
              <a:t>Con</a:t>
            </a:r>
            <a:r>
              <a:rPr lang="en-US" altLang="en-US" dirty="0">
                <a:ea typeface="ＭＳ Ｐゴシック" pitchFamily="34" charset="-128"/>
              </a:rPr>
              <a:t>sequences of Rising Expenditures</a:t>
            </a:r>
          </a:p>
        </p:txBody>
      </p:sp>
      <p:sp>
        <p:nvSpPr>
          <p:cNvPr id="16387" name="Rectangle 3"/>
          <p:cNvSpPr>
            <a:spLocks noGrp="1" noChangeArrowheads="1"/>
          </p:cNvSpPr>
          <p:nvPr>
            <p:ph idx="1"/>
          </p:nvPr>
        </p:nvSpPr>
        <p:spPr>
          <a:xfrm>
            <a:off x="1524000" y="1095375"/>
            <a:ext cx="8726489" cy="4649442"/>
          </a:xfrm>
        </p:spPr>
        <p:txBody>
          <a:bodyPr/>
          <a:lstStyle/>
          <a:p>
            <a:pPr>
              <a:spcBef>
                <a:spcPts val="363"/>
              </a:spcBef>
              <a:spcAft>
                <a:spcPts val="600"/>
              </a:spcAft>
              <a:buSzPct val="125000"/>
            </a:pPr>
            <a:r>
              <a:rPr lang="en-US" altLang="en-US" sz="3600" b="0" dirty="0">
                <a:ea typeface="ＭＳ Ｐゴシック" pitchFamily="34" charset="-128"/>
              </a:rPr>
              <a:t>Reduced access to care</a:t>
            </a:r>
          </a:p>
          <a:p>
            <a:pPr lvl="1">
              <a:spcBef>
                <a:spcPts val="363"/>
              </a:spcBef>
              <a:spcAft>
                <a:spcPts val="600"/>
              </a:spcAft>
              <a:buSzPct val="125000"/>
            </a:pPr>
            <a:r>
              <a:rPr lang="en-US" altLang="en-US" dirty="0">
                <a:solidFill>
                  <a:srgbClr val="000000"/>
                </a:solidFill>
                <a:ea typeface="ＭＳ Ｐゴシック" pitchFamily="34" charset="-128"/>
              </a:rPr>
              <a:t>Waiting for treatment increases costs</a:t>
            </a:r>
            <a:endParaRPr lang="en-US" altLang="en-US" dirty="0">
              <a:ea typeface="ＭＳ Ｐゴシック" pitchFamily="34" charset="-128"/>
            </a:endParaRPr>
          </a:p>
          <a:p>
            <a:pPr>
              <a:spcBef>
                <a:spcPts val="363"/>
              </a:spcBef>
              <a:spcAft>
                <a:spcPts val="600"/>
              </a:spcAft>
              <a:buSzPct val="125000"/>
            </a:pPr>
            <a:r>
              <a:rPr lang="en-US" altLang="en-US" sz="3600" b="0" dirty="0">
                <a:ea typeface="ＭＳ Ｐゴシック" pitchFamily="34" charset="-128"/>
              </a:rPr>
              <a:t>Slower wage growth</a:t>
            </a:r>
          </a:p>
          <a:p>
            <a:pPr>
              <a:spcBef>
                <a:spcPts val="363"/>
              </a:spcBef>
              <a:spcAft>
                <a:spcPts val="600"/>
              </a:spcAft>
              <a:buSzPct val="125000"/>
            </a:pPr>
            <a:r>
              <a:rPr lang="en-US" altLang="en-US" sz="3600" b="0" dirty="0">
                <a:ea typeface="ＭＳ Ｐゴシック" pitchFamily="34" charset="-128"/>
              </a:rPr>
              <a:t>Personal bankruptcies </a:t>
            </a:r>
          </a:p>
          <a:p>
            <a:pPr>
              <a:spcBef>
                <a:spcPts val="363"/>
              </a:spcBef>
              <a:spcAft>
                <a:spcPts val="600"/>
              </a:spcAft>
              <a:buSzPct val="125000"/>
            </a:pPr>
            <a:r>
              <a:rPr lang="en-US" altLang="en-US" sz="3600" b="0" dirty="0">
                <a:ea typeface="ＭＳ Ｐゴシック" pitchFamily="34" charset="-128"/>
              </a:rPr>
              <a:t>Impact on government budgets</a:t>
            </a:r>
          </a:p>
        </p:txBody>
      </p:sp>
      <p:sp>
        <p:nvSpPr>
          <p:cNvPr id="16388" name="Rectangle 4"/>
          <p:cNvSpPr>
            <a:spLocks noChangeArrowheads="1"/>
          </p:cNvSpPr>
          <p:nvPr/>
        </p:nvSpPr>
        <p:spPr bwMode="auto">
          <a:xfrm>
            <a:off x="1524000" y="6594475"/>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b="1">
                <a:solidFill>
                  <a:srgbClr val="FFFFFF"/>
                </a:solidFill>
                <a:ea typeface="ＭＳ Ｐゴシック" pitchFamily="34" charset="-128"/>
              </a:rPr>
              <a:t>LO2</a:t>
            </a:r>
          </a:p>
        </p:txBody>
      </p:sp>
      <p:sp>
        <p:nvSpPr>
          <p:cNvPr id="16389" name="Text Box 11"/>
          <p:cNvSpPr txBox="1">
            <a:spLocks noChangeArrowheads="1"/>
          </p:cNvSpPr>
          <p:nvPr/>
        </p:nvSpPr>
        <p:spPr bwMode="auto">
          <a:xfrm>
            <a:off x="9906000" y="6553201"/>
            <a:ext cx="6415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a:solidFill>
                  <a:srgbClr val="FFFFFF"/>
                </a:solidFill>
                <a:ea typeface="ＭＳ Ｐゴシック" pitchFamily="34" charset="-128"/>
                <a:cs typeface="Arial" pitchFamily="34" charset="0"/>
              </a:rPr>
              <a:t>21-</a:t>
            </a:r>
            <a:fld id="{47924D7E-E0A8-4454-94D7-5EE77AE56791}" type="slidenum">
              <a:rPr lang="en-US" altLang="en-US" sz="1400">
                <a:solidFill>
                  <a:srgbClr val="FFFFFF"/>
                </a:solidFill>
                <a:ea typeface="ＭＳ Ｐゴシック" pitchFamily="34" charset="-128"/>
                <a:cs typeface="Arial" pitchFamily="34" charset="0"/>
              </a:rPr>
              <a:pPr eaLnBrk="1" hangingPunct="1">
                <a:spcBef>
                  <a:spcPct val="0"/>
                </a:spcBef>
                <a:buFontTx/>
                <a:buNone/>
              </a:pPr>
              <a:t>85</a:t>
            </a:fld>
            <a:endParaRPr lang="en-US" altLang="en-US" sz="1400">
              <a:solidFill>
                <a:srgbClr val="FFFFFF"/>
              </a:solidFill>
              <a:ea typeface="ＭＳ Ｐゴシック" pitchFamily="34" charset="-128"/>
              <a:cs typeface="Arial" pitchFamily="34" charset="0"/>
            </a:endParaRPr>
          </a:p>
        </p:txBody>
      </p:sp>
    </p:spTree>
    <p:extLst>
      <p:ext uri="{BB962C8B-B14F-4D97-AF65-F5344CB8AC3E}">
        <p14:creationId xmlns:p14="http://schemas.microsoft.com/office/powerpoint/2010/main" val="14035672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500"/>
                                        <p:tgtEl>
                                          <p:spTgt spid="1638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387">
                                            <p:txEl>
                                              <p:pRg st="1" end="1"/>
                                            </p:txEl>
                                          </p:spTgt>
                                        </p:tgtEl>
                                        <p:attrNameLst>
                                          <p:attrName>style.visibility</p:attrName>
                                        </p:attrNameLst>
                                      </p:cBhvr>
                                      <p:to>
                                        <p:strVal val="visible"/>
                                      </p:to>
                                    </p:set>
                                    <p:animEffect transition="in" filter="fade">
                                      <p:cBhvr>
                                        <p:cTn id="10" dur="500"/>
                                        <p:tgtEl>
                                          <p:spTgt spid="1638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animEffect transition="in" filter="fade">
                                      <p:cBhvr>
                                        <p:cTn id="15" dur="500"/>
                                        <p:tgtEl>
                                          <p:spTgt spid="1638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387">
                                            <p:txEl>
                                              <p:pRg st="3" end="3"/>
                                            </p:txEl>
                                          </p:spTgt>
                                        </p:tgtEl>
                                        <p:attrNameLst>
                                          <p:attrName>style.visibility</p:attrName>
                                        </p:attrNameLst>
                                      </p:cBhvr>
                                      <p:to>
                                        <p:strVal val="visible"/>
                                      </p:to>
                                    </p:set>
                                    <p:animEffect transition="in" filter="fade">
                                      <p:cBhvr>
                                        <p:cTn id="20" dur="500"/>
                                        <p:tgtEl>
                                          <p:spTgt spid="1638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387">
                                            <p:txEl>
                                              <p:pRg st="4" end="4"/>
                                            </p:txEl>
                                          </p:spTgt>
                                        </p:tgtEl>
                                        <p:attrNameLst>
                                          <p:attrName>style.visibility</p:attrName>
                                        </p:attrNameLst>
                                      </p:cBhvr>
                                      <p:to>
                                        <p:strVal val="visible"/>
                                      </p:to>
                                    </p:set>
                                    <p:animEffect transition="in" filter="fade">
                                      <p:cBhvr>
                                        <p:cTn id="25" dur="5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BE8DD-0DC5-4FBA-B28E-E372EDD55686}"/>
              </a:ext>
            </a:extLst>
          </p:cNvPr>
          <p:cNvSpPr>
            <a:spLocks noGrp="1"/>
          </p:cNvSpPr>
          <p:nvPr>
            <p:ph type="title"/>
          </p:nvPr>
        </p:nvSpPr>
        <p:spPr>
          <a:xfrm>
            <a:off x="885700" y="0"/>
            <a:ext cx="10515600" cy="1325563"/>
          </a:xfrm>
        </p:spPr>
        <p:txBody>
          <a:bodyPr/>
          <a:lstStyle/>
          <a:p>
            <a:r>
              <a:rPr lang="en-US" dirty="0">
                <a:solidFill>
                  <a:schemeClr val="bg1"/>
                </a:solidFill>
              </a:rPr>
              <a:t>Tra</a:t>
            </a:r>
            <a:r>
              <a:rPr lang="en-US" dirty="0"/>
              <a:t>deoffs</a:t>
            </a:r>
          </a:p>
        </p:txBody>
      </p:sp>
      <p:sp>
        <p:nvSpPr>
          <p:cNvPr id="3" name="Content Placeholder 2">
            <a:extLst>
              <a:ext uri="{FF2B5EF4-FFF2-40B4-BE49-F238E27FC236}">
                <a16:creationId xmlns:a16="http://schemas.microsoft.com/office/drawing/2014/main" id="{0F5A00F6-FD43-4CB6-87A7-90CFF015EED7}"/>
              </a:ext>
            </a:extLst>
          </p:cNvPr>
          <p:cNvSpPr>
            <a:spLocks noGrp="1"/>
          </p:cNvSpPr>
          <p:nvPr>
            <p:ph idx="1"/>
          </p:nvPr>
        </p:nvSpPr>
        <p:spPr>
          <a:xfrm>
            <a:off x="1018953" y="1253331"/>
            <a:ext cx="10515600" cy="4351338"/>
          </a:xfrm>
        </p:spPr>
        <p:txBody>
          <a:bodyPr>
            <a:normAutofit fontScale="92500" lnSpcReduction="20000"/>
          </a:bodyPr>
          <a:lstStyle/>
          <a:p>
            <a:pPr marL="0" indent="0">
              <a:buNone/>
            </a:pPr>
            <a:r>
              <a:rPr lang="en-US" b="0" dirty="0"/>
              <a:t>Tradeoffs take place among access, quality, and cost: </a:t>
            </a:r>
          </a:p>
          <a:p>
            <a:r>
              <a:rPr lang="en-US" b="0" dirty="0"/>
              <a:t>Increasing quality in health care may lead to higher health care costs.</a:t>
            </a:r>
          </a:p>
          <a:p>
            <a:pPr lvl="1"/>
            <a:r>
              <a:rPr lang="en-US" dirty="0"/>
              <a:t>This could </a:t>
            </a:r>
            <a:r>
              <a:rPr lang="en-US" b="0" dirty="0"/>
              <a:t>mean a compromise in access (affordability). </a:t>
            </a:r>
          </a:p>
          <a:p>
            <a:pPr marL="457200" lvl="1" indent="0">
              <a:buNone/>
            </a:pPr>
            <a:endParaRPr lang="en-US" b="0" dirty="0"/>
          </a:p>
          <a:p>
            <a:r>
              <a:rPr lang="en-US" b="0" dirty="0"/>
              <a:t>I.e., with increasing quality, access may suffer.</a:t>
            </a:r>
          </a:p>
          <a:p>
            <a:r>
              <a:rPr lang="en-US" b="0" dirty="0"/>
              <a:t>By increasing access, quality and cost may suffer.</a:t>
            </a:r>
          </a:p>
          <a:p>
            <a:r>
              <a:rPr lang="en-US" b="0" dirty="0"/>
              <a:t>By decreasing costs, quality may suffer.</a:t>
            </a:r>
          </a:p>
          <a:p>
            <a:endParaRPr lang="en-US" b="0" dirty="0"/>
          </a:p>
          <a:p>
            <a:pPr marL="0" indent="0">
              <a:buNone/>
            </a:pPr>
            <a:r>
              <a:rPr lang="en-US" b="0" dirty="0"/>
              <a:t>In healthcare in the United States, there are potential opportunities to improve all three simultaneously.</a:t>
            </a:r>
          </a:p>
          <a:p>
            <a:pPr marL="0" indent="0">
              <a:buNone/>
            </a:pPr>
            <a:r>
              <a:rPr lang="en-US" b="0" dirty="0"/>
              <a:t>	E.g., it is possible that increasing quality can reduce costs.</a:t>
            </a:r>
          </a:p>
        </p:txBody>
      </p:sp>
    </p:spTree>
    <p:extLst>
      <p:ext uri="{BB962C8B-B14F-4D97-AF65-F5344CB8AC3E}">
        <p14:creationId xmlns:p14="http://schemas.microsoft.com/office/powerpoint/2010/main" val="12982802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07BAD-3AA8-7542-7AF8-51773B231C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6F9466-6D26-09EE-B5C2-28A91451B734}"/>
              </a:ext>
            </a:extLst>
          </p:cNvPr>
          <p:cNvSpPr>
            <a:spLocks noGrp="1"/>
          </p:cNvSpPr>
          <p:nvPr>
            <p:ph type="title"/>
          </p:nvPr>
        </p:nvSpPr>
        <p:spPr>
          <a:xfrm>
            <a:off x="838200" y="2117243"/>
            <a:ext cx="10515600" cy="2206278"/>
          </a:xfrm>
        </p:spPr>
        <p:txBody>
          <a:bodyPr>
            <a:noAutofit/>
          </a:bodyPr>
          <a:lstStyle/>
          <a:p>
            <a:pPr>
              <a:lnSpc>
                <a:spcPct val="150000"/>
              </a:lnSpc>
            </a:pPr>
            <a:r>
              <a:rPr lang="en-US" sz="5400" dirty="0"/>
              <a:t>Concentration in specific markets:</a:t>
            </a:r>
            <a:br>
              <a:rPr lang="en-US" sz="5400" dirty="0"/>
            </a:br>
            <a:r>
              <a:rPr lang="en-US" sz="5400" dirty="0"/>
              <a:t>1) Pharmaceuticals</a:t>
            </a:r>
          </a:p>
        </p:txBody>
      </p:sp>
      <p:sp>
        <p:nvSpPr>
          <p:cNvPr id="3" name="Text Placeholder 2">
            <a:extLst>
              <a:ext uri="{FF2B5EF4-FFF2-40B4-BE49-F238E27FC236}">
                <a16:creationId xmlns:a16="http://schemas.microsoft.com/office/drawing/2014/main" id="{11FA7B0C-52C2-78FC-1160-9D4006BADEC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59E1556-BAE4-D109-5A83-17C1508EC9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38180010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8E767-502E-C135-A399-8397DE2652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EE0E40-0C6D-176C-E671-C49D433FED0B}"/>
              </a:ext>
            </a:extLst>
          </p:cNvPr>
          <p:cNvSpPr>
            <a:spLocks noGrp="1"/>
          </p:cNvSpPr>
          <p:nvPr>
            <p:ph type="title"/>
          </p:nvPr>
        </p:nvSpPr>
        <p:spPr>
          <a:xfrm>
            <a:off x="766760" y="0"/>
            <a:ext cx="10515600" cy="1325563"/>
          </a:xfrm>
        </p:spPr>
        <p:txBody>
          <a:bodyPr/>
          <a:lstStyle/>
          <a:p>
            <a:r>
              <a:rPr lang="en-US" dirty="0">
                <a:solidFill>
                  <a:schemeClr val="bg1"/>
                </a:solidFill>
              </a:rPr>
              <a:t>Spe</a:t>
            </a:r>
            <a:r>
              <a:rPr lang="en-US" dirty="0"/>
              <a:t>nding on Pharmaceuticals (2023)</a:t>
            </a:r>
          </a:p>
        </p:txBody>
      </p:sp>
      <p:sp>
        <p:nvSpPr>
          <p:cNvPr id="3" name="TextBox 2">
            <a:extLst>
              <a:ext uri="{FF2B5EF4-FFF2-40B4-BE49-F238E27FC236}">
                <a16:creationId xmlns:a16="http://schemas.microsoft.com/office/drawing/2014/main" id="{04A369B0-2456-B7EC-AA4D-636A7C80F374}"/>
              </a:ext>
            </a:extLst>
          </p:cNvPr>
          <p:cNvSpPr txBox="1"/>
          <p:nvPr/>
        </p:nvSpPr>
        <p:spPr>
          <a:xfrm>
            <a:off x="3434576" y="6456556"/>
            <a:ext cx="5820936" cy="307777"/>
          </a:xfrm>
          <a:prstGeom prst="rect">
            <a:avLst/>
          </a:prstGeom>
          <a:noFill/>
        </p:spPr>
        <p:txBody>
          <a:bodyPr wrap="square" rtlCol="0">
            <a:spAutoFit/>
          </a:bodyPr>
          <a:lstStyle/>
          <a:p>
            <a:r>
              <a:rPr lang="en-US" sz="1400" dirty="0"/>
              <a:t>Source: </a:t>
            </a:r>
            <a:r>
              <a:rPr lang="en-US" sz="1400" i="1" dirty="0"/>
              <a:t>Health at a Glance, 2025 </a:t>
            </a:r>
            <a:r>
              <a:rPr lang="en-US" sz="1400" dirty="0"/>
              <a:t>OECD; graph by NEED</a:t>
            </a:r>
          </a:p>
        </p:txBody>
      </p:sp>
      <p:graphicFrame>
        <p:nvGraphicFramePr>
          <p:cNvPr id="4" name="Chart 3">
            <a:extLst>
              <a:ext uri="{FF2B5EF4-FFF2-40B4-BE49-F238E27FC236}">
                <a16:creationId xmlns:a16="http://schemas.microsoft.com/office/drawing/2014/main" id="{08D7D1EB-6A52-666C-283D-2FE79BC89691}"/>
              </a:ext>
            </a:extLst>
          </p:cNvPr>
          <p:cNvGraphicFramePr>
            <a:graphicFrameLocks noGrp="1"/>
          </p:cNvGraphicFramePr>
          <p:nvPr>
            <p:extLst>
              <p:ext uri="{D42A27DB-BD31-4B8C-83A1-F6EECF244321}">
                <p14:modId xmlns:p14="http://schemas.microsoft.com/office/powerpoint/2010/main" val="1628524231"/>
              </p:ext>
            </p:extLst>
          </p:nvPr>
        </p:nvGraphicFramePr>
        <p:xfrm>
          <a:off x="655249" y="1070517"/>
          <a:ext cx="10395610" cy="52410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47553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8D3E9-931C-4F7B-A95A-4B112752146C}"/>
              </a:ext>
            </a:extLst>
          </p:cNvPr>
          <p:cNvSpPr>
            <a:spLocks noGrp="1"/>
          </p:cNvSpPr>
          <p:nvPr>
            <p:ph type="title"/>
          </p:nvPr>
        </p:nvSpPr>
        <p:spPr>
          <a:xfrm>
            <a:off x="740925" y="0"/>
            <a:ext cx="10515600" cy="1325563"/>
          </a:xfrm>
        </p:spPr>
        <p:txBody>
          <a:bodyPr/>
          <a:lstStyle/>
          <a:p>
            <a:r>
              <a:rPr lang="en-US" dirty="0">
                <a:solidFill>
                  <a:schemeClr val="bg1"/>
                </a:solidFill>
              </a:rPr>
              <a:t>Spe</a:t>
            </a:r>
            <a:r>
              <a:rPr lang="en-US" dirty="0"/>
              <a:t>nding on Pharma: Trends Over Time</a:t>
            </a:r>
          </a:p>
        </p:txBody>
      </p:sp>
      <p:pic>
        <p:nvPicPr>
          <p:cNvPr id="5" name="Content Placeholder 4">
            <a:extLst>
              <a:ext uri="{FF2B5EF4-FFF2-40B4-BE49-F238E27FC236}">
                <a16:creationId xmlns:a16="http://schemas.microsoft.com/office/drawing/2014/main" id="{D2EC4879-B6C3-4983-9324-C6B0797099B0}"/>
              </a:ext>
            </a:extLst>
          </p:cNvPr>
          <p:cNvPicPr>
            <a:picLocks noGrp="1" noChangeAspect="1"/>
          </p:cNvPicPr>
          <p:nvPr>
            <p:ph idx="1"/>
          </p:nvPr>
        </p:nvPicPr>
        <p:blipFill>
          <a:blip r:embed="rId2"/>
          <a:stretch>
            <a:fillRect/>
          </a:stretch>
        </p:blipFill>
        <p:spPr>
          <a:xfrm>
            <a:off x="1932709" y="1033155"/>
            <a:ext cx="8326582" cy="5210970"/>
          </a:xfrm>
        </p:spPr>
      </p:pic>
    </p:spTree>
    <p:extLst>
      <p:ext uri="{BB962C8B-B14F-4D97-AF65-F5344CB8AC3E}">
        <p14:creationId xmlns:p14="http://schemas.microsoft.com/office/powerpoint/2010/main" val="4189399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4D910-2290-9A05-EC26-FA5D39E05F1A}"/>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657C6C06-8DDF-C712-704E-2011E0FB4451}"/>
              </a:ext>
            </a:extLst>
          </p:cNvPr>
          <p:cNvPicPr>
            <a:picLocks noGrp="1" noChangeAspect="1"/>
          </p:cNvPicPr>
          <p:nvPr>
            <p:ph idx="1"/>
          </p:nvPr>
        </p:nvPicPr>
        <p:blipFill>
          <a:blip r:embed="rId2"/>
          <a:stretch>
            <a:fillRect/>
          </a:stretch>
        </p:blipFill>
        <p:spPr>
          <a:xfrm>
            <a:off x="1628078" y="223322"/>
            <a:ext cx="9016273" cy="6405761"/>
          </a:xfrm>
          <a:prstGeom prst="rect">
            <a:avLst/>
          </a:prstGeom>
        </p:spPr>
      </p:pic>
      <p:sp>
        <p:nvSpPr>
          <p:cNvPr id="4" name="Slide Number Placeholder 3">
            <a:extLst>
              <a:ext uri="{FF2B5EF4-FFF2-40B4-BE49-F238E27FC236}">
                <a16:creationId xmlns:a16="http://schemas.microsoft.com/office/drawing/2014/main" id="{DA26EAFA-00B2-CCBF-14E9-FAD9356273C5}"/>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26404316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3E216-A117-DFFC-F09E-9337A0180BDF}"/>
              </a:ext>
            </a:extLst>
          </p:cNvPr>
          <p:cNvSpPr>
            <a:spLocks noGrp="1"/>
          </p:cNvSpPr>
          <p:nvPr>
            <p:ph type="title"/>
          </p:nvPr>
        </p:nvSpPr>
        <p:spPr>
          <a:xfrm>
            <a:off x="983163" y="0"/>
            <a:ext cx="10515600" cy="1325563"/>
          </a:xfrm>
        </p:spPr>
        <p:txBody>
          <a:bodyPr/>
          <a:lstStyle/>
          <a:p>
            <a:r>
              <a:rPr lang="en-US" dirty="0">
                <a:solidFill>
                  <a:schemeClr val="bg1"/>
                </a:solidFill>
              </a:rPr>
              <a:t>Co</a:t>
            </a:r>
            <a:r>
              <a:rPr lang="en-US" dirty="0"/>
              <a:t>mparing Prescription Drug Prices (2022) </a:t>
            </a:r>
          </a:p>
        </p:txBody>
      </p:sp>
      <p:pic>
        <p:nvPicPr>
          <p:cNvPr id="6" name="Content Placeholder 5">
            <a:extLst>
              <a:ext uri="{FF2B5EF4-FFF2-40B4-BE49-F238E27FC236}">
                <a16:creationId xmlns:a16="http://schemas.microsoft.com/office/drawing/2014/main" id="{AAD00F7B-798D-153F-D725-796988631813}"/>
              </a:ext>
            </a:extLst>
          </p:cNvPr>
          <p:cNvPicPr>
            <a:picLocks noGrp="1" noChangeAspect="1"/>
          </p:cNvPicPr>
          <p:nvPr>
            <p:ph idx="1"/>
          </p:nvPr>
        </p:nvPicPr>
        <p:blipFill>
          <a:blip r:embed="rId3"/>
          <a:srcRect l="9155" t="13122" r="9098" b="59457"/>
          <a:stretch>
            <a:fillRect/>
          </a:stretch>
        </p:blipFill>
        <p:spPr>
          <a:xfrm>
            <a:off x="613316" y="1754885"/>
            <a:ext cx="10638264" cy="4618037"/>
          </a:xfrm>
          <a:prstGeom prst="rect">
            <a:avLst/>
          </a:prstGeom>
        </p:spPr>
      </p:pic>
      <p:sp>
        <p:nvSpPr>
          <p:cNvPr id="4" name="Slide Number Placeholder 3">
            <a:extLst>
              <a:ext uri="{FF2B5EF4-FFF2-40B4-BE49-F238E27FC236}">
                <a16:creationId xmlns:a16="http://schemas.microsoft.com/office/drawing/2014/main" id="{410E1D5C-C22A-5F20-1799-3F1BA3B879FF}"/>
              </a:ext>
            </a:extLst>
          </p:cNvPr>
          <p:cNvSpPr>
            <a:spLocks noGrp="1"/>
          </p:cNvSpPr>
          <p:nvPr>
            <p:ph type="sldNum" sz="quarter" idx="12"/>
          </p:nvPr>
        </p:nvSpPr>
        <p:spPr/>
        <p:txBody>
          <a:bodyPr/>
          <a:lstStyle/>
          <a:p>
            <a:fld id="{D9F085D5-EC86-4F6A-B501-C1359CB39116}" type="slidenum">
              <a:rPr lang="en-GB" smtClean="0"/>
              <a:t>90</a:t>
            </a:fld>
            <a:endParaRPr lang="en-GB"/>
          </a:p>
        </p:txBody>
      </p:sp>
      <p:sp>
        <p:nvSpPr>
          <p:cNvPr id="7" name="TextBox 6">
            <a:extLst>
              <a:ext uri="{FF2B5EF4-FFF2-40B4-BE49-F238E27FC236}">
                <a16:creationId xmlns:a16="http://schemas.microsoft.com/office/drawing/2014/main" id="{3CEA9D3D-0315-0953-A43E-90A82A50DFD7}"/>
              </a:ext>
            </a:extLst>
          </p:cNvPr>
          <p:cNvSpPr txBox="1"/>
          <p:nvPr/>
        </p:nvSpPr>
        <p:spPr>
          <a:xfrm>
            <a:off x="2142892" y="1159727"/>
            <a:ext cx="8049323" cy="954107"/>
          </a:xfrm>
          <a:prstGeom prst="rect">
            <a:avLst/>
          </a:prstGeom>
          <a:noFill/>
        </p:spPr>
        <p:txBody>
          <a:bodyPr wrap="square" rtlCol="0">
            <a:spAutoFit/>
          </a:bodyPr>
          <a:lstStyle/>
          <a:p>
            <a:r>
              <a:rPr lang="en-US" sz="2800" dirty="0"/>
              <a:t>U.S. Prescription Drug Prices as a Percentage of Prices in selected other (OECD) countries</a:t>
            </a:r>
          </a:p>
        </p:txBody>
      </p:sp>
      <p:sp>
        <p:nvSpPr>
          <p:cNvPr id="8" name="TextBox 7">
            <a:extLst>
              <a:ext uri="{FF2B5EF4-FFF2-40B4-BE49-F238E27FC236}">
                <a16:creationId xmlns:a16="http://schemas.microsoft.com/office/drawing/2014/main" id="{C250A93F-2745-8481-9A3A-3E17E1CB3333}"/>
              </a:ext>
            </a:extLst>
          </p:cNvPr>
          <p:cNvSpPr txBox="1"/>
          <p:nvPr/>
        </p:nvSpPr>
        <p:spPr>
          <a:xfrm>
            <a:off x="3300761" y="6311590"/>
            <a:ext cx="7805854" cy="584775"/>
          </a:xfrm>
          <a:prstGeom prst="rect">
            <a:avLst/>
          </a:prstGeom>
          <a:noFill/>
        </p:spPr>
        <p:txBody>
          <a:bodyPr wrap="square" rtlCol="0">
            <a:spAutoFit/>
          </a:bodyPr>
          <a:lstStyle/>
          <a:p>
            <a:r>
              <a:rPr lang="en-US" sz="1600" dirty="0"/>
              <a:t>Source: International Prescription Drug Price Comparisons, A.W. Mulcahy, D. Schwam, and S.L. Lovejoy, RAND, 2024</a:t>
            </a:r>
            <a:endParaRPr lang="en-US" dirty="0"/>
          </a:p>
        </p:txBody>
      </p:sp>
    </p:spTree>
    <p:extLst>
      <p:ext uri="{BB962C8B-B14F-4D97-AF65-F5344CB8AC3E}">
        <p14:creationId xmlns:p14="http://schemas.microsoft.com/office/powerpoint/2010/main" val="373941128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167EBF1-8F2D-7C35-C62E-E27AE87846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41FBE1-D5BA-69CE-CFA3-C8D3C017698D}"/>
              </a:ext>
            </a:extLst>
          </p:cNvPr>
          <p:cNvSpPr>
            <a:spLocks noGrp="1"/>
          </p:cNvSpPr>
          <p:nvPr>
            <p:ph type="title"/>
          </p:nvPr>
        </p:nvSpPr>
        <p:spPr>
          <a:xfrm>
            <a:off x="983163" y="0"/>
            <a:ext cx="10515600" cy="1325563"/>
          </a:xfrm>
        </p:spPr>
        <p:txBody>
          <a:bodyPr/>
          <a:lstStyle/>
          <a:p>
            <a:r>
              <a:rPr lang="en-US" dirty="0">
                <a:solidFill>
                  <a:schemeClr val="bg1"/>
                </a:solidFill>
              </a:rPr>
              <a:t>Co</a:t>
            </a:r>
            <a:r>
              <a:rPr lang="en-US" dirty="0"/>
              <a:t>mparing Generic Drug Prices (2022) </a:t>
            </a:r>
          </a:p>
        </p:txBody>
      </p:sp>
      <p:sp>
        <p:nvSpPr>
          <p:cNvPr id="4" name="Slide Number Placeholder 3">
            <a:extLst>
              <a:ext uri="{FF2B5EF4-FFF2-40B4-BE49-F238E27FC236}">
                <a16:creationId xmlns:a16="http://schemas.microsoft.com/office/drawing/2014/main" id="{A7E4E49B-6B72-B760-E54F-819BB2914580}"/>
              </a:ext>
            </a:extLst>
          </p:cNvPr>
          <p:cNvSpPr>
            <a:spLocks noGrp="1"/>
          </p:cNvSpPr>
          <p:nvPr>
            <p:ph type="sldNum" sz="quarter" idx="12"/>
          </p:nvPr>
        </p:nvSpPr>
        <p:spPr/>
        <p:txBody>
          <a:bodyPr/>
          <a:lstStyle/>
          <a:p>
            <a:fld id="{D9F085D5-EC86-4F6A-B501-C1359CB39116}" type="slidenum">
              <a:rPr lang="en-GB" smtClean="0"/>
              <a:t>91</a:t>
            </a:fld>
            <a:endParaRPr lang="en-GB"/>
          </a:p>
        </p:txBody>
      </p:sp>
      <p:sp>
        <p:nvSpPr>
          <p:cNvPr id="7" name="TextBox 6">
            <a:extLst>
              <a:ext uri="{FF2B5EF4-FFF2-40B4-BE49-F238E27FC236}">
                <a16:creationId xmlns:a16="http://schemas.microsoft.com/office/drawing/2014/main" id="{7A51CC36-63D8-3940-24DF-5B32C5D62394}"/>
              </a:ext>
            </a:extLst>
          </p:cNvPr>
          <p:cNvSpPr txBox="1"/>
          <p:nvPr/>
        </p:nvSpPr>
        <p:spPr>
          <a:xfrm>
            <a:off x="2142892" y="1159727"/>
            <a:ext cx="8049323" cy="954107"/>
          </a:xfrm>
          <a:prstGeom prst="rect">
            <a:avLst/>
          </a:prstGeom>
          <a:noFill/>
        </p:spPr>
        <p:txBody>
          <a:bodyPr wrap="square" rtlCol="0">
            <a:spAutoFit/>
          </a:bodyPr>
          <a:lstStyle/>
          <a:p>
            <a:r>
              <a:rPr lang="en-US" sz="2800" dirty="0"/>
              <a:t>U.S. Unbranded Generic Drug Prices as a Percentage of Prices in selected other (OECD) countries</a:t>
            </a:r>
          </a:p>
        </p:txBody>
      </p:sp>
      <p:sp>
        <p:nvSpPr>
          <p:cNvPr id="8" name="TextBox 7">
            <a:extLst>
              <a:ext uri="{FF2B5EF4-FFF2-40B4-BE49-F238E27FC236}">
                <a16:creationId xmlns:a16="http://schemas.microsoft.com/office/drawing/2014/main" id="{D1BF510F-D9E0-C213-4646-603CC1C4BA94}"/>
              </a:ext>
            </a:extLst>
          </p:cNvPr>
          <p:cNvSpPr txBox="1"/>
          <p:nvPr/>
        </p:nvSpPr>
        <p:spPr>
          <a:xfrm>
            <a:off x="3300761" y="6311590"/>
            <a:ext cx="7805854" cy="584775"/>
          </a:xfrm>
          <a:prstGeom prst="rect">
            <a:avLst/>
          </a:prstGeom>
          <a:noFill/>
        </p:spPr>
        <p:txBody>
          <a:bodyPr wrap="square" rtlCol="0">
            <a:spAutoFit/>
          </a:bodyPr>
          <a:lstStyle/>
          <a:p>
            <a:r>
              <a:rPr lang="en-US" sz="1600" dirty="0"/>
              <a:t>Source: International Prescription Drug Price Comparisons, A.W. Mulcahy, D. Schwam, and S.L. Lovejoy, RAND, 2024</a:t>
            </a:r>
            <a:endParaRPr lang="en-US" dirty="0"/>
          </a:p>
        </p:txBody>
      </p:sp>
      <p:pic>
        <p:nvPicPr>
          <p:cNvPr id="10" name="Content Placeholder 9">
            <a:extLst>
              <a:ext uri="{FF2B5EF4-FFF2-40B4-BE49-F238E27FC236}">
                <a16:creationId xmlns:a16="http://schemas.microsoft.com/office/drawing/2014/main" id="{27044040-3EEF-E8A7-3728-B45699EC842B}"/>
              </a:ext>
            </a:extLst>
          </p:cNvPr>
          <p:cNvPicPr>
            <a:picLocks noGrp="1" noChangeAspect="1"/>
          </p:cNvPicPr>
          <p:nvPr>
            <p:ph idx="1"/>
          </p:nvPr>
        </p:nvPicPr>
        <p:blipFill>
          <a:blip r:embed="rId3"/>
          <a:srcRect l="10645" t="33881" r="10092" b="41261"/>
          <a:stretch>
            <a:fillRect/>
          </a:stretch>
        </p:blipFill>
        <p:spPr>
          <a:xfrm>
            <a:off x="747128" y="2016782"/>
            <a:ext cx="10515607" cy="4267840"/>
          </a:xfrm>
          <a:prstGeom prst="rect">
            <a:avLst/>
          </a:prstGeom>
        </p:spPr>
      </p:pic>
    </p:spTree>
    <p:extLst>
      <p:ext uri="{BB962C8B-B14F-4D97-AF65-F5344CB8AC3E}">
        <p14:creationId xmlns:p14="http://schemas.microsoft.com/office/powerpoint/2010/main" val="373410717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8953F-F72F-49F0-3572-98989844BD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309A6B-F687-9AD7-C210-84105BE2B064}"/>
              </a:ext>
            </a:extLst>
          </p:cNvPr>
          <p:cNvSpPr>
            <a:spLocks noGrp="1"/>
          </p:cNvSpPr>
          <p:nvPr>
            <p:ph type="title"/>
          </p:nvPr>
        </p:nvSpPr>
        <p:spPr>
          <a:xfrm>
            <a:off x="983163" y="0"/>
            <a:ext cx="10515600" cy="1325563"/>
          </a:xfrm>
        </p:spPr>
        <p:txBody>
          <a:bodyPr/>
          <a:lstStyle/>
          <a:p>
            <a:pPr marL="914400" indent="-914400"/>
            <a:r>
              <a:rPr lang="en-US" dirty="0">
                <a:solidFill>
                  <a:schemeClr val="bg1"/>
                </a:solidFill>
              </a:rPr>
              <a:t>Co</a:t>
            </a:r>
            <a:r>
              <a:rPr lang="en-US" dirty="0"/>
              <a:t>mparing Drug Prices (2022) </a:t>
            </a:r>
          </a:p>
        </p:txBody>
      </p:sp>
      <p:sp>
        <p:nvSpPr>
          <p:cNvPr id="4" name="Slide Number Placeholder 3">
            <a:extLst>
              <a:ext uri="{FF2B5EF4-FFF2-40B4-BE49-F238E27FC236}">
                <a16:creationId xmlns:a16="http://schemas.microsoft.com/office/drawing/2014/main" id="{A9270B83-1610-250F-839A-E0CFDD929060}"/>
              </a:ext>
            </a:extLst>
          </p:cNvPr>
          <p:cNvSpPr>
            <a:spLocks noGrp="1"/>
          </p:cNvSpPr>
          <p:nvPr>
            <p:ph type="sldNum" sz="quarter" idx="12"/>
          </p:nvPr>
        </p:nvSpPr>
        <p:spPr/>
        <p:txBody>
          <a:bodyPr/>
          <a:lstStyle/>
          <a:p>
            <a:fld id="{D9F085D5-EC86-4F6A-B501-C1359CB39116}" type="slidenum">
              <a:rPr lang="en-GB" smtClean="0"/>
              <a:t>92</a:t>
            </a:fld>
            <a:endParaRPr lang="en-GB"/>
          </a:p>
        </p:txBody>
      </p:sp>
      <p:sp>
        <p:nvSpPr>
          <p:cNvPr id="7" name="TextBox 6">
            <a:extLst>
              <a:ext uri="{FF2B5EF4-FFF2-40B4-BE49-F238E27FC236}">
                <a16:creationId xmlns:a16="http://schemas.microsoft.com/office/drawing/2014/main" id="{FD4F02DF-EB64-0B52-E931-A64E285DE47D}"/>
              </a:ext>
            </a:extLst>
          </p:cNvPr>
          <p:cNvSpPr txBox="1"/>
          <p:nvPr/>
        </p:nvSpPr>
        <p:spPr>
          <a:xfrm>
            <a:off x="1128134" y="1070519"/>
            <a:ext cx="9900422" cy="954107"/>
          </a:xfrm>
          <a:prstGeom prst="rect">
            <a:avLst/>
          </a:prstGeom>
          <a:noFill/>
        </p:spPr>
        <p:txBody>
          <a:bodyPr wrap="square" rtlCol="0">
            <a:spAutoFit/>
          </a:bodyPr>
          <a:lstStyle/>
          <a:p>
            <a:r>
              <a:rPr lang="en-US" sz="2800" dirty="0"/>
              <a:t>U.S. Prescription Drug Prices as a Percentage of Prices in selected other (OECD) countries when including U.S. price adjustments</a:t>
            </a:r>
          </a:p>
        </p:txBody>
      </p:sp>
      <p:sp>
        <p:nvSpPr>
          <p:cNvPr id="8" name="TextBox 7">
            <a:extLst>
              <a:ext uri="{FF2B5EF4-FFF2-40B4-BE49-F238E27FC236}">
                <a16:creationId xmlns:a16="http://schemas.microsoft.com/office/drawing/2014/main" id="{890E6467-09DF-A58C-72FA-37BBD7299F4D}"/>
              </a:ext>
            </a:extLst>
          </p:cNvPr>
          <p:cNvSpPr txBox="1"/>
          <p:nvPr/>
        </p:nvSpPr>
        <p:spPr>
          <a:xfrm>
            <a:off x="3300761" y="6311590"/>
            <a:ext cx="7805854" cy="584775"/>
          </a:xfrm>
          <a:prstGeom prst="rect">
            <a:avLst/>
          </a:prstGeom>
          <a:noFill/>
        </p:spPr>
        <p:txBody>
          <a:bodyPr wrap="square" rtlCol="0">
            <a:spAutoFit/>
          </a:bodyPr>
          <a:lstStyle/>
          <a:p>
            <a:r>
              <a:rPr lang="en-US" sz="1600" dirty="0"/>
              <a:t>Source: International Prescription Drug Price Comparisons, A.W. Mulcahy, D. Schwam, and S.L. Lovejoy, RAND, 2024</a:t>
            </a:r>
            <a:endParaRPr lang="en-US" dirty="0"/>
          </a:p>
        </p:txBody>
      </p:sp>
      <p:pic>
        <p:nvPicPr>
          <p:cNvPr id="14" name="Content Placeholder 13">
            <a:extLst>
              <a:ext uri="{FF2B5EF4-FFF2-40B4-BE49-F238E27FC236}">
                <a16:creationId xmlns:a16="http://schemas.microsoft.com/office/drawing/2014/main" id="{DBC56756-64CE-D73C-57D3-805CF09260A4}"/>
              </a:ext>
            </a:extLst>
          </p:cNvPr>
          <p:cNvPicPr>
            <a:picLocks noGrp="1" noChangeAspect="1"/>
          </p:cNvPicPr>
          <p:nvPr>
            <p:ph idx="1"/>
          </p:nvPr>
        </p:nvPicPr>
        <p:blipFill>
          <a:blip r:embed="rId3"/>
          <a:srcRect l="12153" t="15228" r="12384" b="60803"/>
          <a:stretch>
            <a:fillRect/>
          </a:stretch>
        </p:blipFill>
        <p:spPr>
          <a:xfrm>
            <a:off x="771290" y="2019954"/>
            <a:ext cx="10243211" cy="4210272"/>
          </a:xfrm>
          <a:prstGeom prst="rect">
            <a:avLst/>
          </a:prstGeom>
        </p:spPr>
      </p:pic>
    </p:spTree>
    <p:extLst>
      <p:ext uri="{BB962C8B-B14F-4D97-AF65-F5344CB8AC3E}">
        <p14:creationId xmlns:p14="http://schemas.microsoft.com/office/powerpoint/2010/main" val="78288946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B885E-9A57-39E0-4DF6-512DAC23EA6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291AAD5-9F79-1652-CD7B-30B4BE32E8F1}"/>
              </a:ext>
            </a:extLst>
          </p:cNvPr>
          <p:cNvSpPr>
            <a:spLocks noGrp="1"/>
          </p:cNvSpPr>
          <p:nvPr>
            <p:ph idx="1"/>
          </p:nvPr>
        </p:nvSpPr>
        <p:spPr/>
        <p:txBody>
          <a:bodyPr/>
          <a:lstStyle/>
          <a:p>
            <a:r>
              <a:rPr lang="en-US" dirty="0"/>
              <a:t>In 2022, only 24% of global volume of prescription drugs was sold in the U.S., but U.S. sales accounted for 62% of sales dollars</a:t>
            </a:r>
          </a:p>
        </p:txBody>
      </p:sp>
      <p:sp>
        <p:nvSpPr>
          <p:cNvPr id="4" name="Slide Number Placeholder 3">
            <a:extLst>
              <a:ext uri="{FF2B5EF4-FFF2-40B4-BE49-F238E27FC236}">
                <a16:creationId xmlns:a16="http://schemas.microsoft.com/office/drawing/2014/main" id="{95A71180-E0F8-4D31-4EFC-079F4F58440F}"/>
              </a:ext>
            </a:extLst>
          </p:cNvPr>
          <p:cNvSpPr>
            <a:spLocks noGrp="1"/>
          </p:cNvSpPr>
          <p:nvPr>
            <p:ph type="sldNum" sz="quarter" idx="12"/>
          </p:nvPr>
        </p:nvSpPr>
        <p:spPr/>
        <p:txBody>
          <a:bodyPr/>
          <a:lstStyle/>
          <a:p>
            <a:fld id="{D9F085D5-EC86-4F6A-B501-C1359CB39116}" type="slidenum">
              <a:rPr lang="en-GB" smtClean="0"/>
              <a:t>93</a:t>
            </a:fld>
            <a:endParaRPr lang="en-GB"/>
          </a:p>
        </p:txBody>
      </p:sp>
      <p:sp>
        <p:nvSpPr>
          <p:cNvPr id="5" name="TextBox 4">
            <a:extLst>
              <a:ext uri="{FF2B5EF4-FFF2-40B4-BE49-F238E27FC236}">
                <a16:creationId xmlns:a16="http://schemas.microsoft.com/office/drawing/2014/main" id="{7451FCAA-EC7D-EFAF-4030-B0F941DB5219}"/>
              </a:ext>
            </a:extLst>
          </p:cNvPr>
          <p:cNvSpPr txBox="1"/>
          <p:nvPr/>
        </p:nvSpPr>
        <p:spPr>
          <a:xfrm>
            <a:off x="3300761" y="6311590"/>
            <a:ext cx="7805854" cy="584775"/>
          </a:xfrm>
          <a:prstGeom prst="rect">
            <a:avLst/>
          </a:prstGeom>
          <a:noFill/>
        </p:spPr>
        <p:txBody>
          <a:bodyPr wrap="square" rtlCol="0">
            <a:spAutoFit/>
          </a:bodyPr>
          <a:lstStyle/>
          <a:p>
            <a:r>
              <a:rPr lang="en-US" sz="1600" dirty="0"/>
              <a:t>Source: International Prescription Drug Price Comparisons, A.W. Mulcahy, D. Schwam, and S.L. Lovejoy, RAND, 2024</a:t>
            </a:r>
            <a:endParaRPr lang="en-US" dirty="0"/>
          </a:p>
        </p:txBody>
      </p:sp>
    </p:spTree>
    <p:extLst>
      <p:ext uri="{BB962C8B-B14F-4D97-AF65-F5344CB8AC3E}">
        <p14:creationId xmlns:p14="http://schemas.microsoft.com/office/powerpoint/2010/main" val="110293824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27B486-AE08-48E2-8060-5C7921A99880}"/>
              </a:ext>
            </a:extLst>
          </p:cNvPr>
          <p:cNvPicPr>
            <a:picLocks noChangeAspect="1"/>
          </p:cNvPicPr>
          <p:nvPr/>
        </p:nvPicPr>
        <p:blipFill>
          <a:blip r:embed="rId2"/>
          <a:stretch>
            <a:fillRect/>
          </a:stretch>
        </p:blipFill>
        <p:spPr>
          <a:xfrm>
            <a:off x="1417984" y="344735"/>
            <a:ext cx="8818546" cy="5814158"/>
          </a:xfrm>
          <a:prstGeom prst="rect">
            <a:avLst/>
          </a:prstGeom>
        </p:spPr>
      </p:pic>
      <p:sp>
        <p:nvSpPr>
          <p:cNvPr id="2" name="TextBox 1">
            <a:extLst>
              <a:ext uri="{FF2B5EF4-FFF2-40B4-BE49-F238E27FC236}">
                <a16:creationId xmlns:a16="http://schemas.microsoft.com/office/drawing/2014/main" id="{F227DA07-FBC4-1A32-48F7-0D5010D3139B}"/>
              </a:ext>
            </a:extLst>
          </p:cNvPr>
          <p:cNvSpPr txBox="1"/>
          <p:nvPr/>
        </p:nvSpPr>
        <p:spPr>
          <a:xfrm>
            <a:off x="179614" y="2057400"/>
            <a:ext cx="80342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Insulin</a:t>
            </a:r>
          </a:p>
        </p:txBody>
      </p:sp>
      <p:cxnSp>
        <p:nvCxnSpPr>
          <p:cNvPr id="4" name="Straight Connector 3">
            <a:extLst>
              <a:ext uri="{FF2B5EF4-FFF2-40B4-BE49-F238E27FC236}">
                <a16:creationId xmlns:a16="http://schemas.microsoft.com/office/drawing/2014/main" id="{CA245CDF-EFFC-BF9A-8BAB-72067B888084}"/>
              </a:ext>
            </a:extLst>
          </p:cNvPr>
          <p:cNvCxnSpPr>
            <a:cxnSpLocks/>
          </p:cNvCxnSpPr>
          <p:nvPr/>
        </p:nvCxnSpPr>
        <p:spPr>
          <a:xfrm>
            <a:off x="963388" y="2253344"/>
            <a:ext cx="702127" cy="0"/>
          </a:xfrm>
          <a:prstGeom prst="line">
            <a:avLst/>
          </a:prstGeom>
          <a:ln w="38100">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29124F9-F3B4-D630-2793-8320EC74F13B}"/>
              </a:ext>
            </a:extLst>
          </p:cNvPr>
          <p:cNvSpPr txBox="1"/>
          <p:nvPr/>
        </p:nvSpPr>
        <p:spPr>
          <a:xfrm>
            <a:off x="168727" y="2454735"/>
            <a:ext cx="91082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Blood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Thinner</a:t>
            </a:r>
          </a:p>
        </p:txBody>
      </p:sp>
      <p:cxnSp>
        <p:nvCxnSpPr>
          <p:cNvPr id="9" name="Straight Connector 8">
            <a:extLst>
              <a:ext uri="{FF2B5EF4-FFF2-40B4-BE49-F238E27FC236}">
                <a16:creationId xmlns:a16="http://schemas.microsoft.com/office/drawing/2014/main" id="{41D4DAD5-83CE-7BB7-BF2F-A86225089E30}"/>
              </a:ext>
            </a:extLst>
          </p:cNvPr>
          <p:cNvCxnSpPr>
            <a:cxnSpLocks/>
          </p:cNvCxnSpPr>
          <p:nvPr/>
        </p:nvCxnSpPr>
        <p:spPr>
          <a:xfrm>
            <a:off x="952501" y="2650679"/>
            <a:ext cx="702127" cy="0"/>
          </a:xfrm>
          <a:prstGeom prst="line">
            <a:avLst/>
          </a:prstGeom>
          <a:ln w="38100">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86F1C1D-80B7-F13D-5368-8C206B79FD47}"/>
              </a:ext>
            </a:extLst>
          </p:cNvPr>
          <p:cNvSpPr txBox="1"/>
          <p:nvPr/>
        </p:nvSpPr>
        <p:spPr>
          <a:xfrm>
            <a:off x="72212" y="4860478"/>
            <a:ext cx="91082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Blood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Thinner</a:t>
            </a:r>
          </a:p>
        </p:txBody>
      </p:sp>
      <p:cxnSp>
        <p:nvCxnSpPr>
          <p:cNvPr id="11" name="Straight Connector 10">
            <a:extLst>
              <a:ext uri="{FF2B5EF4-FFF2-40B4-BE49-F238E27FC236}">
                <a16:creationId xmlns:a16="http://schemas.microsoft.com/office/drawing/2014/main" id="{4194F13D-7329-F056-9533-07B3D798F2C5}"/>
              </a:ext>
            </a:extLst>
          </p:cNvPr>
          <p:cNvCxnSpPr>
            <a:cxnSpLocks/>
          </p:cNvCxnSpPr>
          <p:nvPr/>
        </p:nvCxnSpPr>
        <p:spPr>
          <a:xfrm>
            <a:off x="855986" y="5056422"/>
            <a:ext cx="702127" cy="0"/>
          </a:xfrm>
          <a:prstGeom prst="line">
            <a:avLst/>
          </a:prstGeom>
          <a:ln w="38100">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384D1DE-0FCC-D3D0-240F-BAF0D86F623B}"/>
              </a:ext>
            </a:extLst>
          </p:cNvPr>
          <p:cNvSpPr txBox="1"/>
          <p:nvPr/>
        </p:nvSpPr>
        <p:spPr>
          <a:xfrm>
            <a:off x="142723" y="3297010"/>
            <a:ext cx="10064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Diabetes</a:t>
            </a:r>
          </a:p>
        </p:txBody>
      </p:sp>
      <p:cxnSp>
        <p:nvCxnSpPr>
          <p:cNvPr id="13" name="Straight Connector 12">
            <a:extLst>
              <a:ext uri="{FF2B5EF4-FFF2-40B4-BE49-F238E27FC236}">
                <a16:creationId xmlns:a16="http://schemas.microsoft.com/office/drawing/2014/main" id="{9C22BDD3-63F1-F273-1282-1C6E54C14B42}"/>
              </a:ext>
            </a:extLst>
          </p:cNvPr>
          <p:cNvCxnSpPr>
            <a:cxnSpLocks/>
          </p:cNvCxnSpPr>
          <p:nvPr/>
        </p:nvCxnSpPr>
        <p:spPr>
          <a:xfrm>
            <a:off x="1073458" y="3492954"/>
            <a:ext cx="702127" cy="0"/>
          </a:xfrm>
          <a:prstGeom prst="line">
            <a:avLst/>
          </a:prstGeom>
          <a:ln w="38100">
            <a:solidFill>
              <a:srgbClr val="C0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634379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96B4D-6D54-4993-BD97-FF8A935E7A82}"/>
              </a:ext>
            </a:extLst>
          </p:cNvPr>
          <p:cNvSpPr>
            <a:spLocks noGrp="1"/>
          </p:cNvSpPr>
          <p:nvPr>
            <p:ph type="title"/>
          </p:nvPr>
        </p:nvSpPr>
        <p:spPr>
          <a:xfrm>
            <a:off x="745085" y="0"/>
            <a:ext cx="10515600" cy="1325563"/>
          </a:xfrm>
        </p:spPr>
        <p:txBody>
          <a:bodyPr/>
          <a:lstStyle/>
          <a:p>
            <a:r>
              <a:rPr lang="en-US" dirty="0">
                <a:solidFill>
                  <a:schemeClr val="bg1"/>
                </a:solidFill>
              </a:rPr>
              <a:t>Rea</a:t>
            </a:r>
            <a:r>
              <a:rPr lang="en-US" dirty="0"/>
              <a:t>sons for higher drug prices</a:t>
            </a:r>
          </a:p>
        </p:txBody>
      </p:sp>
      <p:sp>
        <p:nvSpPr>
          <p:cNvPr id="3" name="Content Placeholder 2">
            <a:extLst>
              <a:ext uri="{FF2B5EF4-FFF2-40B4-BE49-F238E27FC236}">
                <a16:creationId xmlns:a16="http://schemas.microsoft.com/office/drawing/2014/main" id="{496F772E-1CE1-4875-A9C3-C01ECFB15571}"/>
              </a:ext>
            </a:extLst>
          </p:cNvPr>
          <p:cNvSpPr>
            <a:spLocks noGrp="1"/>
          </p:cNvSpPr>
          <p:nvPr>
            <p:ph idx="1"/>
          </p:nvPr>
        </p:nvSpPr>
        <p:spPr>
          <a:xfrm>
            <a:off x="838200" y="1156138"/>
            <a:ext cx="10422485" cy="4786156"/>
          </a:xfrm>
        </p:spPr>
        <p:txBody>
          <a:bodyPr>
            <a:normAutofit/>
          </a:bodyPr>
          <a:lstStyle/>
          <a:p>
            <a:r>
              <a:rPr lang="en-US" dirty="0">
                <a:latin typeface="Roboto"/>
              </a:rPr>
              <a:t>B</a:t>
            </a:r>
            <a:r>
              <a:rPr lang="en-US" i="0" dirty="0">
                <a:effectLst/>
                <a:latin typeface="Roboto"/>
              </a:rPr>
              <a:t>y law</a:t>
            </a:r>
            <a:r>
              <a:rPr lang="en-US" b="0" i="0" dirty="0">
                <a:effectLst/>
                <a:latin typeface="Roboto"/>
              </a:rPr>
              <a:t>, Medicare Part D was unable to negotiate drug prices like other insurance programs do. </a:t>
            </a:r>
            <a:r>
              <a:rPr lang="en-US" b="0" dirty="0">
                <a:latin typeface="Roboto"/>
              </a:rPr>
              <a:t>The Inflation Reduction Act of 2022 began to change this, starting 1/1/2026</a:t>
            </a:r>
            <a:endParaRPr lang="en-US" b="0" i="0" dirty="0">
              <a:effectLst/>
              <a:latin typeface="Roboto"/>
            </a:endParaRPr>
          </a:p>
          <a:p>
            <a:pPr marL="0" indent="0">
              <a:buNone/>
            </a:pPr>
            <a:endParaRPr lang="en-US" sz="800" b="0" i="0" dirty="0">
              <a:effectLst/>
              <a:latin typeface="Roboto"/>
            </a:endParaRPr>
          </a:p>
          <a:p>
            <a:r>
              <a:rPr lang="en-US" b="0" i="0" dirty="0">
                <a:effectLst/>
                <a:latin typeface="Roboto"/>
              </a:rPr>
              <a:t>In 2023, Medicare spent nearly $36 billion on</a:t>
            </a:r>
            <a:r>
              <a:rPr lang="en-US" b="0" dirty="0">
                <a:latin typeface="Roboto"/>
              </a:rPr>
              <a:t> 10 diabetes drugs</a:t>
            </a:r>
            <a:r>
              <a:rPr lang="en-US" b="0" i="0" dirty="0">
                <a:effectLst/>
                <a:latin typeface="Roboto"/>
              </a:rPr>
              <a:t>. </a:t>
            </a:r>
          </a:p>
          <a:p>
            <a:pPr lvl="1">
              <a:spcBef>
                <a:spcPts val="1200"/>
              </a:spcBef>
            </a:pPr>
            <a:r>
              <a:rPr lang="en-US" dirty="0">
                <a:solidFill>
                  <a:srgbClr val="0C4C88"/>
                </a:solidFill>
                <a:latin typeface="Roboto"/>
              </a:rPr>
              <a:t>R</a:t>
            </a:r>
            <a:r>
              <a:rPr lang="en-US" b="0" i="0" dirty="0">
                <a:solidFill>
                  <a:srgbClr val="0C4C88"/>
                </a:solidFill>
                <a:effectLst/>
                <a:latin typeface="Roboto"/>
              </a:rPr>
              <a:t>esearchers found that if Medicare were allowed to </a:t>
            </a:r>
            <a:r>
              <a:rPr lang="en-US" i="0" dirty="0">
                <a:solidFill>
                  <a:srgbClr val="0C4C88"/>
                </a:solidFill>
                <a:effectLst/>
                <a:latin typeface="Roboto"/>
              </a:rPr>
              <a:t>negotiate</a:t>
            </a:r>
            <a:r>
              <a:rPr lang="en-US" b="0" i="0" dirty="0">
                <a:solidFill>
                  <a:srgbClr val="0C4C88"/>
                </a:solidFill>
                <a:effectLst/>
                <a:latin typeface="Roboto"/>
              </a:rPr>
              <a:t> drug prices like the U.S. Department of Veterans Affairs (VA) can, Medicare could </a:t>
            </a:r>
            <a:r>
              <a:rPr lang="en-US" b="1" i="0" dirty="0">
                <a:solidFill>
                  <a:srgbClr val="0C4C88"/>
                </a:solidFill>
                <a:effectLst/>
                <a:latin typeface="Roboto"/>
              </a:rPr>
              <a:t>save about $4.4 billion/year </a:t>
            </a:r>
            <a:r>
              <a:rPr lang="en-US" b="1" i="1" dirty="0">
                <a:solidFill>
                  <a:srgbClr val="0C4C88"/>
                </a:solidFill>
                <a:effectLst/>
                <a:latin typeface="Roboto"/>
              </a:rPr>
              <a:t>just</a:t>
            </a:r>
            <a:r>
              <a:rPr lang="en-US" b="1" i="0" dirty="0">
                <a:solidFill>
                  <a:srgbClr val="0C4C88"/>
                </a:solidFill>
                <a:effectLst/>
                <a:latin typeface="Roboto"/>
              </a:rPr>
              <a:t> on insulin</a:t>
            </a:r>
            <a:r>
              <a:rPr lang="en-US" b="0" i="0" dirty="0">
                <a:solidFill>
                  <a:srgbClr val="0C4C88"/>
                </a:solidFill>
                <a:effectLst/>
                <a:latin typeface="Roboto"/>
              </a:rPr>
              <a:t>.</a:t>
            </a:r>
          </a:p>
          <a:p>
            <a:pPr>
              <a:spcBef>
                <a:spcPts val="1200"/>
              </a:spcBef>
            </a:pPr>
            <a:r>
              <a:rPr lang="en-US" b="0" dirty="0"/>
              <a:t>Growing concentration of pharmaceutical companies. </a:t>
            </a:r>
          </a:p>
        </p:txBody>
      </p:sp>
      <p:sp>
        <p:nvSpPr>
          <p:cNvPr id="4" name="Slide Number Placeholder 3">
            <a:extLst>
              <a:ext uri="{FF2B5EF4-FFF2-40B4-BE49-F238E27FC236}">
                <a16:creationId xmlns:a16="http://schemas.microsoft.com/office/drawing/2014/main" id="{29D761D2-8823-4453-B9F6-DDA956C780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139939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90770-FABF-200F-9DBB-F3DE88D0CB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A08144-F199-9487-AD89-7EC6F1BBEB75}"/>
              </a:ext>
            </a:extLst>
          </p:cNvPr>
          <p:cNvSpPr>
            <a:spLocks noGrp="1"/>
          </p:cNvSpPr>
          <p:nvPr>
            <p:ph type="title"/>
          </p:nvPr>
        </p:nvSpPr>
        <p:spPr>
          <a:xfrm>
            <a:off x="745085" y="0"/>
            <a:ext cx="10515600" cy="1325563"/>
          </a:xfrm>
        </p:spPr>
        <p:txBody>
          <a:bodyPr/>
          <a:lstStyle/>
          <a:p>
            <a:r>
              <a:rPr lang="en-US" dirty="0">
                <a:solidFill>
                  <a:schemeClr val="bg1"/>
                </a:solidFill>
              </a:rPr>
              <a:t>Red</a:t>
            </a:r>
            <a:r>
              <a:rPr lang="en-US" dirty="0"/>
              <a:t>ucing Medicare Drug Spending</a:t>
            </a:r>
          </a:p>
        </p:txBody>
      </p:sp>
      <p:sp>
        <p:nvSpPr>
          <p:cNvPr id="3" name="Content Placeholder 2">
            <a:extLst>
              <a:ext uri="{FF2B5EF4-FFF2-40B4-BE49-F238E27FC236}">
                <a16:creationId xmlns:a16="http://schemas.microsoft.com/office/drawing/2014/main" id="{074AFEF0-F8A7-AC0B-DF9E-A85D6D35D9A1}"/>
              </a:ext>
            </a:extLst>
          </p:cNvPr>
          <p:cNvSpPr>
            <a:spLocks noGrp="1"/>
          </p:cNvSpPr>
          <p:nvPr>
            <p:ph idx="1"/>
          </p:nvPr>
        </p:nvSpPr>
        <p:spPr>
          <a:xfrm>
            <a:off x="838200" y="1156138"/>
            <a:ext cx="10515600" cy="4786156"/>
          </a:xfrm>
        </p:spPr>
        <p:txBody>
          <a:bodyPr>
            <a:normAutofit/>
          </a:bodyPr>
          <a:lstStyle/>
          <a:p>
            <a:pPr>
              <a:spcBef>
                <a:spcPts val="1200"/>
              </a:spcBef>
            </a:pPr>
            <a:r>
              <a:rPr lang="en-US" b="0" dirty="0">
                <a:latin typeface="Roboto"/>
              </a:rPr>
              <a:t>Under t</a:t>
            </a:r>
            <a:r>
              <a:rPr lang="en-US" b="0" i="0" dirty="0">
                <a:solidFill>
                  <a:srgbClr val="0C4C88"/>
                </a:solidFill>
                <a:effectLst/>
                <a:latin typeface="Roboto"/>
              </a:rPr>
              <a:t>he Inflation Reduction Act </a:t>
            </a:r>
            <a:r>
              <a:rPr lang="en-US" b="0" dirty="0">
                <a:latin typeface="Roboto"/>
              </a:rPr>
              <a:t>(</a:t>
            </a:r>
            <a:r>
              <a:rPr lang="en-US" b="0" i="0" dirty="0">
                <a:solidFill>
                  <a:srgbClr val="0C4C88"/>
                </a:solidFill>
                <a:effectLst/>
                <a:latin typeface="Roboto"/>
              </a:rPr>
              <a:t>2022), Medicare began negotiating drug prices with manufacturers</a:t>
            </a:r>
          </a:p>
          <a:p>
            <a:pPr lvl="1">
              <a:spcBef>
                <a:spcPts val="1200"/>
              </a:spcBef>
            </a:pPr>
            <a:r>
              <a:rPr lang="en-US" dirty="0">
                <a:solidFill>
                  <a:srgbClr val="0C4C88"/>
                </a:solidFill>
                <a:latin typeface="Roboto"/>
              </a:rPr>
              <a:t>Beginning January 1, 2026, negotiated prices for 10 drugs were implemented. Estimated savings of:</a:t>
            </a:r>
          </a:p>
          <a:p>
            <a:pPr lvl="2">
              <a:spcBef>
                <a:spcPts val="1200"/>
              </a:spcBef>
            </a:pPr>
            <a:r>
              <a:rPr lang="en-US" sz="2000" dirty="0">
                <a:solidFill>
                  <a:srgbClr val="0C4C88"/>
                </a:solidFill>
                <a:latin typeface="Roboto"/>
              </a:rPr>
              <a:t>$6 bill/year for Medicare; and, </a:t>
            </a:r>
          </a:p>
          <a:p>
            <a:pPr lvl="2">
              <a:spcBef>
                <a:spcPts val="1200"/>
              </a:spcBef>
            </a:pPr>
            <a:r>
              <a:rPr lang="en-US" sz="2000" dirty="0">
                <a:solidFill>
                  <a:srgbClr val="0C4C88"/>
                </a:solidFill>
                <a:latin typeface="Roboto"/>
              </a:rPr>
              <a:t>$1.5 billion/year in out-of-pocket savings for participants. </a:t>
            </a:r>
          </a:p>
          <a:p>
            <a:pPr lvl="1">
              <a:spcBef>
                <a:spcPts val="1200"/>
              </a:spcBef>
            </a:pPr>
            <a:r>
              <a:rPr lang="en-US" dirty="0">
                <a:solidFill>
                  <a:srgbClr val="0C4C88"/>
                </a:solidFill>
                <a:latin typeface="Roboto" panose="02000000000000000000" pitchFamily="2" charset="0"/>
                <a:ea typeface="Roboto" panose="02000000000000000000" pitchFamily="2" charset="0"/>
                <a:cs typeface="Roboto" panose="02000000000000000000" pitchFamily="2" charset="0"/>
              </a:rPr>
              <a:t>Starting 1/1/27, another 15 drugs will see negotiated prices. Then another 15 in 2028 and 20 more drugs per year after that. </a:t>
            </a:r>
            <a:endParaRPr lang="en-US" dirty="0">
              <a:solidFill>
                <a:srgbClr val="0C4C88"/>
              </a:solidFill>
              <a:latin typeface="Roboto"/>
            </a:endParaRPr>
          </a:p>
          <a:p>
            <a:pPr>
              <a:spcBef>
                <a:spcPts val="2400"/>
              </a:spcBef>
            </a:pPr>
            <a:r>
              <a:rPr lang="en-US" b="0" dirty="0">
                <a:latin typeface="Roboto"/>
              </a:rPr>
              <a:t>The One Bill Beautiful Bill (2025) included provisions that limit which drugs can be considered for future price negotiations</a:t>
            </a:r>
            <a:endParaRPr lang="en-US" b="0" i="0" dirty="0">
              <a:solidFill>
                <a:srgbClr val="0C4C88"/>
              </a:solidFill>
              <a:effectLst/>
              <a:latin typeface="Roboto"/>
            </a:endParaRPr>
          </a:p>
        </p:txBody>
      </p:sp>
      <p:sp>
        <p:nvSpPr>
          <p:cNvPr id="4" name="Slide Number Placeholder 3">
            <a:extLst>
              <a:ext uri="{FF2B5EF4-FFF2-40B4-BE49-F238E27FC236}">
                <a16:creationId xmlns:a16="http://schemas.microsoft.com/office/drawing/2014/main" id="{D4125DF7-E0E8-CE27-C376-F4F675B76E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300131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83FDBFB-10EB-61AD-737D-5A4B1384A257}"/>
              </a:ext>
            </a:extLst>
          </p:cNvPr>
          <p:cNvPicPr>
            <a:picLocks noGrp="1" noChangeAspect="1"/>
          </p:cNvPicPr>
          <p:nvPr>
            <p:ph idx="1"/>
          </p:nvPr>
        </p:nvPicPr>
        <p:blipFill>
          <a:blip r:embed="rId3"/>
          <a:srcRect t="14916" b="23835"/>
          <a:stretch>
            <a:fillRect/>
          </a:stretch>
        </p:blipFill>
        <p:spPr>
          <a:xfrm>
            <a:off x="652402" y="1115122"/>
            <a:ext cx="11167539" cy="4939989"/>
          </a:xfrm>
          <a:prstGeom prst="rect">
            <a:avLst/>
          </a:prstGeom>
        </p:spPr>
      </p:pic>
      <p:sp>
        <p:nvSpPr>
          <p:cNvPr id="2" name="Title 1">
            <a:extLst>
              <a:ext uri="{FF2B5EF4-FFF2-40B4-BE49-F238E27FC236}">
                <a16:creationId xmlns:a16="http://schemas.microsoft.com/office/drawing/2014/main" id="{A59C079B-C01C-DE9C-0194-775A006379CE}"/>
              </a:ext>
            </a:extLst>
          </p:cNvPr>
          <p:cNvSpPr>
            <a:spLocks noGrp="1"/>
          </p:cNvSpPr>
          <p:nvPr>
            <p:ph type="title"/>
          </p:nvPr>
        </p:nvSpPr>
        <p:spPr/>
        <p:txBody>
          <a:bodyPr/>
          <a:lstStyle/>
          <a:p>
            <a:r>
              <a:rPr lang="en-US" dirty="0">
                <a:solidFill>
                  <a:schemeClr val="bg1"/>
                </a:solidFill>
              </a:rPr>
              <a:t>Me</a:t>
            </a:r>
            <a:r>
              <a:rPr lang="en-US" dirty="0"/>
              <a:t>dicare Price Negotiations</a:t>
            </a:r>
          </a:p>
        </p:txBody>
      </p:sp>
      <p:sp>
        <p:nvSpPr>
          <p:cNvPr id="7" name="TextBox 6">
            <a:extLst>
              <a:ext uri="{FF2B5EF4-FFF2-40B4-BE49-F238E27FC236}">
                <a16:creationId xmlns:a16="http://schemas.microsoft.com/office/drawing/2014/main" id="{21FB7369-62D5-DBA6-5BC7-3254F50902D4}"/>
              </a:ext>
            </a:extLst>
          </p:cNvPr>
          <p:cNvSpPr txBox="1"/>
          <p:nvPr/>
        </p:nvSpPr>
        <p:spPr>
          <a:xfrm>
            <a:off x="3245005" y="6356194"/>
            <a:ext cx="8285355" cy="523220"/>
          </a:xfrm>
          <a:prstGeom prst="rect">
            <a:avLst/>
          </a:prstGeom>
          <a:noFill/>
        </p:spPr>
        <p:txBody>
          <a:bodyPr wrap="square" rtlCol="0">
            <a:spAutoFit/>
          </a:bodyPr>
          <a:lstStyle/>
          <a:p>
            <a:r>
              <a:rPr lang="en-US" sz="1400" dirty="0"/>
              <a:t>Source: KFF analysis of VA National Acquisition Center, Centers for Medicare and Medicaid Services (CMS), and the Texas Prescription Drug Price Disclosure Program</a:t>
            </a:r>
          </a:p>
        </p:txBody>
      </p:sp>
    </p:spTree>
    <p:extLst>
      <p:ext uri="{BB962C8B-B14F-4D97-AF65-F5344CB8AC3E}">
        <p14:creationId xmlns:p14="http://schemas.microsoft.com/office/powerpoint/2010/main" val="349344780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DB5B8-EB79-EEE4-1840-ACA385311A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831837-30F8-98BD-6072-4A67E1432A9C}"/>
              </a:ext>
            </a:extLst>
          </p:cNvPr>
          <p:cNvSpPr>
            <a:spLocks noGrp="1"/>
          </p:cNvSpPr>
          <p:nvPr>
            <p:ph type="title"/>
          </p:nvPr>
        </p:nvSpPr>
        <p:spPr/>
        <p:txBody>
          <a:bodyPr/>
          <a:lstStyle/>
          <a:p>
            <a:r>
              <a:rPr lang="en-US" dirty="0">
                <a:solidFill>
                  <a:schemeClr val="bg1"/>
                </a:solidFill>
              </a:rPr>
              <a:t>Me</a:t>
            </a:r>
            <a:r>
              <a:rPr lang="en-US" dirty="0"/>
              <a:t>dicare Price Negotiations</a:t>
            </a:r>
          </a:p>
        </p:txBody>
      </p:sp>
      <p:sp>
        <p:nvSpPr>
          <p:cNvPr id="7" name="TextBox 6">
            <a:extLst>
              <a:ext uri="{FF2B5EF4-FFF2-40B4-BE49-F238E27FC236}">
                <a16:creationId xmlns:a16="http://schemas.microsoft.com/office/drawing/2014/main" id="{D13048D0-21B4-41DA-FFE3-921EE696F87E}"/>
              </a:ext>
            </a:extLst>
          </p:cNvPr>
          <p:cNvSpPr txBox="1"/>
          <p:nvPr/>
        </p:nvSpPr>
        <p:spPr>
          <a:xfrm>
            <a:off x="3245005" y="6356194"/>
            <a:ext cx="8946995" cy="523220"/>
          </a:xfrm>
          <a:prstGeom prst="rect">
            <a:avLst/>
          </a:prstGeom>
          <a:noFill/>
        </p:spPr>
        <p:txBody>
          <a:bodyPr wrap="square" rtlCol="0">
            <a:spAutoFit/>
          </a:bodyPr>
          <a:lstStyle/>
          <a:p>
            <a:r>
              <a:rPr lang="en-US" sz="1400" dirty="0"/>
              <a:t>Source: KFF analysis of VA National Acquisition Center, Centers for Medicare and Medicaid Services (CMS), and the Texas Prescription Drug Price Disclosure Program and KFF analysis of national drug formularies and pharmacy webpages</a:t>
            </a:r>
          </a:p>
        </p:txBody>
      </p:sp>
      <p:pic>
        <p:nvPicPr>
          <p:cNvPr id="12" name="Content Placeholder 11">
            <a:extLst>
              <a:ext uri="{FF2B5EF4-FFF2-40B4-BE49-F238E27FC236}">
                <a16:creationId xmlns:a16="http://schemas.microsoft.com/office/drawing/2014/main" id="{0F0941F1-FA43-F683-93C3-3117692EC76E}"/>
              </a:ext>
            </a:extLst>
          </p:cNvPr>
          <p:cNvPicPr>
            <a:picLocks noGrp="1" noChangeAspect="1"/>
          </p:cNvPicPr>
          <p:nvPr>
            <p:ph idx="1"/>
          </p:nvPr>
        </p:nvPicPr>
        <p:blipFill>
          <a:blip r:embed="rId3"/>
          <a:srcRect t="14763" b="25526"/>
          <a:stretch>
            <a:fillRect/>
          </a:stretch>
        </p:blipFill>
        <p:spPr>
          <a:xfrm>
            <a:off x="838200" y="1126273"/>
            <a:ext cx="10884342" cy="4806175"/>
          </a:xfrm>
          <a:prstGeom prst="rect">
            <a:avLst/>
          </a:prstGeom>
        </p:spPr>
      </p:pic>
      <p:sp>
        <p:nvSpPr>
          <p:cNvPr id="13" name="TextBox 12">
            <a:extLst>
              <a:ext uri="{FF2B5EF4-FFF2-40B4-BE49-F238E27FC236}">
                <a16:creationId xmlns:a16="http://schemas.microsoft.com/office/drawing/2014/main" id="{558C93AA-A167-FBA6-713E-F9AF283847CC}"/>
              </a:ext>
            </a:extLst>
          </p:cNvPr>
          <p:cNvSpPr txBox="1"/>
          <p:nvPr/>
        </p:nvSpPr>
        <p:spPr>
          <a:xfrm>
            <a:off x="11508058" y="2096429"/>
            <a:ext cx="683942" cy="338554"/>
          </a:xfrm>
          <a:prstGeom prst="rect">
            <a:avLst/>
          </a:prstGeom>
          <a:noFill/>
        </p:spPr>
        <p:txBody>
          <a:bodyPr wrap="square" rtlCol="0">
            <a:spAutoFit/>
          </a:bodyPr>
          <a:lstStyle/>
          <a:p>
            <a:r>
              <a:rPr lang="en-US" sz="1600" dirty="0"/>
              <a:t>289%</a:t>
            </a:r>
            <a:endParaRPr lang="en-US" dirty="0"/>
          </a:p>
        </p:txBody>
      </p:sp>
    </p:spTree>
    <p:extLst>
      <p:ext uri="{BB962C8B-B14F-4D97-AF65-F5344CB8AC3E}">
        <p14:creationId xmlns:p14="http://schemas.microsoft.com/office/powerpoint/2010/main" val="274321492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56484-869F-294B-8F13-39BF3157F7E0}"/>
              </a:ext>
            </a:extLst>
          </p:cNvPr>
          <p:cNvSpPr>
            <a:spLocks noGrp="1"/>
          </p:cNvSpPr>
          <p:nvPr>
            <p:ph type="title"/>
          </p:nvPr>
        </p:nvSpPr>
        <p:spPr>
          <a:xfrm>
            <a:off x="930800" y="0"/>
            <a:ext cx="10515600" cy="1325563"/>
          </a:xfrm>
        </p:spPr>
        <p:txBody>
          <a:bodyPr/>
          <a:lstStyle/>
          <a:p>
            <a:r>
              <a:rPr lang="en-US" dirty="0">
                <a:solidFill>
                  <a:schemeClr val="bg1"/>
                </a:solidFill>
              </a:rPr>
              <a:t>Ho</a:t>
            </a:r>
            <a:r>
              <a:rPr lang="en-US" dirty="0"/>
              <a:t>w Much is Negotiation Worth?</a:t>
            </a:r>
          </a:p>
        </p:txBody>
      </p:sp>
      <p:sp>
        <p:nvSpPr>
          <p:cNvPr id="3" name="Content Placeholder 2">
            <a:extLst>
              <a:ext uri="{FF2B5EF4-FFF2-40B4-BE49-F238E27FC236}">
                <a16:creationId xmlns:a16="http://schemas.microsoft.com/office/drawing/2014/main" id="{140C02F5-9203-1E43-99D3-16224A926CF0}"/>
              </a:ext>
            </a:extLst>
          </p:cNvPr>
          <p:cNvSpPr>
            <a:spLocks noGrp="1"/>
          </p:cNvSpPr>
          <p:nvPr>
            <p:ph idx="1"/>
          </p:nvPr>
        </p:nvSpPr>
        <p:spPr>
          <a:xfrm>
            <a:off x="838200" y="1325563"/>
            <a:ext cx="10515600" cy="4596505"/>
          </a:xfrm>
        </p:spPr>
        <p:txBody>
          <a:bodyPr>
            <a:normAutofit/>
          </a:bodyPr>
          <a:lstStyle/>
          <a:p>
            <a:r>
              <a:rPr lang="en-US" b="0" dirty="0"/>
              <a:t>The CBO estimated that drug pricing negotiation could reduce federal spending by </a:t>
            </a:r>
            <a:r>
              <a:rPr lang="en-US" b="0" dirty="0">
                <a:hlinkClick r:id="rId2">
                  <a:extLst>
                    <a:ext uri="{A12FA001-AC4F-418D-AE19-62706E023703}">
                      <ahyp:hlinkClr xmlns:ahyp="http://schemas.microsoft.com/office/drawing/2018/hyperlinkcolor" val="tx"/>
                    </a:ext>
                  </a:extLst>
                </a:hlinkClick>
              </a:rPr>
              <a:t>$456 billion and increase revenues by $45 billion</a:t>
            </a:r>
            <a:r>
              <a:rPr lang="en-US" b="0" dirty="0"/>
              <a:t> over 10 years. This would include:</a:t>
            </a:r>
          </a:p>
          <a:p>
            <a:pPr lvl="1"/>
            <a:r>
              <a:rPr lang="en-US" sz="2800" b="0" dirty="0"/>
              <a:t>direct savings </a:t>
            </a:r>
            <a:r>
              <a:rPr lang="en-US" sz="2800" dirty="0"/>
              <a:t>for</a:t>
            </a:r>
            <a:r>
              <a:rPr lang="en-US" sz="2800" b="0" dirty="0"/>
              <a:t> Medicare Part D </a:t>
            </a:r>
            <a:r>
              <a:rPr lang="en-US" sz="2800" b="1" dirty="0"/>
              <a:t>($448B</a:t>
            </a:r>
            <a:r>
              <a:rPr lang="en-US" sz="2800" dirty="0"/>
              <a:t> over 10 years</a:t>
            </a:r>
            <a:r>
              <a:rPr lang="en-US" sz="2800" b="1" dirty="0"/>
              <a:t>)</a:t>
            </a:r>
          </a:p>
          <a:p>
            <a:pPr lvl="1"/>
            <a:r>
              <a:rPr lang="en-US" sz="2800" dirty="0"/>
              <a:t>lower</a:t>
            </a:r>
            <a:r>
              <a:rPr lang="en-US" sz="2800" b="0" dirty="0"/>
              <a:t> spending for the Affordable Care Act’s subsidies for commercial health plans</a:t>
            </a:r>
          </a:p>
          <a:p>
            <a:pPr lvl="1"/>
            <a:r>
              <a:rPr lang="en-US" sz="2800" dirty="0"/>
              <a:t>lower</a:t>
            </a:r>
            <a:r>
              <a:rPr lang="en-US" sz="2800" b="0" dirty="0"/>
              <a:t> spending for the Federal Employees Health Benefits Program</a:t>
            </a:r>
          </a:p>
          <a:p>
            <a:pPr lvl="1"/>
            <a:r>
              <a:rPr lang="en-US" sz="2800" dirty="0"/>
              <a:t>more</a:t>
            </a:r>
            <a:r>
              <a:rPr lang="en-US" sz="2800" b="0" dirty="0"/>
              <a:t> government tax revenue because employers using savings from reduced premiums to fund wage increases for their workers.</a:t>
            </a:r>
            <a:endParaRPr lang="en-US" sz="2800" dirty="0"/>
          </a:p>
        </p:txBody>
      </p:sp>
      <p:sp>
        <p:nvSpPr>
          <p:cNvPr id="5" name="TextBox 4">
            <a:extLst>
              <a:ext uri="{FF2B5EF4-FFF2-40B4-BE49-F238E27FC236}">
                <a16:creationId xmlns:a16="http://schemas.microsoft.com/office/drawing/2014/main" id="{F23CAFD1-E144-2E46-BFA1-4FA763AA63FD}"/>
              </a:ext>
            </a:extLst>
          </p:cNvPr>
          <p:cNvSpPr txBox="1"/>
          <p:nvPr/>
        </p:nvSpPr>
        <p:spPr>
          <a:xfrm>
            <a:off x="3212962" y="6456851"/>
            <a:ext cx="641066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Congressional Budget Office, https://</a:t>
            </a:r>
            <a:r>
              <a:rPr kumimoji="0" lang="en-US" sz="1200" b="0" i="0" u="none" strike="noStrike" kern="1200" cap="none" spc="0" normalizeH="0" baseline="0" noProof="0" dirty="0" err="1">
                <a:ln>
                  <a:noFill/>
                </a:ln>
                <a:solidFill>
                  <a:prstClr val="black"/>
                </a:solidFill>
                <a:effectLst/>
                <a:uLnTx/>
                <a:uFillTx/>
                <a:latin typeface="Calibri"/>
                <a:ea typeface="+mn-ea"/>
                <a:cs typeface="+mn-cs"/>
              </a:rPr>
              <a:t>www.cbo.gov</a:t>
            </a:r>
            <a:r>
              <a:rPr kumimoji="0" lang="en-US" sz="1200" b="0" i="0" u="none" strike="noStrike" kern="1200" cap="none" spc="0" normalizeH="0" baseline="0" noProof="0" dirty="0">
                <a:ln>
                  <a:noFill/>
                </a:ln>
                <a:solidFill>
                  <a:prstClr val="black"/>
                </a:solidFill>
                <a:effectLst/>
                <a:uLnTx/>
                <a:uFillTx/>
                <a:latin typeface="Calibri"/>
                <a:ea typeface="+mn-ea"/>
                <a:cs typeface="+mn-cs"/>
              </a:rPr>
              <a:t>/system/files/2019-12/hr3_complete.pdf</a:t>
            </a:r>
          </a:p>
        </p:txBody>
      </p:sp>
    </p:spTree>
    <p:extLst>
      <p:ext uri="{BB962C8B-B14F-4D97-AF65-F5344CB8AC3E}">
        <p14:creationId xmlns:p14="http://schemas.microsoft.com/office/powerpoint/2010/main" val="263240700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BC3FF1121C9B428F9509BEAC92A44C" ma:contentTypeVersion="18" ma:contentTypeDescription="Create a new document." ma:contentTypeScope="" ma:versionID="77502ec2de4f0b8786774284468189fa">
  <xsd:schema xmlns:xsd="http://www.w3.org/2001/XMLSchema" xmlns:xs="http://www.w3.org/2001/XMLSchema" xmlns:p="http://schemas.microsoft.com/office/2006/metadata/properties" xmlns:ns3="c559dccb-3886-4a3d-83f1-c2d47a18aba5" xmlns:ns4="da468f5f-26f4-4c41-8c44-63b11cb76384" targetNamespace="http://schemas.microsoft.com/office/2006/metadata/properties" ma:root="true" ma:fieldsID="0a22299cefd0ee5573ad8bbb3841e7a6" ns3:_="" ns4:_="">
    <xsd:import namespace="c559dccb-3886-4a3d-83f1-c2d47a18aba5"/>
    <xsd:import namespace="da468f5f-26f4-4c41-8c44-63b11cb7638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_activity" minOccurs="0"/>
                <xsd:element ref="ns3:MediaServiceObjectDetectorVersions" minOccurs="0"/>
                <xsd:element ref="ns3:MediaServiceLocation" minOccurs="0"/>
                <xsd:element ref="ns3:MediaLengthInSeconds" minOccurs="0"/>
                <xsd:element ref="ns4:SharedWithUsers" minOccurs="0"/>
                <xsd:element ref="ns4:SharedWithDetails" minOccurs="0"/>
                <xsd:element ref="ns4:SharingHintHash"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59dccb-3886-4a3d-83f1-c2d47a18ab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_activity" ma:index="17" nillable="true" ma:displayName="_activity" ma:hidden="true" ma:internalName="_activity">
      <xsd:simpleType>
        <xsd:restriction base="dms:Note"/>
      </xsd:simpleType>
    </xsd:element>
    <xsd:element name="MediaServiceObjectDetectorVersions" ma:index="18" nillable="true" ma:displayName="MediaServiceObjectDetectorVersions" ma:description="" ma:hidden="true" ma:indexed="true" ma:internalName="MediaServiceObjectDetectorVersions" ma:readOnly="true">
      <xsd:simpleType>
        <xsd:restriction base="dms:Text"/>
      </xsd:simpleType>
    </xsd:element>
    <xsd:element name="MediaServiceLocation" ma:index="19" nillable="true" ma:displayName="Location" ma:descrip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a468f5f-26f4-4c41-8c44-63b11cb76384"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SharingHintHash" ma:index="2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c559dccb-3886-4a3d-83f1-c2d47a18aba5" xsi:nil="true"/>
  </documentManagement>
</p:properties>
</file>

<file path=customXml/itemProps1.xml><?xml version="1.0" encoding="utf-8"?>
<ds:datastoreItem xmlns:ds="http://schemas.openxmlformats.org/officeDocument/2006/customXml" ds:itemID="{03C7E9EF-6900-4C6B-BF7B-59B658030C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59dccb-3886-4a3d-83f1-c2d47a18aba5"/>
    <ds:schemaRef ds:uri="da468f5f-26f4-4c41-8c44-63b11cb763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7D3450-2286-45FF-B229-39FCC6C0C20F}">
  <ds:schemaRefs>
    <ds:schemaRef ds:uri="http://schemas.microsoft.com/sharepoint/v3/contenttype/forms"/>
  </ds:schemaRefs>
</ds:datastoreItem>
</file>

<file path=customXml/itemProps3.xml><?xml version="1.0" encoding="utf-8"?>
<ds:datastoreItem xmlns:ds="http://schemas.openxmlformats.org/officeDocument/2006/customXml" ds:itemID="{FC35F050-1012-4617-A316-82DE52AD8430}">
  <ds:schemaRefs>
    <ds:schemaRef ds:uri="http://schemas.microsoft.com/office/infopath/2007/PartnerControls"/>
    <ds:schemaRef ds:uri="da468f5f-26f4-4c41-8c44-63b11cb76384"/>
    <ds:schemaRef ds:uri="http://purl.org/dc/terms/"/>
    <ds:schemaRef ds:uri="http://schemas.microsoft.com/office/2006/documentManagement/types"/>
    <ds:schemaRef ds:uri="http://purl.org/dc/dcmitype/"/>
    <ds:schemaRef ds:uri="http://www.w3.org/XML/1998/namespace"/>
    <ds:schemaRef ds:uri="http://schemas.openxmlformats.org/package/2006/metadata/core-properties"/>
    <ds:schemaRef ds:uri="c559dccb-3886-4a3d-83f1-c2d47a18aba5"/>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33639</TotalTime>
  <Words>7631</Words>
  <Application>Microsoft Office PowerPoint</Application>
  <PresentationFormat>Widescreen</PresentationFormat>
  <Paragraphs>901</Paragraphs>
  <Slides>130</Slides>
  <Notes>51</Notes>
  <HiddenSlides>18</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130</vt:i4>
      </vt:variant>
    </vt:vector>
  </HeadingPairs>
  <TitlesOfParts>
    <vt:vector size="149" baseType="lpstr">
      <vt:lpstr>Berlingske Serif Text</vt:lpstr>
      <vt:lpstr>berlingske_bold</vt:lpstr>
      <vt:lpstr>Cabin</vt:lpstr>
      <vt:lpstr>inherit</vt:lpstr>
      <vt:lpstr>Interface</vt:lpstr>
      <vt:lpstr>Interface</vt:lpstr>
      <vt:lpstr>interface_regular</vt:lpstr>
      <vt:lpstr>ＭＳ Ｐゴシック</vt:lpstr>
      <vt:lpstr>Myriad Pro</vt:lpstr>
      <vt:lpstr>Myriad Pro Light</vt:lpstr>
      <vt:lpstr>Arial</vt:lpstr>
      <vt:lpstr>Calibri</vt:lpstr>
      <vt:lpstr>Courier New</vt:lpstr>
      <vt:lpstr>Roboto</vt:lpstr>
      <vt:lpstr>Source Sans Pro</vt:lpstr>
      <vt:lpstr>Tahoma</vt:lpstr>
      <vt:lpstr>Trebuchet MS</vt:lpstr>
      <vt:lpstr>Wingdings</vt:lpstr>
      <vt:lpstr>Custom Design</vt:lpstr>
      <vt:lpstr>PowerPoint Presentation</vt:lpstr>
      <vt:lpstr> Course Schedule</vt:lpstr>
      <vt:lpstr>Submitting Questions</vt:lpstr>
      <vt:lpstr>Major Problems in the US</vt:lpstr>
      <vt:lpstr>PowerPoint Presentation</vt:lpstr>
      <vt:lpstr>Health Economics is Big Business</vt:lpstr>
      <vt:lpstr>National Health Expenditure as Percent of GDP</vt:lpstr>
      <vt:lpstr>Health Care Spending as % of GDP, 1980–2018</vt:lpstr>
      <vt:lpstr>PowerPoint Presentation</vt:lpstr>
      <vt:lpstr>International Per Capita Healthcare Spending</vt:lpstr>
      <vt:lpstr>PowerPoint Presentation</vt:lpstr>
      <vt:lpstr>Government Healthcare Spending Share (2023)</vt:lpstr>
      <vt:lpstr>GDP per Capita and Health Spending per Capita, 2017 </vt:lpstr>
      <vt:lpstr>Health Care vs Social Services Spending</vt:lpstr>
      <vt:lpstr>Health Care vs Social Care Spending</vt:lpstr>
      <vt:lpstr>Where the money goes:</vt:lpstr>
      <vt:lpstr>U.S. Healthcare Expenditure Sources</vt:lpstr>
      <vt:lpstr>PowerPoint Presentation</vt:lpstr>
      <vt:lpstr>PowerPoint Presentation</vt:lpstr>
      <vt:lpstr>PowerPoint Presentation</vt:lpstr>
      <vt:lpstr>PowerPoint Presentation</vt:lpstr>
      <vt:lpstr>PowerPoint Presentation</vt:lpstr>
      <vt:lpstr> Assessing the U.S. Healthcare System: Access to Healthcare Services</vt:lpstr>
      <vt:lpstr>Health Insurance Coverage, 2023 – 92.1%</vt:lpstr>
      <vt:lpstr>Health Insurance Coverage, 2022 – 92.1%</vt:lpstr>
      <vt:lpstr>Uninsured Rate dropped dramatically with the ACA; Drop was more significant for young adults</vt:lpstr>
      <vt:lpstr>America’s Uninsured</vt:lpstr>
      <vt:lpstr>America’s Uninsured</vt:lpstr>
      <vt:lpstr>America’s Uninsured</vt:lpstr>
      <vt:lpstr>Health Insurance Coverage By Age, 2019</vt:lpstr>
      <vt:lpstr>Health Insurance Coverage by Income, 2023</vt:lpstr>
      <vt:lpstr>Insurance Non-Coverage by Race/Ethnicity, 2023</vt:lpstr>
      <vt:lpstr>Physician Supply</vt:lpstr>
      <vt:lpstr>Hospital Staff per 1,000 population (2023)</vt:lpstr>
      <vt:lpstr>Physician Visits per capita (2023)</vt:lpstr>
      <vt:lpstr>Percent of Women Ages 18–64 Who Reported Having A Regular Doctor/Regular Place of Care</vt:lpstr>
      <vt:lpstr>Percent of Women Ages 18–64 Who Reported Going  to the Emergency Room in the Past Two Years</vt:lpstr>
      <vt:lpstr>Hospital Acute Care Average Length of Stay</vt:lpstr>
      <vt:lpstr>Hospital Beds per 1,000 People (2023)</vt:lpstr>
      <vt:lpstr>Acute Care Hospital Beds per 100,000 People (2025)</vt:lpstr>
      <vt:lpstr>Waited Less Than a Month to See A Specialist</vt:lpstr>
      <vt:lpstr>PowerPoint Presentation</vt:lpstr>
      <vt:lpstr>More About Wait Times</vt:lpstr>
      <vt:lpstr>Skipped Care Because of Cost (2022)</vt:lpstr>
      <vt:lpstr>Having a regular care provider</vt:lpstr>
      <vt:lpstr>Children’s access to Health Care</vt:lpstr>
      <vt:lpstr>Out-of-Pocket Costs</vt:lpstr>
      <vt:lpstr>Medical Bill Problems</vt:lpstr>
      <vt:lpstr>Avoidable Deaths</vt:lpstr>
      <vt:lpstr>Notes about Healthcare Access</vt:lpstr>
      <vt:lpstr> Assessing the U.S. Healthcare System: Quality of Healthcare Services</vt:lpstr>
      <vt:lpstr>Life Expectancy: How Does the US Compare?</vt:lpstr>
      <vt:lpstr>Health Expenditure vs. Life Expectancy (2023)</vt:lpstr>
      <vt:lpstr>Life Expectancy at Birth by Race/Ethnicity, 2019</vt:lpstr>
      <vt:lpstr>Income Also Matters – Reflecting Access?</vt:lpstr>
      <vt:lpstr>Infant Mortality Comparison(2023)</vt:lpstr>
      <vt:lpstr>Infant Mortality by Race/Ethnicity (2023)</vt:lpstr>
      <vt:lpstr>Maternal Mortality Rates per 100,000 live births (2023)</vt:lpstr>
      <vt:lpstr>Maternal Mortality Rates by Race</vt:lpstr>
      <vt:lpstr>Age-Adjusted Rate of Cancer Mortality per 100,000 by Race and Ethnicity, 2023 </vt:lpstr>
      <vt:lpstr> Measles Immunization (2024)</vt:lpstr>
      <vt:lpstr> Flu Immunizations (2024)</vt:lpstr>
      <vt:lpstr>Breast Cancer Screening (2023)</vt:lpstr>
      <vt:lpstr>Colorectal Cancer Screening Coverage (2023)</vt:lpstr>
      <vt:lpstr>Prevention and Screening</vt:lpstr>
      <vt:lpstr>Percent of adults who have experienced medical, medication, or lab errors or delays</vt:lpstr>
      <vt:lpstr>Obesity Rates (2022)</vt:lpstr>
      <vt:lpstr>Suicides per 100,000 people (2023)</vt:lpstr>
      <vt:lpstr>Cancer Mortality, Deaths per 100,000 (2023)</vt:lpstr>
      <vt:lpstr>Hospital Admissions, Congestive Heart Failure</vt:lpstr>
      <vt:lpstr>Hospital Admissions, Diabetes (2023)</vt:lpstr>
      <vt:lpstr>Drug Overdose Deaths per 100,000 (2023) </vt:lpstr>
      <vt:lpstr>Adults with Multiple Chronic Conditions, 2016</vt:lpstr>
      <vt:lpstr>Notes About U.S. Healthcare Quality</vt:lpstr>
      <vt:lpstr>The Economics of Healthcare</vt:lpstr>
      <vt:lpstr>An Economic View </vt:lpstr>
      <vt:lpstr>Medical Services Unlike Other Products</vt:lpstr>
      <vt:lpstr>Health Care Markets are Different</vt:lpstr>
      <vt:lpstr>How much does an office visit cost to produce?</vt:lpstr>
      <vt:lpstr>Rising HC Expenditures: Demand factors</vt:lpstr>
      <vt:lpstr>Rising HC Expenditures: Demand factors (cont.)</vt:lpstr>
      <vt:lpstr>Rising HC Expenditures: Supply Factors</vt:lpstr>
      <vt:lpstr>Two Comments</vt:lpstr>
      <vt:lpstr>Another Difference: “Right” or Moral Imperative</vt:lpstr>
      <vt:lpstr>Consequences of Rising Expenditures</vt:lpstr>
      <vt:lpstr>Tradeoffs</vt:lpstr>
      <vt:lpstr>Concentration in specific markets: 1) Pharmaceuticals</vt:lpstr>
      <vt:lpstr>Spending on Pharmaceuticals (2023)</vt:lpstr>
      <vt:lpstr>Spending on Pharma: Trends Over Time</vt:lpstr>
      <vt:lpstr>Comparing Prescription Drug Prices (2022) </vt:lpstr>
      <vt:lpstr>Comparing Generic Drug Prices (2022) </vt:lpstr>
      <vt:lpstr>Comparing Drug Prices (2022) </vt:lpstr>
      <vt:lpstr>PowerPoint Presentation</vt:lpstr>
      <vt:lpstr>PowerPoint Presentation</vt:lpstr>
      <vt:lpstr>Reasons for higher drug prices</vt:lpstr>
      <vt:lpstr>Reducing Medicare Drug Spending</vt:lpstr>
      <vt:lpstr>Medicare Price Negotiations</vt:lpstr>
      <vt:lpstr>Medicare Price Negotiations</vt:lpstr>
      <vt:lpstr>How Much is Negotiation Worth?</vt:lpstr>
      <vt:lpstr>Concentration in Pharmaceutical Companies</vt:lpstr>
      <vt:lpstr>Concentration in specific markets: 2) Hospital Consolidations</vt:lpstr>
      <vt:lpstr>Hospital Consolidation</vt:lpstr>
      <vt:lpstr>Potential Benefits of Consolidation</vt:lpstr>
      <vt:lpstr>Effects of Hospital Consolidations</vt:lpstr>
      <vt:lpstr>Effects of Hospital Consolidations</vt:lpstr>
      <vt:lpstr>Evidence on Consolidation</vt:lpstr>
      <vt:lpstr>Hospital Monopolization Across the Nation</vt:lpstr>
      <vt:lpstr>PowerPoint Presentation</vt:lpstr>
      <vt:lpstr>PE Penetration Rate by Physician Specialty</vt:lpstr>
      <vt:lpstr>Private Equity Penetration in selected markets</vt:lpstr>
      <vt:lpstr>Concentration in specific markets: 3) Health Insurance</vt:lpstr>
      <vt:lpstr>Average Annual Insurance Premiums, 1999-2018 </vt:lpstr>
      <vt:lpstr>Spending on Deductibles</vt:lpstr>
      <vt:lpstr>Reason for Higher Health Insurance Rates</vt:lpstr>
      <vt:lpstr>Consolidation in Health Insurance Markets</vt:lpstr>
      <vt:lpstr>What the Affordable Care Act did:</vt:lpstr>
      <vt:lpstr>PowerPoint Presentation</vt:lpstr>
      <vt:lpstr>What the One Big Beautiful Bill did:</vt:lpstr>
      <vt:lpstr>Fact vs Fiction</vt:lpstr>
      <vt:lpstr>Alternative Health Care Structures</vt:lpstr>
      <vt:lpstr>Definition: Universal Coverage</vt:lpstr>
      <vt:lpstr>Definition: Single-Payer</vt:lpstr>
      <vt:lpstr>Definition: Socialized Medicine</vt:lpstr>
      <vt:lpstr>Potential pros and cons of national insurance  </vt:lpstr>
      <vt:lpstr>Consequences of Rising Health Expenditures</vt:lpstr>
      <vt:lpstr>Summary/closing thoughts</vt:lpstr>
      <vt:lpstr>Closing Thoughts…</vt:lpstr>
      <vt:lpstr>Resources for further exploration </vt:lpstr>
      <vt:lpstr>Trust Finds Are Running Out</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Robert Rebelein</cp:lastModifiedBy>
  <cp:revision>315</cp:revision>
  <cp:lastPrinted>2024-10-16T20:03:33Z</cp:lastPrinted>
  <dcterms:created xsi:type="dcterms:W3CDTF">2017-05-03T22:30:38Z</dcterms:created>
  <dcterms:modified xsi:type="dcterms:W3CDTF">2026-04-02T00:04:31Z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0x01010009BC3FF1121C9B428F9509BEAC92A44C</vt:lpwstr>
  </property>
</Properties>
</file>